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63" r:id="rId3"/>
    <p:sldId id="287" r:id="rId4"/>
    <p:sldId id="284" r:id="rId5"/>
    <p:sldId id="285" r:id="rId6"/>
    <p:sldId id="256" r:id="rId7"/>
    <p:sldId id="266" r:id="rId8"/>
    <p:sldId id="259" r:id="rId9"/>
    <p:sldId id="283" r:id="rId10"/>
    <p:sldId id="264" r:id="rId11"/>
    <p:sldId id="286" r:id="rId12"/>
    <p:sldId id="295" r:id="rId13"/>
    <p:sldId id="296" r:id="rId14"/>
    <p:sldId id="273" r:id="rId15"/>
    <p:sldId id="274" r:id="rId16"/>
    <p:sldId id="267" r:id="rId17"/>
    <p:sldId id="258" r:id="rId18"/>
    <p:sldId id="269" r:id="rId19"/>
    <p:sldId id="270" r:id="rId20"/>
    <p:sldId id="265" r:id="rId21"/>
    <p:sldId id="262" r:id="rId22"/>
    <p:sldId id="268" r:id="rId23"/>
    <p:sldId id="261" r:id="rId24"/>
    <p:sldId id="282" r:id="rId25"/>
    <p:sldId id="278" r:id="rId26"/>
    <p:sldId id="279" r:id="rId27"/>
    <p:sldId id="276" r:id="rId28"/>
    <p:sldId id="280" r:id="rId29"/>
    <p:sldId id="272" r:id="rId30"/>
    <p:sldId id="281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77" r:id="rId39"/>
    <p:sldId id="275" r:id="rId40"/>
    <p:sldId id="260" r:id="rId4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EEB9"/>
    <a:srgbClr val="0FF14A"/>
    <a:srgbClr val="95F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6763B-F84A-4CF2-AC22-0DC9A1999818}" type="datetimeFigureOut">
              <a:rPr lang="it-IT" smtClean="0"/>
              <a:t>15/04/2026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1C5F1-1942-48FB-AB18-216727385D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9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1C5F1-1942-48FB-AB18-216727385DD8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22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49F0CB-EEB4-A20D-4697-0BF92F813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B862319-543A-8DCC-FE18-217BC5A0D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42DFD40F-C443-74B1-7B62-3582C8AFC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B09751CA-21D6-AA94-CAFE-51B72E50B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272DD79D-AACA-E025-F140-5F3A3F9E4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‹N›</a:t>
            </a:fld>
            <a:endParaRPr lang="it-IT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F4BA02FF-44FE-A74F-30BE-72DAF7F5B3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30" y="198180"/>
            <a:ext cx="1734796" cy="54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58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D7D913-7CB6-E85D-A6B0-64C74A7AB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EACCB0-5F12-A536-CDDE-3A7864180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3B1216-4E22-C3A2-B0D8-DDAD1A43E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398B-B13E-40A4-9A88-2EA1F70FE905}" type="datetimeFigureOut">
              <a:rPr lang="it-IT" smtClean="0"/>
              <a:t>15/04/2026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925ADA-8C79-F1E4-B95D-F6B32936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DF378E-AB54-3065-6B91-E754DB08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699E-D9C9-459F-B2B1-658EBFB596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92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EDA6C3A-B92E-376A-F5C7-952204E582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42BE46C-56A2-1EFD-1672-5706EDA7F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EF974D-4D21-4EB1-9268-FAFBB098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398B-B13E-40A4-9A88-2EA1F70FE905}" type="datetimeFigureOut">
              <a:rPr lang="it-IT" smtClean="0"/>
              <a:t>15/04/2026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6FEF62-4811-DFF8-0C25-360F389DA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EA889F-A270-5FE8-1FD7-1D1DAEC9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699E-D9C9-459F-B2B1-658EBFB596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79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22A48A-63B8-634A-309E-D9B5629E7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40D61B-D73E-DB62-7EA8-BB6EBDD09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1FC6B148-791E-E1A2-F326-EC5F29A42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E617EE13-C09A-C0E6-1BDB-4256FBCA6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EEB49F1E-BBF0-BCCF-1D33-D780491BF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‹N›</a:t>
            </a:fld>
            <a:endParaRPr lang="it-IT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C52CA93-DF8B-24AF-C1F2-ED1D4BBAFB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2" y="230188"/>
            <a:ext cx="1734796" cy="54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69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229507-8814-DAE4-4486-8AB745E27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C7E7C5-9E35-55FC-47EF-AF42C08A1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9E6B031E-545B-A62E-38A8-2261430C7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183EB37F-7FBE-DF1B-0C7F-931752E8E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AA273D45-7933-909D-2F48-13C8A21A5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‹N›</a:t>
            </a:fld>
            <a:endParaRPr lang="it-IT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7EAFF411-4C15-BC35-A82F-7053C4B7EC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5" y="226462"/>
            <a:ext cx="1734796" cy="54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41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D74576-F790-9C17-40F0-CF877AFBA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1A9F14-C55B-3148-8211-8BD5D6AFC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10B442-26CB-CD95-D677-0C08FBDC2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11CDF5-39C6-BC2F-2F51-DFB98678E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398B-B13E-40A4-9A88-2EA1F70FE905}" type="datetimeFigureOut">
              <a:rPr lang="it-IT" smtClean="0"/>
              <a:t>15/04/2026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639F61-95E8-DD07-D70F-201B4220E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6A975A-AAF6-7BC6-1D91-C323B71B4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699E-D9C9-459F-B2B1-658EBFB596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51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B36C3F-C096-4546-018E-22E8D2E3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FFC442-8A2E-45D5-2075-34A38760B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D7CDDE-789D-2A01-DF70-1FA8714E1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7D37DC7-FE8B-56B0-B0BB-1DCAB2508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0C5358C-4A51-259C-28C1-6DF34E07E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E7AB28D-E271-8A4E-F7D7-447C1CF1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398B-B13E-40A4-9A88-2EA1F70FE905}" type="datetimeFigureOut">
              <a:rPr lang="it-IT" smtClean="0"/>
              <a:t>15/04/2026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41B66DA-CA96-F11E-B731-AF371FD2F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490FA65-E31F-AAE7-015C-8FE3732C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699E-D9C9-459F-B2B1-658EBFB596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10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6E4-B694-3359-1BF1-276605259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ABE37AD9-3A46-A3FE-41BB-1BD2B3801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CC5C2527-9A55-96C3-F51A-E3EE77CC5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880FA3FB-EB40-6627-99C2-DD581BFBD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‹N›</a:t>
            </a:fld>
            <a:endParaRPr lang="it-IT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B4FB0DF6-2433-3590-CE18-EB52BD216A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1" y="325301"/>
            <a:ext cx="1734796" cy="54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D27D28D-7E9A-E85C-6A95-F5B71171FA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B617BEB2-A736-0004-79C3-EC6101A22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E4F3EE4-85EF-3780-8CE0-B40DD1F10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‹N›</a:t>
            </a:fld>
            <a:endParaRPr lang="it-IT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4D7A8C19-39B2-7D5F-9232-2B59454640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6" y="286754"/>
            <a:ext cx="1734796" cy="54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46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08D5AA-892D-3A92-AF90-68F2D2FF2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9B9CD7-8D31-1FEF-B1E3-FF73913CC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639C23A-055A-4518-D679-D2C4496FC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58BC97-F108-C52E-C177-2A3F86D4D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398B-B13E-40A4-9A88-2EA1F70FE905}" type="datetimeFigureOut">
              <a:rPr lang="it-IT" smtClean="0"/>
              <a:t>15/04/2026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306C02-C1C4-F203-F04D-E39BAB6C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2614B3-218F-F8EB-D052-437CA43F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699E-D9C9-459F-B2B1-658EBFB596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36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DE348C-F7A4-77FF-5CEA-5119175A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72F186-E366-665E-18AB-E28725DF7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2D3F38A-BFDF-1611-61E7-9FC017101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6AF1EE-A502-2DB6-F63B-EF1A30BCB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398B-B13E-40A4-9A88-2EA1F70FE905}" type="datetimeFigureOut">
              <a:rPr lang="it-IT" smtClean="0"/>
              <a:t>15/04/2026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1AC834-8133-B7B4-66C7-61350A6E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8DEA80-158D-8D2E-666C-562217D2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699E-D9C9-459F-B2B1-658EBFB596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89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CBC911C-04F7-9D56-358E-4E8118F9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566899-589F-1144-11F8-662D4979B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F0571D-1ED8-96EB-44EC-E504DFA31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829E5E-BEC5-4115-D3ED-EDBE8A2E1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669451-3D82-FA69-F014-521812D2A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C39FE79-F9D8-67A3-3A0B-C3A5F0976E9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875519" y="263082"/>
            <a:ext cx="2078678" cy="8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7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5DDEA-0481-7557-FE25-040428578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t-IT" sz="4000" dirty="0"/>
              <a:t>La sostenibilità, le tecnologie e l’organizzazione degli operatori TPL, per l’innovazione dei sistemi di erogazione del servizio di trasporto pubblico</a:t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8B83F6F-F70B-9DD7-6DC1-E08FFD4030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dirty="0"/>
              <a:t>Un percorso basato sulla conoscenza organizzativa</a:t>
            </a:r>
          </a:p>
          <a:p>
            <a:endParaRPr lang="it-IT" dirty="0"/>
          </a:p>
          <a:p>
            <a:r>
              <a:rPr lang="it-IT" dirty="0"/>
              <a:t>Dott. ing. Andrea Bottazzi</a:t>
            </a:r>
          </a:p>
          <a:p>
            <a:endParaRPr lang="it-IT" dirty="0"/>
          </a:p>
          <a:p>
            <a:r>
              <a:rPr lang="it-IT" dirty="0"/>
              <a:t>Genova, 17 aprile 2026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F2353B-440F-9089-4466-2B8AE6E041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4206EA-32AE-65AA-671B-6653AE8BA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1162F9-3049-3F51-8FA2-90EAA7DE9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570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4717D-D4E7-90E1-3134-4044E40BE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4DDD5898-819B-2B1C-5988-3D05D5C75C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88C0A6D5-EE5D-3A57-9625-738BAF2DD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2E1730A6-9F18-E055-DC05-AC743134F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10</a:t>
            </a:fld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60E5A4D-A17B-3221-95B6-7FB04ACF2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5" y="403348"/>
            <a:ext cx="9965377" cy="5591306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8F293E9-C3E9-04E6-BAFB-D26B941D28EE}"/>
              </a:ext>
            </a:extLst>
          </p:cNvPr>
          <p:cNvCxnSpPr/>
          <p:nvPr/>
        </p:nvCxnSpPr>
        <p:spPr>
          <a:xfrm>
            <a:off x="7441809" y="2039815"/>
            <a:ext cx="0" cy="464234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67DAA96-DF5A-ED7C-D267-D46F16BD8F50}"/>
              </a:ext>
            </a:extLst>
          </p:cNvPr>
          <p:cNvSpPr txBox="1"/>
          <p:nvPr/>
        </p:nvSpPr>
        <p:spPr>
          <a:xfrm>
            <a:off x="8026792" y="1997612"/>
            <a:ext cx="70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Trolley 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BB9FE8C8-A431-6365-643E-255D2085C3B8}"/>
              </a:ext>
            </a:extLst>
          </p:cNvPr>
          <p:cNvCxnSpPr/>
          <p:nvPr/>
        </p:nvCxnSpPr>
        <p:spPr>
          <a:xfrm>
            <a:off x="9959080" y="2096085"/>
            <a:ext cx="0" cy="4642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F33F429-1AE8-B76D-A1E5-8F1CDB726B7A}"/>
              </a:ext>
            </a:extLst>
          </p:cNvPr>
          <p:cNvSpPr txBox="1"/>
          <p:nvPr/>
        </p:nvSpPr>
        <p:spPr>
          <a:xfrm>
            <a:off x="10347115" y="2053882"/>
            <a:ext cx="70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Trolley 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35C3E43-6B38-DF9E-85F9-553D851C80CE}"/>
              </a:ext>
            </a:extLst>
          </p:cNvPr>
          <p:cNvCxnSpPr>
            <a:cxnSpLocks/>
          </p:cNvCxnSpPr>
          <p:nvPr/>
        </p:nvCxnSpPr>
        <p:spPr>
          <a:xfrm>
            <a:off x="9959080" y="2611669"/>
            <a:ext cx="0" cy="125694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632EB98-16BE-172A-720C-C4F7D46A65BF}"/>
              </a:ext>
            </a:extLst>
          </p:cNvPr>
          <p:cNvSpPr txBox="1"/>
          <p:nvPr/>
        </p:nvSpPr>
        <p:spPr>
          <a:xfrm>
            <a:off x="10347115" y="2907090"/>
            <a:ext cx="759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Battery</a:t>
            </a:r>
            <a:r>
              <a:rPr lang="it-IT" sz="1400" dirty="0"/>
              <a:t> 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7EA3C47-B40B-8879-CF03-FF81689F31E5}"/>
              </a:ext>
            </a:extLst>
          </p:cNvPr>
          <p:cNvCxnSpPr>
            <a:cxnSpLocks/>
          </p:cNvCxnSpPr>
          <p:nvPr/>
        </p:nvCxnSpPr>
        <p:spPr>
          <a:xfrm>
            <a:off x="9959080" y="3910818"/>
            <a:ext cx="0" cy="118168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E0CF9B8-42F0-1380-8A33-99A9986FFDF6}"/>
              </a:ext>
            </a:extLst>
          </p:cNvPr>
          <p:cNvSpPr txBox="1"/>
          <p:nvPr/>
        </p:nvSpPr>
        <p:spPr>
          <a:xfrm>
            <a:off x="10351860" y="4296983"/>
            <a:ext cx="9518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/>
              <a:t>Fuel</a:t>
            </a:r>
            <a:r>
              <a:rPr lang="it-IT" sz="1400" dirty="0"/>
              <a:t> </a:t>
            </a:r>
            <a:r>
              <a:rPr lang="it-IT" sz="1400" dirty="0" err="1"/>
              <a:t>cell</a:t>
            </a:r>
            <a:r>
              <a:rPr lang="it-IT" sz="1400" dirty="0"/>
              <a:t>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43FCED6-6F3F-CEF5-8568-99378B844426}"/>
              </a:ext>
            </a:extLst>
          </p:cNvPr>
          <p:cNvSpPr/>
          <p:nvPr/>
        </p:nvSpPr>
        <p:spPr>
          <a:xfrm>
            <a:off x="5852160" y="403348"/>
            <a:ext cx="2053879" cy="1594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43D9F169-4C14-AE24-CDDD-538DCD696E60}"/>
              </a:ext>
            </a:extLst>
          </p:cNvPr>
          <p:cNvCxnSpPr>
            <a:cxnSpLocks/>
          </p:cNvCxnSpPr>
          <p:nvPr/>
        </p:nvCxnSpPr>
        <p:spPr>
          <a:xfrm>
            <a:off x="3852202" y="2079671"/>
            <a:ext cx="0" cy="42437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3E7B4A4-6CE7-BE0E-6032-46C3DC7B5C1E}"/>
              </a:ext>
            </a:extLst>
          </p:cNvPr>
          <p:cNvSpPr txBox="1"/>
          <p:nvPr/>
        </p:nvSpPr>
        <p:spPr>
          <a:xfrm>
            <a:off x="4437185" y="2037468"/>
            <a:ext cx="709681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/>
              <a:t>Trolley 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AB6E29DB-D5DC-84EE-9A31-712B02B2C2BC}"/>
              </a:ext>
            </a:extLst>
          </p:cNvPr>
          <p:cNvCxnSpPr>
            <a:cxnSpLocks/>
          </p:cNvCxnSpPr>
          <p:nvPr/>
        </p:nvCxnSpPr>
        <p:spPr>
          <a:xfrm>
            <a:off x="3852202" y="2482712"/>
            <a:ext cx="0" cy="716289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59E8588-E9C5-9E17-36A8-ACD922F15CBC}"/>
              </a:ext>
            </a:extLst>
          </p:cNvPr>
          <p:cNvSpPr txBox="1"/>
          <p:nvPr/>
        </p:nvSpPr>
        <p:spPr>
          <a:xfrm>
            <a:off x="4437185" y="2675355"/>
            <a:ext cx="756489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err="1"/>
              <a:t>battery</a:t>
            </a:r>
            <a:r>
              <a:rPr lang="it-IT" sz="1400" dirty="0"/>
              <a:t> 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E10BB86E-933C-F759-F6CB-2A132A012E45}"/>
              </a:ext>
            </a:extLst>
          </p:cNvPr>
          <p:cNvCxnSpPr>
            <a:cxnSpLocks/>
          </p:cNvCxnSpPr>
          <p:nvPr/>
        </p:nvCxnSpPr>
        <p:spPr>
          <a:xfrm>
            <a:off x="3852202" y="3199001"/>
            <a:ext cx="0" cy="424378"/>
          </a:xfrm>
          <a:prstGeom prst="straightConnector1">
            <a:avLst/>
          </a:prstGeom>
          <a:ln w="38100">
            <a:solidFill>
              <a:srgbClr val="0FF14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376E43C-FF01-D9A8-8BB3-F9A9027C6735}"/>
              </a:ext>
            </a:extLst>
          </p:cNvPr>
          <p:cNvSpPr txBox="1"/>
          <p:nvPr/>
        </p:nvSpPr>
        <p:spPr>
          <a:xfrm>
            <a:off x="4453948" y="3271897"/>
            <a:ext cx="821059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err="1"/>
              <a:t>Fuel</a:t>
            </a:r>
            <a:r>
              <a:rPr lang="it-IT" sz="1400" dirty="0"/>
              <a:t> </a:t>
            </a:r>
            <a:r>
              <a:rPr lang="it-IT" sz="1400" dirty="0" err="1"/>
              <a:t>cell</a:t>
            </a:r>
            <a:r>
              <a:rPr lang="it-IT" sz="1400" dirty="0"/>
              <a:t> </a:t>
            </a:r>
          </a:p>
        </p:txBody>
      </p:sp>
      <p:sp>
        <p:nvSpPr>
          <p:cNvPr id="25" name="Parentesi graffa chiusa 24">
            <a:extLst>
              <a:ext uri="{FF2B5EF4-FFF2-40B4-BE49-F238E27FC236}">
                <a16:creationId xmlns:a16="http://schemas.microsoft.com/office/drawing/2014/main" id="{8C53FBBD-5F23-0B25-677F-F7BECB194E70}"/>
              </a:ext>
            </a:extLst>
          </p:cNvPr>
          <p:cNvSpPr/>
          <p:nvPr/>
        </p:nvSpPr>
        <p:spPr>
          <a:xfrm>
            <a:off x="11056796" y="1871003"/>
            <a:ext cx="639741" cy="322150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52EA043-AE3F-BDCF-EB51-92132EA0DDB7}"/>
              </a:ext>
            </a:extLst>
          </p:cNvPr>
          <p:cNvSpPr txBox="1"/>
          <p:nvPr/>
        </p:nvSpPr>
        <p:spPr>
          <a:xfrm>
            <a:off x="11549575" y="391081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100%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6EB7FB8C-C7CA-E85E-2813-DBCC52DC7C28}"/>
              </a:ext>
            </a:extLst>
          </p:cNvPr>
          <p:cNvCxnSpPr/>
          <p:nvPr/>
        </p:nvCxnSpPr>
        <p:spPr>
          <a:xfrm>
            <a:off x="3852202" y="3720354"/>
            <a:ext cx="0" cy="1372151"/>
          </a:xfrm>
          <a:prstGeom prst="straightConnector1">
            <a:avLst/>
          </a:prstGeom>
          <a:ln w="57150">
            <a:solidFill>
              <a:srgbClr val="FFEEB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460C25E8-8323-01CE-20F3-8E743E7A07CE}"/>
              </a:ext>
            </a:extLst>
          </p:cNvPr>
          <p:cNvCxnSpPr/>
          <p:nvPr/>
        </p:nvCxnSpPr>
        <p:spPr>
          <a:xfrm>
            <a:off x="3852202" y="3720354"/>
            <a:ext cx="3350456" cy="739104"/>
          </a:xfrm>
          <a:prstGeom prst="line">
            <a:avLst/>
          </a:prstGeom>
          <a:ln w="38100">
            <a:solidFill>
              <a:srgbClr val="FFEE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15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74AAA7A-E779-F517-86D1-8B81049C8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537210"/>
            <a:ext cx="11544300" cy="57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3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835C7-4343-CCF6-48A2-123346BB2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F3374920-4BFD-72E1-1250-574C8491E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ED776FC0-E982-E52D-AF8D-6A2EC4822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80560A07-F524-2139-30C0-68ADF5EC3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12</a:t>
            </a:fld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B2BFC25-6C0F-9BB6-7762-17CE2847B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78" y="515592"/>
            <a:ext cx="9965377" cy="5591306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3C65D15C-6185-1226-E50C-6B40A86AC2A6}"/>
              </a:ext>
            </a:extLst>
          </p:cNvPr>
          <p:cNvCxnSpPr/>
          <p:nvPr/>
        </p:nvCxnSpPr>
        <p:spPr>
          <a:xfrm>
            <a:off x="7441809" y="2039815"/>
            <a:ext cx="0" cy="464234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0A4B461-C1FB-3648-4F4C-A89B721F3D13}"/>
              </a:ext>
            </a:extLst>
          </p:cNvPr>
          <p:cNvSpPr txBox="1"/>
          <p:nvPr/>
        </p:nvSpPr>
        <p:spPr>
          <a:xfrm>
            <a:off x="8026792" y="1997612"/>
            <a:ext cx="70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Trolley 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4D5715CE-DF26-71CA-B660-0919483B9500}"/>
              </a:ext>
            </a:extLst>
          </p:cNvPr>
          <p:cNvCxnSpPr/>
          <p:nvPr/>
        </p:nvCxnSpPr>
        <p:spPr>
          <a:xfrm>
            <a:off x="9959080" y="2096085"/>
            <a:ext cx="0" cy="4642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93FFD4C-FABC-E6A4-F0B6-749E5E0B40AE}"/>
              </a:ext>
            </a:extLst>
          </p:cNvPr>
          <p:cNvSpPr txBox="1"/>
          <p:nvPr/>
        </p:nvSpPr>
        <p:spPr>
          <a:xfrm>
            <a:off x="10347115" y="2053882"/>
            <a:ext cx="70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Trolley 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2C057E9A-A7FF-D13B-19FD-5A31753F9903}"/>
              </a:ext>
            </a:extLst>
          </p:cNvPr>
          <p:cNvCxnSpPr>
            <a:cxnSpLocks/>
          </p:cNvCxnSpPr>
          <p:nvPr/>
        </p:nvCxnSpPr>
        <p:spPr>
          <a:xfrm>
            <a:off x="9959080" y="2611669"/>
            <a:ext cx="0" cy="125694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677E727-7F2D-7D3C-5046-A3565DF4C3E1}"/>
              </a:ext>
            </a:extLst>
          </p:cNvPr>
          <p:cNvSpPr txBox="1"/>
          <p:nvPr/>
        </p:nvSpPr>
        <p:spPr>
          <a:xfrm>
            <a:off x="10347115" y="2907090"/>
            <a:ext cx="759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Battery</a:t>
            </a:r>
            <a:r>
              <a:rPr lang="it-IT" sz="1400" dirty="0"/>
              <a:t> 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AA6FF934-43E8-839E-8691-307A7B2D74F9}"/>
              </a:ext>
            </a:extLst>
          </p:cNvPr>
          <p:cNvCxnSpPr>
            <a:cxnSpLocks/>
          </p:cNvCxnSpPr>
          <p:nvPr/>
        </p:nvCxnSpPr>
        <p:spPr>
          <a:xfrm>
            <a:off x="9959080" y="3910818"/>
            <a:ext cx="0" cy="118168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A5B112A-DB7E-D789-E548-BEFA8AAD0215}"/>
              </a:ext>
            </a:extLst>
          </p:cNvPr>
          <p:cNvSpPr txBox="1"/>
          <p:nvPr/>
        </p:nvSpPr>
        <p:spPr>
          <a:xfrm>
            <a:off x="10351860" y="4296983"/>
            <a:ext cx="9518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/>
              <a:t>Fuel</a:t>
            </a:r>
            <a:r>
              <a:rPr lang="it-IT" sz="1400" dirty="0"/>
              <a:t> </a:t>
            </a:r>
            <a:r>
              <a:rPr lang="it-IT" sz="1400" dirty="0" err="1"/>
              <a:t>cell</a:t>
            </a:r>
            <a:r>
              <a:rPr lang="it-IT" sz="1400" dirty="0"/>
              <a:t>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0ADC991-EEF8-EB02-9AA4-1730EC2AB929}"/>
              </a:ext>
            </a:extLst>
          </p:cNvPr>
          <p:cNvSpPr/>
          <p:nvPr/>
        </p:nvSpPr>
        <p:spPr>
          <a:xfrm>
            <a:off x="5852160" y="403348"/>
            <a:ext cx="2053879" cy="1594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ECB4485-678D-E026-0979-81EB809E535C}"/>
              </a:ext>
            </a:extLst>
          </p:cNvPr>
          <p:cNvCxnSpPr>
            <a:cxnSpLocks/>
          </p:cNvCxnSpPr>
          <p:nvPr/>
        </p:nvCxnSpPr>
        <p:spPr>
          <a:xfrm>
            <a:off x="3852202" y="2079671"/>
            <a:ext cx="0" cy="42437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89B9F93-494C-9948-94F1-6137D9E4F74D}"/>
              </a:ext>
            </a:extLst>
          </p:cNvPr>
          <p:cNvSpPr txBox="1"/>
          <p:nvPr/>
        </p:nvSpPr>
        <p:spPr>
          <a:xfrm>
            <a:off x="4437185" y="2037468"/>
            <a:ext cx="709681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/>
              <a:t>Trolley 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8293FAF6-453B-C869-2482-AD90638659F8}"/>
              </a:ext>
            </a:extLst>
          </p:cNvPr>
          <p:cNvCxnSpPr>
            <a:cxnSpLocks/>
          </p:cNvCxnSpPr>
          <p:nvPr/>
        </p:nvCxnSpPr>
        <p:spPr>
          <a:xfrm>
            <a:off x="3852202" y="2482712"/>
            <a:ext cx="0" cy="716289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273E88E-69DF-660B-4413-D33138855C32}"/>
              </a:ext>
            </a:extLst>
          </p:cNvPr>
          <p:cNvSpPr txBox="1"/>
          <p:nvPr/>
        </p:nvSpPr>
        <p:spPr>
          <a:xfrm>
            <a:off x="4437185" y="2675355"/>
            <a:ext cx="756489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err="1"/>
              <a:t>battery</a:t>
            </a:r>
            <a:r>
              <a:rPr lang="it-IT" sz="1400" dirty="0"/>
              <a:t> 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DBA034F7-6B52-7A47-6C7E-0560B0C04AC6}"/>
              </a:ext>
            </a:extLst>
          </p:cNvPr>
          <p:cNvCxnSpPr>
            <a:cxnSpLocks/>
          </p:cNvCxnSpPr>
          <p:nvPr/>
        </p:nvCxnSpPr>
        <p:spPr>
          <a:xfrm>
            <a:off x="3852202" y="3199001"/>
            <a:ext cx="0" cy="424378"/>
          </a:xfrm>
          <a:prstGeom prst="straightConnector1">
            <a:avLst/>
          </a:prstGeom>
          <a:ln w="38100">
            <a:solidFill>
              <a:srgbClr val="0FF14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5FB0A00-ED64-02E7-93D7-75C862B2652B}"/>
              </a:ext>
            </a:extLst>
          </p:cNvPr>
          <p:cNvSpPr txBox="1"/>
          <p:nvPr/>
        </p:nvSpPr>
        <p:spPr>
          <a:xfrm>
            <a:off x="4453948" y="3271897"/>
            <a:ext cx="821059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err="1"/>
              <a:t>Fuel</a:t>
            </a:r>
            <a:r>
              <a:rPr lang="it-IT" sz="1400" dirty="0"/>
              <a:t> </a:t>
            </a:r>
            <a:r>
              <a:rPr lang="it-IT" sz="1400" dirty="0" err="1"/>
              <a:t>cell</a:t>
            </a:r>
            <a:r>
              <a:rPr lang="it-IT" sz="1400" dirty="0"/>
              <a:t> </a:t>
            </a:r>
          </a:p>
        </p:txBody>
      </p:sp>
      <p:sp>
        <p:nvSpPr>
          <p:cNvPr id="25" name="Parentesi graffa chiusa 24">
            <a:extLst>
              <a:ext uri="{FF2B5EF4-FFF2-40B4-BE49-F238E27FC236}">
                <a16:creationId xmlns:a16="http://schemas.microsoft.com/office/drawing/2014/main" id="{63698225-845C-84CD-D03F-5D5882907C00}"/>
              </a:ext>
            </a:extLst>
          </p:cNvPr>
          <p:cNvSpPr/>
          <p:nvPr/>
        </p:nvSpPr>
        <p:spPr>
          <a:xfrm>
            <a:off x="11056796" y="1871003"/>
            <a:ext cx="639741" cy="322150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DCF00C6-0B49-A2AB-FFA6-E3A88F2FD54C}"/>
              </a:ext>
            </a:extLst>
          </p:cNvPr>
          <p:cNvSpPr txBox="1"/>
          <p:nvPr/>
        </p:nvSpPr>
        <p:spPr>
          <a:xfrm>
            <a:off x="11549575" y="391081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100%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8C0B6FBC-1596-8C8E-4E6C-84285E5F4214}"/>
              </a:ext>
            </a:extLst>
          </p:cNvPr>
          <p:cNvCxnSpPr/>
          <p:nvPr/>
        </p:nvCxnSpPr>
        <p:spPr>
          <a:xfrm>
            <a:off x="3852202" y="3720354"/>
            <a:ext cx="0" cy="1372151"/>
          </a:xfrm>
          <a:prstGeom prst="straightConnector1">
            <a:avLst/>
          </a:prstGeom>
          <a:ln w="57150">
            <a:solidFill>
              <a:srgbClr val="FFEEB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9831D6DE-44E1-DEFD-ADC4-56D0A026368B}"/>
              </a:ext>
            </a:extLst>
          </p:cNvPr>
          <p:cNvCxnSpPr/>
          <p:nvPr/>
        </p:nvCxnSpPr>
        <p:spPr>
          <a:xfrm>
            <a:off x="3852202" y="3720354"/>
            <a:ext cx="3350456" cy="739104"/>
          </a:xfrm>
          <a:prstGeom prst="line">
            <a:avLst/>
          </a:prstGeom>
          <a:ln w="38100">
            <a:solidFill>
              <a:srgbClr val="FFEE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5AC9D07E-7633-2CD3-4C4B-7E7EAE6CDCC1}"/>
              </a:ext>
            </a:extLst>
          </p:cNvPr>
          <p:cNvSpPr/>
          <p:nvPr/>
        </p:nvSpPr>
        <p:spPr>
          <a:xfrm>
            <a:off x="3376609" y="2243325"/>
            <a:ext cx="2154677" cy="3024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anni 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9AEEF60-D2F9-7AC9-F3EC-2D6A5814F0FF}"/>
              </a:ext>
            </a:extLst>
          </p:cNvPr>
          <p:cNvSpPr/>
          <p:nvPr/>
        </p:nvSpPr>
        <p:spPr>
          <a:xfrm>
            <a:off x="3406664" y="3167789"/>
            <a:ext cx="3741654" cy="3024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 anni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B71DE6AE-1B35-D497-1F37-4DBFAE4AD611}"/>
              </a:ext>
            </a:extLst>
          </p:cNvPr>
          <p:cNvSpPr/>
          <p:nvPr/>
        </p:nvSpPr>
        <p:spPr>
          <a:xfrm>
            <a:off x="3406664" y="4075562"/>
            <a:ext cx="4841047" cy="3024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 anni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73F493E-20AD-C7F8-0B93-27DB116DD867}"/>
              </a:ext>
            </a:extLst>
          </p:cNvPr>
          <p:cNvSpPr txBox="1"/>
          <p:nvPr/>
        </p:nvSpPr>
        <p:spPr>
          <a:xfrm>
            <a:off x="2452255" y="199575"/>
            <a:ext cx="3523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Quanti ani dura un elettrico ??????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F982E6CC-7E30-EBB6-4150-CA4CB2AA5A49}"/>
              </a:ext>
            </a:extLst>
          </p:cNvPr>
          <p:cNvSpPr/>
          <p:nvPr/>
        </p:nvSpPr>
        <p:spPr>
          <a:xfrm>
            <a:off x="5601419" y="2242311"/>
            <a:ext cx="2154677" cy="3024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anni 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9282FF63-0E01-5A86-9AC9-05E35FA15953}"/>
              </a:ext>
            </a:extLst>
          </p:cNvPr>
          <p:cNvSpPr/>
          <p:nvPr/>
        </p:nvSpPr>
        <p:spPr>
          <a:xfrm>
            <a:off x="7815304" y="2242311"/>
            <a:ext cx="2154677" cy="3024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anni 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856F41BF-418A-6539-5412-30B83830CB97}"/>
              </a:ext>
            </a:extLst>
          </p:cNvPr>
          <p:cNvSpPr/>
          <p:nvPr/>
        </p:nvSpPr>
        <p:spPr>
          <a:xfrm>
            <a:off x="7202658" y="3165634"/>
            <a:ext cx="3741654" cy="3024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 anni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2DCFFB0E-41D8-26AF-211B-4AE40B474AB6}"/>
              </a:ext>
            </a:extLst>
          </p:cNvPr>
          <p:cNvSpPr/>
          <p:nvPr/>
        </p:nvSpPr>
        <p:spPr>
          <a:xfrm>
            <a:off x="8306438" y="4073354"/>
            <a:ext cx="4841047" cy="3024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 anni</a:t>
            </a:r>
          </a:p>
        </p:txBody>
      </p:sp>
      <p:sp>
        <p:nvSpPr>
          <p:cNvPr id="34" name="Fumetto: ovale 33">
            <a:extLst>
              <a:ext uri="{FF2B5EF4-FFF2-40B4-BE49-F238E27FC236}">
                <a16:creationId xmlns:a16="http://schemas.microsoft.com/office/drawing/2014/main" id="{448A8C9A-2EAE-95A4-8052-210DC4F3D3F7}"/>
              </a:ext>
            </a:extLst>
          </p:cNvPr>
          <p:cNvSpPr/>
          <p:nvPr/>
        </p:nvSpPr>
        <p:spPr>
          <a:xfrm>
            <a:off x="5313074" y="1189772"/>
            <a:ext cx="3540512" cy="193836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Quale operatore  fa contratti di full service per 14 anni ?</a:t>
            </a:r>
          </a:p>
        </p:txBody>
      </p:sp>
      <p:sp>
        <p:nvSpPr>
          <p:cNvPr id="35" name="Fumetto: ovale 34">
            <a:extLst>
              <a:ext uri="{FF2B5EF4-FFF2-40B4-BE49-F238E27FC236}">
                <a16:creationId xmlns:a16="http://schemas.microsoft.com/office/drawing/2014/main" id="{046CCB86-C2C9-658E-DC6B-AE7C40D596A2}"/>
              </a:ext>
            </a:extLst>
          </p:cNvPr>
          <p:cNvSpPr/>
          <p:nvPr/>
        </p:nvSpPr>
        <p:spPr>
          <a:xfrm>
            <a:off x="6327843" y="2060609"/>
            <a:ext cx="3540512" cy="1938363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Quale costruttore  fa contratti di full service dopo i 14 anni ?</a:t>
            </a:r>
          </a:p>
        </p:txBody>
      </p:sp>
    </p:spTree>
    <p:extLst>
      <p:ext uri="{BB962C8B-B14F-4D97-AF65-F5344CB8AC3E}">
        <p14:creationId xmlns:p14="http://schemas.microsoft.com/office/powerpoint/2010/main" val="41399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DC7D8-8247-FE3A-1004-F63A5E344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995583DF-6A7B-3F92-938D-ADA19D193A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F078C11B-E490-2D29-CA20-A7A26E064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C7E838EB-4459-720B-8CDA-F111A5D37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13</a:t>
            </a:fld>
            <a:endParaRPr lang="it-IT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2C3C01FD-B92E-7E06-D6F5-372F9CE23E91}"/>
              </a:ext>
            </a:extLst>
          </p:cNvPr>
          <p:cNvGrpSpPr/>
          <p:nvPr/>
        </p:nvGrpSpPr>
        <p:grpSpPr>
          <a:xfrm>
            <a:off x="2335237" y="937920"/>
            <a:ext cx="9706707" cy="4548480"/>
            <a:chOff x="703385" y="403348"/>
            <a:chExt cx="11547023" cy="559130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4C9F81F-10AF-B9D2-D5C6-2C214D580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3385" y="403348"/>
              <a:ext cx="9965377" cy="5591306"/>
            </a:xfrm>
            <a:prstGeom prst="rect">
              <a:avLst/>
            </a:prstGeom>
          </p:spPr>
        </p:pic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id="{D8251D06-97DA-335A-50CC-B3B2D7B816B9}"/>
                </a:ext>
              </a:extLst>
            </p:cNvPr>
            <p:cNvCxnSpPr/>
            <p:nvPr/>
          </p:nvCxnSpPr>
          <p:spPr>
            <a:xfrm>
              <a:off x="7441809" y="2039815"/>
              <a:ext cx="0" cy="464234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27FCD6B5-94ED-3D93-A977-1DE3D9B75471}"/>
                </a:ext>
              </a:extLst>
            </p:cNvPr>
            <p:cNvSpPr txBox="1"/>
            <p:nvPr/>
          </p:nvSpPr>
          <p:spPr>
            <a:xfrm>
              <a:off x="8026792" y="1997612"/>
              <a:ext cx="70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Trolley </a:t>
              </a:r>
            </a:p>
          </p:txBody>
        </p:sp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id="{8A1494E5-8495-21C0-55F4-4E963739D9A7}"/>
                </a:ext>
              </a:extLst>
            </p:cNvPr>
            <p:cNvCxnSpPr/>
            <p:nvPr/>
          </p:nvCxnSpPr>
          <p:spPr>
            <a:xfrm>
              <a:off x="9959080" y="2096085"/>
              <a:ext cx="0" cy="4642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36D7B1D2-D1CF-151C-54AD-AB1D04A5EDE8}"/>
                </a:ext>
              </a:extLst>
            </p:cNvPr>
            <p:cNvSpPr txBox="1"/>
            <p:nvPr/>
          </p:nvSpPr>
          <p:spPr>
            <a:xfrm>
              <a:off x="10347115" y="2053882"/>
              <a:ext cx="70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Trolley </a:t>
              </a:r>
            </a:p>
          </p:txBody>
        </p: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BB3A80DD-0F55-A0EA-3423-29875F35D2C3}"/>
                </a:ext>
              </a:extLst>
            </p:cNvPr>
            <p:cNvCxnSpPr>
              <a:cxnSpLocks/>
            </p:cNvCxnSpPr>
            <p:nvPr/>
          </p:nvCxnSpPr>
          <p:spPr>
            <a:xfrm>
              <a:off x="9959080" y="2611669"/>
              <a:ext cx="0" cy="1256946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80B5176C-A7CF-118C-497F-2E59472860EF}"/>
                </a:ext>
              </a:extLst>
            </p:cNvPr>
            <p:cNvSpPr txBox="1"/>
            <p:nvPr/>
          </p:nvSpPr>
          <p:spPr>
            <a:xfrm>
              <a:off x="10347115" y="2907090"/>
              <a:ext cx="7596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err="1"/>
                <a:t>Battery</a:t>
              </a:r>
              <a:r>
                <a:rPr lang="it-IT" sz="1400" dirty="0"/>
                <a:t> </a:t>
              </a:r>
            </a:p>
          </p:txBody>
        </p: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5202E995-7E42-89CA-5D16-B27E5BB80DFF}"/>
                </a:ext>
              </a:extLst>
            </p:cNvPr>
            <p:cNvCxnSpPr>
              <a:cxnSpLocks/>
            </p:cNvCxnSpPr>
            <p:nvPr/>
          </p:nvCxnSpPr>
          <p:spPr>
            <a:xfrm>
              <a:off x="9959080" y="3910818"/>
              <a:ext cx="0" cy="1181687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C40348A4-1FE3-9B38-958F-B244B92F87B0}"/>
                </a:ext>
              </a:extLst>
            </p:cNvPr>
            <p:cNvSpPr txBox="1"/>
            <p:nvPr/>
          </p:nvSpPr>
          <p:spPr>
            <a:xfrm>
              <a:off x="10351860" y="4296983"/>
              <a:ext cx="95189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dirty="0" err="1"/>
                <a:t>Fuel</a:t>
              </a:r>
              <a:r>
                <a:rPr lang="it-IT" sz="1400" dirty="0"/>
                <a:t> </a:t>
              </a:r>
              <a:r>
                <a:rPr lang="it-IT" sz="1400" dirty="0" err="1"/>
                <a:t>cell</a:t>
              </a:r>
              <a:r>
                <a:rPr lang="it-IT" sz="1400" dirty="0"/>
                <a:t> </a:t>
              </a:r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1A77E99A-78C2-B0F6-0B36-B9EAA57B8EAD}"/>
                </a:ext>
              </a:extLst>
            </p:cNvPr>
            <p:cNvSpPr/>
            <p:nvPr/>
          </p:nvSpPr>
          <p:spPr>
            <a:xfrm>
              <a:off x="5852160" y="403348"/>
              <a:ext cx="2053879" cy="15942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BD7D8378-0B4E-630B-5B4A-EE1832758365}"/>
                </a:ext>
              </a:extLst>
            </p:cNvPr>
            <p:cNvCxnSpPr>
              <a:cxnSpLocks/>
            </p:cNvCxnSpPr>
            <p:nvPr/>
          </p:nvCxnSpPr>
          <p:spPr>
            <a:xfrm>
              <a:off x="3852202" y="2079671"/>
              <a:ext cx="0" cy="42437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39EAC9E4-1AAD-0D60-B00C-3CEC7CE844AE}"/>
                </a:ext>
              </a:extLst>
            </p:cNvPr>
            <p:cNvSpPr txBox="1"/>
            <p:nvPr/>
          </p:nvSpPr>
          <p:spPr>
            <a:xfrm>
              <a:off x="4437185" y="2037468"/>
              <a:ext cx="70968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Trolley </a:t>
              </a:r>
            </a:p>
          </p:txBody>
        </p: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4E8E063F-C98B-5E86-B920-B5463C1926CC}"/>
                </a:ext>
              </a:extLst>
            </p:cNvPr>
            <p:cNvCxnSpPr>
              <a:cxnSpLocks/>
            </p:cNvCxnSpPr>
            <p:nvPr/>
          </p:nvCxnSpPr>
          <p:spPr>
            <a:xfrm>
              <a:off x="3852202" y="2482712"/>
              <a:ext cx="0" cy="716289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0B9F87F8-E0AB-ED66-3B09-521C17AE9529}"/>
                </a:ext>
              </a:extLst>
            </p:cNvPr>
            <p:cNvSpPr txBox="1"/>
            <p:nvPr/>
          </p:nvSpPr>
          <p:spPr>
            <a:xfrm>
              <a:off x="4437185" y="2675355"/>
              <a:ext cx="756489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400" dirty="0" err="1"/>
                <a:t>battery</a:t>
              </a:r>
              <a:r>
                <a:rPr lang="it-IT" sz="1400" dirty="0"/>
                <a:t> </a:t>
              </a:r>
            </a:p>
          </p:txBody>
        </p:sp>
        <p:cxnSp>
          <p:nvCxnSpPr>
            <p:cNvPr id="23" name="Connettore 2 22">
              <a:extLst>
                <a:ext uri="{FF2B5EF4-FFF2-40B4-BE49-F238E27FC236}">
                  <a16:creationId xmlns:a16="http://schemas.microsoft.com/office/drawing/2014/main" id="{880948C7-9AA9-AE9E-75DB-A2C641D06E99}"/>
                </a:ext>
              </a:extLst>
            </p:cNvPr>
            <p:cNvCxnSpPr>
              <a:cxnSpLocks/>
            </p:cNvCxnSpPr>
            <p:nvPr/>
          </p:nvCxnSpPr>
          <p:spPr>
            <a:xfrm>
              <a:off x="3852202" y="3199001"/>
              <a:ext cx="0" cy="424378"/>
            </a:xfrm>
            <a:prstGeom prst="straightConnector1">
              <a:avLst/>
            </a:prstGeom>
            <a:ln w="38100">
              <a:solidFill>
                <a:srgbClr val="0FF14A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B170A43B-5144-86AD-40C6-E376B5EF1974}"/>
                </a:ext>
              </a:extLst>
            </p:cNvPr>
            <p:cNvSpPr txBox="1"/>
            <p:nvPr/>
          </p:nvSpPr>
          <p:spPr>
            <a:xfrm>
              <a:off x="4453948" y="3271897"/>
              <a:ext cx="821059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400" dirty="0" err="1"/>
                <a:t>Fuel</a:t>
              </a:r>
              <a:r>
                <a:rPr lang="it-IT" sz="1400" dirty="0"/>
                <a:t> </a:t>
              </a:r>
              <a:r>
                <a:rPr lang="it-IT" sz="1400" dirty="0" err="1"/>
                <a:t>cell</a:t>
              </a:r>
              <a:r>
                <a:rPr lang="it-IT" sz="1400" dirty="0"/>
                <a:t> </a:t>
              </a:r>
            </a:p>
          </p:txBody>
        </p:sp>
        <p:sp>
          <p:nvSpPr>
            <p:cNvPr id="25" name="Parentesi graffa chiusa 24">
              <a:extLst>
                <a:ext uri="{FF2B5EF4-FFF2-40B4-BE49-F238E27FC236}">
                  <a16:creationId xmlns:a16="http://schemas.microsoft.com/office/drawing/2014/main" id="{CA79165C-8430-A11A-7E2A-75AB4F084D05}"/>
                </a:ext>
              </a:extLst>
            </p:cNvPr>
            <p:cNvSpPr/>
            <p:nvPr/>
          </p:nvSpPr>
          <p:spPr>
            <a:xfrm>
              <a:off x="11056796" y="1871003"/>
              <a:ext cx="639741" cy="3221502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24F30601-CC31-FBE2-729A-79AA2D5F61B5}"/>
                </a:ext>
              </a:extLst>
            </p:cNvPr>
            <p:cNvSpPr txBox="1"/>
            <p:nvPr/>
          </p:nvSpPr>
          <p:spPr>
            <a:xfrm>
              <a:off x="11549575" y="3910818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100%</a:t>
              </a:r>
            </a:p>
          </p:txBody>
        </p:sp>
        <p:cxnSp>
          <p:nvCxnSpPr>
            <p:cNvPr id="28" name="Connettore 2 27">
              <a:extLst>
                <a:ext uri="{FF2B5EF4-FFF2-40B4-BE49-F238E27FC236}">
                  <a16:creationId xmlns:a16="http://schemas.microsoft.com/office/drawing/2014/main" id="{A3C989D4-4A62-FCFD-052D-13629E514302}"/>
                </a:ext>
              </a:extLst>
            </p:cNvPr>
            <p:cNvCxnSpPr/>
            <p:nvPr/>
          </p:nvCxnSpPr>
          <p:spPr>
            <a:xfrm>
              <a:off x="3852202" y="3720354"/>
              <a:ext cx="0" cy="1372151"/>
            </a:xfrm>
            <a:prstGeom prst="straightConnector1">
              <a:avLst/>
            </a:prstGeom>
            <a:ln w="57150">
              <a:solidFill>
                <a:srgbClr val="FFEEB9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78624303-43F9-3936-4420-0B4E32F98E63}"/>
                </a:ext>
              </a:extLst>
            </p:cNvPr>
            <p:cNvCxnSpPr/>
            <p:nvPr/>
          </p:nvCxnSpPr>
          <p:spPr>
            <a:xfrm>
              <a:off x="3852202" y="3720354"/>
              <a:ext cx="3350456" cy="739104"/>
            </a:xfrm>
            <a:prstGeom prst="line">
              <a:avLst/>
            </a:prstGeom>
            <a:ln w="38100">
              <a:solidFill>
                <a:srgbClr val="FFEE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193E8D1-A360-8E07-E12E-283B40D6DD68}"/>
              </a:ext>
            </a:extLst>
          </p:cNvPr>
          <p:cNvSpPr txBox="1"/>
          <p:nvPr/>
        </p:nvSpPr>
        <p:spPr>
          <a:xfrm>
            <a:off x="1543268" y="475250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2000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2B06A7D3-CEED-4F33-2728-8583E4F6523A}"/>
              </a:ext>
            </a:extLst>
          </p:cNvPr>
          <p:cNvCxnSpPr>
            <a:cxnSpLocks/>
          </p:cNvCxnSpPr>
          <p:nvPr/>
        </p:nvCxnSpPr>
        <p:spPr>
          <a:xfrm>
            <a:off x="225083" y="2280615"/>
            <a:ext cx="3111313" cy="411982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05254E9-31A9-B34C-CCD5-84FE18D08267}"/>
              </a:ext>
            </a:extLst>
          </p:cNvPr>
          <p:cNvSpPr txBox="1"/>
          <p:nvPr/>
        </p:nvSpPr>
        <p:spPr>
          <a:xfrm>
            <a:off x="2448667" y="210199"/>
            <a:ext cx="676896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4000" dirty="0"/>
              <a:t>Si poteva cominciare prima !!!!!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C927BD2-E679-D263-2ECD-FFC46ECC9C34}"/>
              </a:ext>
            </a:extLst>
          </p:cNvPr>
          <p:cNvSpPr txBox="1"/>
          <p:nvPr/>
        </p:nvSpPr>
        <p:spPr>
          <a:xfrm>
            <a:off x="197565" y="475250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1990</a:t>
            </a:r>
          </a:p>
        </p:txBody>
      </p:sp>
      <p:sp>
        <p:nvSpPr>
          <p:cNvPr id="31" name="Stella a 5 punte 30">
            <a:extLst>
              <a:ext uri="{FF2B5EF4-FFF2-40B4-BE49-F238E27FC236}">
                <a16:creationId xmlns:a16="http://schemas.microsoft.com/office/drawing/2014/main" id="{0FF817C4-7F61-7CB0-84B5-C2D9081D6CE0}"/>
              </a:ext>
            </a:extLst>
          </p:cNvPr>
          <p:cNvSpPr/>
          <p:nvPr/>
        </p:nvSpPr>
        <p:spPr>
          <a:xfrm>
            <a:off x="3014735" y="2474209"/>
            <a:ext cx="486505" cy="443704"/>
          </a:xfrm>
          <a:prstGeom prst="star5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E3851AD6-51B0-83AE-BB80-FBAB92725B26}"/>
              </a:ext>
            </a:extLst>
          </p:cNvPr>
          <p:cNvCxnSpPr>
            <a:cxnSpLocks/>
          </p:cNvCxnSpPr>
          <p:nvPr/>
        </p:nvCxnSpPr>
        <p:spPr>
          <a:xfrm>
            <a:off x="3257987" y="2692597"/>
            <a:ext cx="1724222" cy="407283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821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733AF-5705-67B3-466B-976AFBE33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DC140E6-CAD2-5E09-C08F-DC8615697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770"/>
            <a:ext cx="12192000" cy="64564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Segnaposto data 3">
            <a:extLst>
              <a:ext uri="{FF2B5EF4-FFF2-40B4-BE49-F238E27FC236}">
                <a16:creationId xmlns:a16="http://schemas.microsoft.com/office/drawing/2014/main" id="{860DE6CA-ED67-D9E2-D49A-B0FFF7E09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312E3492-9442-2EA5-8A9E-BC1D62A8F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AC254A15-4C2A-36F2-5086-E4618AB32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14</a:t>
            </a:fld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872FB92-BB42-5EE6-DCA2-091DAF98F09F}"/>
              </a:ext>
            </a:extLst>
          </p:cNvPr>
          <p:cNvSpPr/>
          <p:nvPr/>
        </p:nvSpPr>
        <p:spPr>
          <a:xfrm>
            <a:off x="11507372" y="6175717"/>
            <a:ext cx="478302" cy="481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511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C6328-2B99-7AA5-0B66-00B19C62A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EF3DA0E2-BCF8-3A31-8FD3-85599D858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8A662A1C-AC73-18B4-F50F-DA5CC9013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6BFFC74C-A854-19FC-0248-721A1A5F0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15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2C0443B-53B6-E198-85C7-19B96E2CA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5" y="403348"/>
            <a:ext cx="9965377" cy="5591306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069FD39D-EF4B-EBD9-F08E-13C84FEF35C2}"/>
              </a:ext>
            </a:extLst>
          </p:cNvPr>
          <p:cNvSpPr/>
          <p:nvPr/>
        </p:nvSpPr>
        <p:spPr>
          <a:xfrm>
            <a:off x="6096000" y="403348"/>
            <a:ext cx="1669363" cy="1594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5D4F389-28C2-1C7A-9A5C-47836A0639B2}"/>
              </a:ext>
            </a:extLst>
          </p:cNvPr>
          <p:cNvCxnSpPr/>
          <p:nvPr/>
        </p:nvCxnSpPr>
        <p:spPr>
          <a:xfrm>
            <a:off x="7441809" y="2039815"/>
            <a:ext cx="0" cy="464234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F6D673F-8CAB-021B-D698-2040146A262C}"/>
              </a:ext>
            </a:extLst>
          </p:cNvPr>
          <p:cNvSpPr txBox="1"/>
          <p:nvPr/>
        </p:nvSpPr>
        <p:spPr>
          <a:xfrm>
            <a:off x="8026792" y="1997612"/>
            <a:ext cx="70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Trolley 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D1F3934C-5613-0108-C16F-7C12D5135AEC}"/>
              </a:ext>
            </a:extLst>
          </p:cNvPr>
          <p:cNvCxnSpPr/>
          <p:nvPr/>
        </p:nvCxnSpPr>
        <p:spPr>
          <a:xfrm>
            <a:off x="9959080" y="2096085"/>
            <a:ext cx="0" cy="4642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8B2FBC6-47B1-CE71-4F2C-D6799CCED556}"/>
              </a:ext>
            </a:extLst>
          </p:cNvPr>
          <p:cNvSpPr txBox="1"/>
          <p:nvPr/>
        </p:nvSpPr>
        <p:spPr>
          <a:xfrm>
            <a:off x="10347115" y="2053882"/>
            <a:ext cx="70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Trolley 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9869B37-2FF0-C671-6D5C-00F8E892988D}"/>
              </a:ext>
            </a:extLst>
          </p:cNvPr>
          <p:cNvCxnSpPr>
            <a:cxnSpLocks/>
          </p:cNvCxnSpPr>
          <p:nvPr/>
        </p:nvCxnSpPr>
        <p:spPr>
          <a:xfrm>
            <a:off x="9959080" y="2611669"/>
            <a:ext cx="0" cy="125694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FB4B1F4-C817-C81A-48CB-DB5D97BB12EB}"/>
              </a:ext>
            </a:extLst>
          </p:cNvPr>
          <p:cNvSpPr txBox="1"/>
          <p:nvPr/>
        </p:nvSpPr>
        <p:spPr>
          <a:xfrm>
            <a:off x="10347115" y="2907090"/>
            <a:ext cx="759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Battery</a:t>
            </a:r>
            <a:r>
              <a:rPr lang="it-IT" sz="1400" dirty="0"/>
              <a:t> 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96D8DBB6-28D7-5C95-A996-0758518FEB70}"/>
              </a:ext>
            </a:extLst>
          </p:cNvPr>
          <p:cNvCxnSpPr>
            <a:cxnSpLocks/>
          </p:cNvCxnSpPr>
          <p:nvPr/>
        </p:nvCxnSpPr>
        <p:spPr>
          <a:xfrm>
            <a:off x="9959080" y="3910818"/>
            <a:ext cx="0" cy="118168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53396D1-1545-064D-6964-1FD30BF8C5D4}"/>
              </a:ext>
            </a:extLst>
          </p:cNvPr>
          <p:cNvSpPr txBox="1"/>
          <p:nvPr/>
        </p:nvSpPr>
        <p:spPr>
          <a:xfrm>
            <a:off x="10351860" y="4296983"/>
            <a:ext cx="9518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/>
              <a:t>Fuel</a:t>
            </a:r>
            <a:r>
              <a:rPr lang="it-IT" sz="1400" dirty="0"/>
              <a:t> </a:t>
            </a:r>
            <a:r>
              <a:rPr lang="it-IT" sz="1400" dirty="0" err="1"/>
              <a:t>cell</a:t>
            </a:r>
            <a:r>
              <a:rPr lang="it-IT" sz="1400" dirty="0"/>
              <a:t>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9D8DC79-FD41-768A-61D2-C4652B915240}"/>
              </a:ext>
            </a:extLst>
          </p:cNvPr>
          <p:cNvSpPr/>
          <p:nvPr/>
        </p:nvSpPr>
        <p:spPr>
          <a:xfrm>
            <a:off x="3319975" y="1716258"/>
            <a:ext cx="4706815" cy="3909064"/>
          </a:xfrm>
          <a:prstGeom prst="rect">
            <a:avLst/>
          </a:prstGeom>
          <a:noFill/>
          <a:ln w="762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9F5CF10-83AA-FEC3-5865-089F31B616E4}"/>
              </a:ext>
            </a:extLst>
          </p:cNvPr>
          <p:cNvSpPr txBox="1"/>
          <p:nvPr/>
        </p:nvSpPr>
        <p:spPr>
          <a:xfrm>
            <a:off x="4980396" y="5826019"/>
            <a:ext cx="3339953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Zona della transizione</a:t>
            </a:r>
          </a:p>
          <a:p>
            <a:r>
              <a:rPr lang="it-IT" dirty="0"/>
              <a:t>Necessariamente più tecnologie 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8123C54C-8AFE-1202-17CA-877D0D92FA2F}"/>
              </a:ext>
            </a:extLst>
          </p:cNvPr>
          <p:cNvCxnSpPr>
            <a:cxnSpLocks/>
          </p:cNvCxnSpPr>
          <p:nvPr/>
        </p:nvCxnSpPr>
        <p:spPr>
          <a:xfrm flipV="1">
            <a:off x="422031" y="3868615"/>
            <a:ext cx="7329267" cy="42203"/>
          </a:xfrm>
          <a:prstGeom prst="line">
            <a:avLst/>
          </a:prstGeom>
          <a:ln w="76200">
            <a:solidFill>
              <a:srgbClr val="0FF1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E9ED5155-32E6-882B-8276-8D1485F99387}"/>
              </a:ext>
            </a:extLst>
          </p:cNvPr>
          <p:cNvCxnSpPr/>
          <p:nvPr/>
        </p:nvCxnSpPr>
        <p:spPr>
          <a:xfrm>
            <a:off x="7765366" y="3868615"/>
            <a:ext cx="1927274" cy="1223890"/>
          </a:xfrm>
          <a:prstGeom prst="line">
            <a:avLst/>
          </a:prstGeom>
          <a:ln w="76200">
            <a:solidFill>
              <a:srgbClr val="0FF1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A225434B-21C4-5C39-AF60-A0B9452E39BE}"/>
              </a:ext>
            </a:extLst>
          </p:cNvPr>
          <p:cNvCxnSpPr>
            <a:cxnSpLocks/>
          </p:cNvCxnSpPr>
          <p:nvPr/>
        </p:nvCxnSpPr>
        <p:spPr>
          <a:xfrm>
            <a:off x="154745" y="3019631"/>
            <a:ext cx="3376246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C0B498DB-547D-4901-1B60-DCA3237B971E}"/>
              </a:ext>
            </a:extLst>
          </p:cNvPr>
          <p:cNvCxnSpPr/>
          <p:nvPr/>
        </p:nvCxnSpPr>
        <p:spPr>
          <a:xfrm>
            <a:off x="3498166" y="3005564"/>
            <a:ext cx="984738" cy="46915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8FDE5A6-C0AB-38D4-D262-C47074771AD9}"/>
              </a:ext>
            </a:extLst>
          </p:cNvPr>
          <p:cNvSpPr txBox="1"/>
          <p:nvPr/>
        </p:nvSpPr>
        <p:spPr>
          <a:xfrm>
            <a:off x="3913163" y="2691646"/>
            <a:ext cx="7838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trolley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9FB9171-F57C-96F0-B230-481E6316F069}"/>
              </a:ext>
            </a:extLst>
          </p:cNvPr>
          <p:cNvSpPr txBox="1"/>
          <p:nvPr/>
        </p:nvSpPr>
        <p:spPr>
          <a:xfrm>
            <a:off x="112542" y="4121834"/>
            <a:ext cx="882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Cng,lng</a:t>
            </a:r>
            <a:endParaRPr lang="it-IT" dirty="0"/>
          </a:p>
          <a:p>
            <a:r>
              <a:rPr lang="it-IT" dirty="0" err="1"/>
              <a:t>Bio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7799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C9AB4-84DA-23F9-523F-8CC6228AC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BDEC5577-4ABB-E4EC-413E-80E547460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B3BD54E7-95E9-FA09-FBED-28DD9F905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B9ED02B9-5584-1DB3-30B1-934E085DA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16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2646C5A-3F5E-786F-79F8-B294737E2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5" y="403348"/>
            <a:ext cx="9965377" cy="5591306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52EF5989-FB0B-6541-01D3-D29618CD6055}"/>
              </a:ext>
            </a:extLst>
          </p:cNvPr>
          <p:cNvCxnSpPr/>
          <p:nvPr/>
        </p:nvCxnSpPr>
        <p:spPr>
          <a:xfrm>
            <a:off x="7441809" y="2039815"/>
            <a:ext cx="0" cy="464234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04B30BE-4660-FB64-A9E3-5F84FAF9CD6A}"/>
              </a:ext>
            </a:extLst>
          </p:cNvPr>
          <p:cNvSpPr txBox="1"/>
          <p:nvPr/>
        </p:nvSpPr>
        <p:spPr>
          <a:xfrm>
            <a:off x="8026792" y="1997612"/>
            <a:ext cx="70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Trolley 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BABEA884-DA1E-F508-74EE-A2E016574C98}"/>
              </a:ext>
            </a:extLst>
          </p:cNvPr>
          <p:cNvCxnSpPr/>
          <p:nvPr/>
        </p:nvCxnSpPr>
        <p:spPr>
          <a:xfrm>
            <a:off x="9959080" y="2096085"/>
            <a:ext cx="0" cy="4642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DF94FA6-8BFF-DF0C-7788-8F5EA33FE192}"/>
              </a:ext>
            </a:extLst>
          </p:cNvPr>
          <p:cNvSpPr txBox="1"/>
          <p:nvPr/>
        </p:nvSpPr>
        <p:spPr>
          <a:xfrm>
            <a:off x="10347115" y="2053882"/>
            <a:ext cx="70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Trolley 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52FFC56-117B-25DA-E185-DDBDCA50C286}"/>
              </a:ext>
            </a:extLst>
          </p:cNvPr>
          <p:cNvCxnSpPr>
            <a:cxnSpLocks/>
          </p:cNvCxnSpPr>
          <p:nvPr/>
        </p:nvCxnSpPr>
        <p:spPr>
          <a:xfrm>
            <a:off x="9959080" y="2611669"/>
            <a:ext cx="0" cy="125694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C92CB3B-6CDE-BAC7-9536-14718D65230D}"/>
              </a:ext>
            </a:extLst>
          </p:cNvPr>
          <p:cNvSpPr txBox="1"/>
          <p:nvPr/>
        </p:nvSpPr>
        <p:spPr>
          <a:xfrm>
            <a:off x="10347115" y="2907090"/>
            <a:ext cx="759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Battery</a:t>
            </a:r>
            <a:r>
              <a:rPr lang="it-IT" sz="1400" dirty="0"/>
              <a:t> 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B82492B-044E-BE68-8D99-5A617C458172}"/>
              </a:ext>
            </a:extLst>
          </p:cNvPr>
          <p:cNvCxnSpPr>
            <a:cxnSpLocks/>
          </p:cNvCxnSpPr>
          <p:nvPr/>
        </p:nvCxnSpPr>
        <p:spPr>
          <a:xfrm>
            <a:off x="9959080" y="3910818"/>
            <a:ext cx="0" cy="118168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5466A6E-1005-07BA-70E1-C1E9D5D930C7}"/>
              </a:ext>
            </a:extLst>
          </p:cNvPr>
          <p:cNvSpPr txBox="1"/>
          <p:nvPr/>
        </p:nvSpPr>
        <p:spPr>
          <a:xfrm>
            <a:off x="10351860" y="4296983"/>
            <a:ext cx="9518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err="1"/>
              <a:t>Fuel</a:t>
            </a:r>
            <a:r>
              <a:rPr lang="it-IT" sz="1400" dirty="0"/>
              <a:t> </a:t>
            </a:r>
            <a:r>
              <a:rPr lang="it-IT" sz="1400" dirty="0" err="1"/>
              <a:t>cell</a:t>
            </a:r>
            <a:r>
              <a:rPr lang="it-IT" sz="1400" dirty="0"/>
              <a:t> 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243D8965-F07F-205A-7302-E58EE845E7FB}"/>
              </a:ext>
            </a:extLst>
          </p:cNvPr>
          <p:cNvCxnSpPr/>
          <p:nvPr/>
        </p:nvCxnSpPr>
        <p:spPr>
          <a:xfrm>
            <a:off x="5711483" y="1097280"/>
            <a:ext cx="0" cy="4515729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427A14-D8BA-F90D-A4F8-2918DF3E4873}"/>
              </a:ext>
            </a:extLst>
          </p:cNvPr>
          <p:cNvSpPr txBox="1"/>
          <p:nvPr/>
        </p:nvSpPr>
        <p:spPr>
          <a:xfrm>
            <a:off x="5317588" y="77372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2035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7F141511-B727-03B2-45FF-2EB67B2DF548}"/>
              </a:ext>
            </a:extLst>
          </p:cNvPr>
          <p:cNvCxnSpPr/>
          <p:nvPr/>
        </p:nvCxnSpPr>
        <p:spPr>
          <a:xfrm>
            <a:off x="3303563" y="1143055"/>
            <a:ext cx="0" cy="4515729"/>
          </a:xfrm>
          <a:prstGeom prst="line">
            <a:avLst/>
          </a:prstGeom>
          <a:ln w="5715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152A92D-9F6F-6E2F-CFB1-891CF8A186C1}"/>
              </a:ext>
            </a:extLst>
          </p:cNvPr>
          <p:cNvSpPr txBox="1"/>
          <p:nvPr/>
        </p:nvSpPr>
        <p:spPr>
          <a:xfrm>
            <a:off x="2743432" y="773723"/>
            <a:ext cx="65274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2026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7A4D8C45-5EFC-B4D7-478A-258E3E55C554}"/>
              </a:ext>
            </a:extLst>
          </p:cNvPr>
          <p:cNvCxnSpPr/>
          <p:nvPr/>
        </p:nvCxnSpPr>
        <p:spPr>
          <a:xfrm>
            <a:off x="1842868" y="2096085"/>
            <a:ext cx="3843205" cy="2655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C65E16B0-FF53-4442-D20E-F30832602B9B}"/>
              </a:ext>
            </a:extLst>
          </p:cNvPr>
          <p:cNvCxnSpPr/>
          <p:nvPr/>
        </p:nvCxnSpPr>
        <p:spPr>
          <a:xfrm>
            <a:off x="5686073" y="2361659"/>
            <a:ext cx="3964364" cy="26183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90763480-FC01-1C92-97DF-C4D1F739D48A}"/>
              </a:ext>
            </a:extLst>
          </p:cNvPr>
          <p:cNvSpPr/>
          <p:nvPr/>
        </p:nvSpPr>
        <p:spPr>
          <a:xfrm>
            <a:off x="5528603" y="5345725"/>
            <a:ext cx="4121833" cy="3293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A03B8C6E-AE77-241F-F3F9-13D39EA42306}"/>
              </a:ext>
            </a:extLst>
          </p:cNvPr>
          <p:cNvCxnSpPr>
            <a:cxnSpLocks/>
          </p:cNvCxnSpPr>
          <p:nvPr/>
        </p:nvCxnSpPr>
        <p:spPr>
          <a:xfrm flipV="1">
            <a:off x="9650436" y="3910818"/>
            <a:ext cx="0" cy="106914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5124F12B-A83E-C94B-5011-8078C5664C77}"/>
              </a:ext>
            </a:extLst>
          </p:cNvPr>
          <p:cNvSpPr/>
          <p:nvPr/>
        </p:nvSpPr>
        <p:spPr>
          <a:xfrm>
            <a:off x="8736473" y="5781822"/>
            <a:ext cx="1335995" cy="32937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29E2BB0-141F-3F03-1EEC-E36ED3946C68}"/>
              </a:ext>
            </a:extLst>
          </p:cNvPr>
          <p:cNvSpPr txBox="1"/>
          <p:nvPr/>
        </p:nvSpPr>
        <p:spPr>
          <a:xfrm>
            <a:off x="10199077" y="5994654"/>
            <a:ext cx="1580241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Infrastrutture </a:t>
            </a:r>
          </a:p>
          <a:p>
            <a:r>
              <a:rPr lang="it-IT" dirty="0"/>
              <a:t>Ricarica ZEV ??</a:t>
            </a:r>
          </a:p>
        </p:txBody>
      </p:sp>
      <p:sp>
        <p:nvSpPr>
          <p:cNvPr id="29" name="Freccia a destra 28">
            <a:extLst>
              <a:ext uri="{FF2B5EF4-FFF2-40B4-BE49-F238E27FC236}">
                <a16:creationId xmlns:a16="http://schemas.microsoft.com/office/drawing/2014/main" id="{C37B3CFE-3859-E035-C168-D9802B288EAF}"/>
              </a:ext>
            </a:extLst>
          </p:cNvPr>
          <p:cNvSpPr/>
          <p:nvPr/>
        </p:nvSpPr>
        <p:spPr>
          <a:xfrm>
            <a:off x="265337" y="172475"/>
            <a:ext cx="9385098" cy="444748"/>
          </a:xfrm>
          <a:prstGeom prst="rightArrow">
            <a:avLst/>
          </a:prstGeom>
          <a:solidFill>
            <a:srgbClr val="95F3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F561948-225C-2664-86B8-6D2816CAFEE1}"/>
              </a:ext>
            </a:extLst>
          </p:cNvPr>
          <p:cNvSpPr txBox="1"/>
          <p:nvPr/>
        </p:nvSpPr>
        <p:spPr>
          <a:xfrm>
            <a:off x="944167" y="540180"/>
            <a:ext cx="1805431" cy="1200329"/>
          </a:xfrm>
          <a:prstGeom prst="rect">
            <a:avLst/>
          </a:prstGeom>
          <a:noFill/>
          <a:ln w="57150">
            <a:solidFill>
              <a:srgbClr val="95F3EA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Infrastrutture </a:t>
            </a:r>
          </a:p>
          <a:p>
            <a:r>
              <a:rPr lang="it-IT" dirty="0"/>
              <a:t>Ricarica ZEV </a:t>
            </a:r>
          </a:p>
          <a:p>
            <a:r>
              <a:rPr lang="it-IT" dirty="0"/>
              <a:t>Progetti realizzati</a:t>
            </a:r>
          </a:p>
          <a:p>
            <a:r>
              <a:rPr lang="it-IT" dirty="0"/>
              <a:t>Ed in corso 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AE6C6A34-5D8C-EB8F-D00A-F22944D446C2}"/>
              </a:ext>
            </a:extLst>
          </p:cNvPr>
          <p:cNvCxnSpPr/>
          <p:nvPr/>
        </p:nvCxnSpPr>
        <p:spPr>
          <a:xfrm>
            <a:off x="1842868" y="2096085"/>
            <a:ext cx="6183924" cy="4642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266D66AA-4AE7-B030-A4C3-BFB1D352F048}"/>
              </a:ext>
            </a:extLst>
          </p:cNvPr>
          <p:cNvCxnSpPr/>
          <p:nvPr/>
        </p:nvCxnSpPr>
        <p:spPr>
          <a:xfrm>
            <a:off x="8026792" y="2560319"/>
            <a:ext cx="1623643" cy="24196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riangolo rettangolo 31">
            <a:extLst>
              <a:ext uri="{FF2B5EF4-FFF2-40B4-BE49-F238E27FC236}">
                <a16:creationId xmlns:a16="http://schemas.microsoft.com/office/drawing/2014/main" id="{CF63570B-8ADE-A3FA-6D26-59348B071F36}"/>
              </a:ext>
            </a:extLst>
          </p:cNvPr>
          <p:cNvSpPr/>
          <p:nvPr/>
        </p:nvSpPr>
        <p:spPr>
          <a:xfrm rot="10800000">
            <a:off x="8336047" y="3019928"/>
            <a:ext cx="617383" cy="818144"/>
          </a:xfrm>
          <a:prstGeom prst="rt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D0522AC-E5FC-E845-943E-E5D6B0CFF072}"/>
              </a:ext>
            </a:extLst>
          </p:cNvPr>
          <p:cNvSpPr txBox="1"/>
          <p:nvPr/>
        </p:nvSpPr>
        <p:spPr>
          <a:xfrm>
            <a:off x="8914197" y="2926418"/>
            <a:ext cx="62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euro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19CBA80-F5CD-37EF-F0E9-54F02A98D7DC}"/>
              </a:ext>
            </a:extLst>
          </p:cNvPr>
          <p:cNvSpPr txBox="1"/>
          <p:nvPr/>
        </p:nvSpPr>
        <p:spPr>
          <a:xfrm>
            <a:off x="8234850" y="2676527"/>
            <a:ext cx="819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Tempo</a:t>
            </a:r>
          </a:p>
          <a:p>
            <a:endParaRPr lang="it-IT" dirty="0"/>
          </a:p>
        </p:txBody>
      </p:sp>
      <p:sp>
        <p:nvSpPr>
          <p:cNvPr id="35" name="Triangolo rettangolo 34">
            <a:extLst>
              <a:ext uri="{FF2B5EF4-FFF2-40B4-BE49-F238E27FC236}">
                <a16:creationId xmlns:a16="http://schemas.microsoft.com/office/drawing/2014/main" id="{D064CAF8-CC69-B973-650B-D205DB48FCA9}"/>
              </a:ext>
            </a:extLst>
          </p:cNvPr>
          <p:cNvSpPr/>
          <p:nvPr/>
        </p:nvSpPr>
        <p:spPr>
          <a:xfrm rot="10800000">
            <a:off x="7225491" y="3295750"/>
            <a:ext cx="529618" cy="36185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17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3">
            <a:extLst>
              <a:ext uri="{FF2B5EF4-FFF2-40B4-BE49-F238E27FC236}">
                <a16:creationId xmlns:a16="http://schemas.microsoft.com/office/drawing/2014/main" id="{428391CB-01AB-A68C-F612-1B8ED06D1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6BAD759B-671A-DCE4-075B-C738E361A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E1928D15-29C8-787B-7A1D-3B6DE2CE3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17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E63A267-E79A-157F-B284-9234CF6F9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81" y="1645921"/>
            <a:ext cx="11196219" cy="471042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315369-12DC-3BED-6393-567165C5F7F6}"/>
              </a:ext>
            </a:extLst>
          </p:cNvPr>
          <p:cNvSpPr txBox="1"/>
          <p:nvPr/>
        </p:nvSpPr>
        <p:spPr>
          <a:xfrm>
            <a:off x="2602523" y="773723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UITP   26032026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588A1BA-B4A9-2A12-6CF2-24DD12587EBB}"/>
              </a:ext>
            </a:extLst>
          </p:cNvPr>
          <p:cNvSpPr txBox="1"/>
          <p:nvPr/>
        </p:nvSpPr>
        <p:spPr>
          <a:xfrm>
            <a:off x="5636285" y="1143055"/>
            <a:ext cx="5948630" cy="1077218"/>
          </a:xfrm>
          <a:prstGeom prst="rect">
            <a:avLst/>
          </a:prstGeom>
          <a:solidFill>
            <a:srgbClr val="CC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/>
              <a:t>Questa forbice dal punto di vista tecnologico non esiste più </a:t>
            </a:r>
          </a:p>
        </p:txBody>
      </p:sp>
    </p:spTree>
    <p:extLst>
      <p:ext uri="{BB962C8B-B14F-4D97-AF65-F5344CB8AC3E}">
        <p14:creationId xmlns:p14="http://schemas.microsoft.com/office/powerpoint/2010/main" val="24825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3DE0A-19D0-2F6A-57DE-AC704AFDF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7C42EB09-6E45-B7E9-93E2-495882274311}"/>
              </a:ext>
            </a:extLst>
          </p:cNvPr>
          <p:cNvSpPr/>
          <p:nvPr/>
        </p:nvSpPr>
        <p:spPr>
          <a:xfrm>
            <a:off x="464234" y="168812"/>
            <a:ext cx="9833317" cy="12520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7F4847E-3A95-74E6-F21A-674E5802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10" y="1434906"/>
            <a:ext cx="10748889" cy="492144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it-IT" sz="3600" dirty="0"/>
              <a:t>Un rappresentante di un operatore europeo</a:t>
            </a:r>
            <a:br>
              <a:rPr lang="it-IT" sz="3600" dirty="0"/>
            </a:br>
            <a:r>
              <a:rPr lang="it-IT" sz="3600" dirty="0"/>
              <a:t>ha chiesto a UITP:</a:t>
            </a:r>
            <a:br>
              <a:rPr lang="it-IT" sz="3600" dirty="0"/>
            </a:br>
            <a:r>
              <a:rPr lang="it-IT" sz="3600" dirty="0"/>
              <a:t>«</a:t>
            </a:r>
            <a:r>
              <a:rPr lang="it-IT" sz="3600" i="1" dirty="0"/>
              <a:t>ma la nostra azienda ha appena terminato un importante investimento per una flotta biogas,</a:t>
            </a:r>
            <a:br>
              <a:rPr lang="it-IT" sz="3600" i="1" dirty="0"/>
            </a:br>
            <a:r>
              <a:rPr lang="it-IT" sz="3600" i="1" dirty="0"/>
              <a:t>non posiamo partire subito con progetti net zero</a:t>
            </a:r>
            <a:r>
              <a:rPr lang="it-IT" sz="3600" dirty="0"/>
              <a:t>»</a:t>
            </a:r>
            <a:br>
              <a:rPr lang="it-IT" sz="3600" dirty="0"/>
            </a:br>
            <a:br>
              <a:rPr lang="it-IT" sz="3600" dirty="0"/>
            </a:br>
            <a:r>
              <a:rPr lang="it-IT" sz="3600" dirty="0"/>
              <a:t>il tema è che partendo adesso ha ancora 24 anni per ammortizzare ma certamente non potrà ingrandire la flotta oltre un certo numero di mezzi </a:t>
            </a:r>
            <a:br>
              <a:rPr lang="it-IT" sz="3600" dirty="0"/>
            </a:br>
            <a:r>
              <a:rPr lang="it-IT" sz="3600" b="1" u="sng" dirty="0"/>
              <a:t>poiché è partito tardi </a:t>
            </a:r>
            <a:r>
              <a:rPr lang="it-IT" sz="3600" dirty="0"/>
              <a:t>… su questo si deve poi</a:t>
            </a:r>
            <a:br>
              <a:rPr lang="it-IT" sz="3600" dirty="0"/>
            </a:br>
            <a:r>
              <a:rPr lang="it-IT" sz="3600" dirty="0"/>
              <a:t>ragionare se è CNG o LNG poiché i tempi e gli investimenti sono diversi </a:t>
            </a:r>
            <a:br>
              <a:rPr lang="it-IT" sz="3600" dirty="0"/>
            </a:br>
            <a:br>
              <a:rPr lang="it-IT" sz="3600" dirty="0"/>
            </a:br>
            <a:endParaRPr lang="it-IT" sz="3600" dirty="0"/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F543A5BB-3F7F-250B-163A-8AFE1178C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BC15475F-8E59-852C-0BF2-16F38CE4A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E320AB3C-56F8-E6B8-13C5-AA8894525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871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C6355-94E9-592C-31AF-BD91F2E50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A4BFBF-6D20-6747-4ED8-AD55F316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1" y="1856301"/>
            <a:ext cx="10683239" cy="3390948"/>
          </a:xfrm>
        </p:spPr>
        <p:txBody>
          <a:bodyPr>
            <a:normAutofit fontScale="90000"/>
          </a:bodyPr>
          <a:lstStyle/>
          <a:p>
            <a:r>
              <a:rPr lang="it-IT" dirty="0"/>
              <a:t>Analogamente si sente di chiusure di progetti relativi ad autobus alimentati con idrogeno , che i poco attenti riferiscono alla tecnologia in se’ , invece il tema è che per gli autobus alimentati con </a:t>
            </a:r>
            <a:r>
              <a:rPr lang="it-IT" b="1" i="1" dirty="0"/>
              <a:t>idrogeno serve una dimensione di flotta, a regime, importante &gt; 70-90 autobus</a:t>
            </a:r>
            <a:br>
              <a:rPr lang="it-IT" b="1" i="1" dirty="0"/>
            </a:br>
            <a:r>
              <a:rPr lang="it-IT" b="1" i="1" dirty="0"/>
              <a:t>più la flotta è ampia e più l’adozione è vantaggiosa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70E39AFF-0CBC-C14D-CC86-3D13128EF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D5C65E42-8F68-D6A8-4762-7A95C7951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EFD12702-F9F1-547E-CDBE-1AA0D8254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507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B0789-F2EA-FD9B-BBE6-1AB7BB002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E3D0F3F6-6854-8DA2-41AD-419BE645A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F3E5D111-3A46-BCAE-7044-AAA47C9FC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C0946375-D6F9-01F8-6FC4-A6A69EA39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2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36EF3A8-C1E1-D32A-18FA-E8D0E72CE300}"/>
              </a:ext>
            </a:extLst>
          </p:cNvPr>
          <p:cNvSpPr txBox="1"/>
          <p:nvPr/>
        </p:nvSpPr>
        <p:spPr>
          <a:xfrm>
            <a:off x="670668" y="267286"/>
            <a:ext cx="10850663" cy="68634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4400" dirty="0"/>
              <a:t>Sommario </a:t>
            </a:r>
          </a:p>
          <a:p>
            <a:endParaRPr lang="it-IT" sz="4400" dirty="0"/>
          </a:p>
          <a:p>
            <a:pPr marL="285750" indent="-285750">
              <a:buFontTx/>
              <a:buChar char="-"/>
            </a:pPr>
            <a:r>
              <a:rPr lang="it-IT" sz="4400" dirty="0"/>
              <a:t>Il sistema di elementi che guida la transizione</a:t>
            </a:r>
          </a:p>
          <a:p>
            <a:pPr marL="285750" indent="-285750">
              <a:buFontTx/>
              <a:buChar char="-"/>
            </a:pPr>
            <a:r>
              <a:rPr lang="it-IT" sz="4400" dirty="0"/>
              <a:t>Gi obiettivi di sostenibilità</a:t>
            </a:r>
          </a:p>
          <a:p>
            <a:pPr marL="285750" indent="-285750">
              <a:buFontTx/>
              <a:buChar char="-"/>
            </a:pPr>
            <a:r>
              <a:rPr lang="it-IT" sz="4400" dirty="0"/>
              <a:t>Le tecnologie</a:t>
            </a:r>
          </a:p>
          <a:p>
            <a:pPr marL="285750" indent="-285750">
              <a:buFontTx/>
              <a:buChar char="-"/>
            </a:pPr>
            <a:r>
              <a:rPr lang="it-IT" sz="4400" dirty="0"/>
              <a:t>Le modifiche organizzative</a:t>
            </a:r>
          </a:p>
          <a:p>
            <a:pPr marL="285750" indent="-285750">
              <a:buFontTx/>
              <a:buChar char="-"/>
            </a:pPr>
            <a:r>
              <a:rPr lang="it-IT" sz="4400" dirty="0"/>
              <a:t>una metodologia di scelta per la transizione</a:t>
            </a:r>
          </a:p>
          <a:p>
            <a:pPr marL="285750" indent="-285750">
              <a:buFontTx/>
              <a:buChar char="-"/>
            </a:pPr>
            <a:r>
              <a:rPr lang="it-IT" sz="4400" dirty="0"/>
              <a:t>Organizzazioni ambidestre</a:t>
            </a:r>
          </a:p>
          <a:p>
            <a:pPr marL="285750" indent="-285750">
              <a:buFontTx/>
              <a:buChar char="-"/>
            </a:pPr>
            <a:r>
              <a:rPr lang="it-IT" sz="4400" dirty="0"/>
              <a:t>Open </a:t>
            </a:r>
            <a:r>
              <a:rPr lang="it-IT" sz="4400" dirty="0" err="1"/>
              <a:t>innovation</a:t>
            </a:r>
            <a:endParaRPr lang="it-IT" sz="4400" dirty="0"/>
          </a:p>
          <a:p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1146466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2689D-E784-D8C5-8F81-6D3A790B3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8D9434-C04E-1FFC-896C-996B82EAF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720BC9-27C7-68DC-9DED-1077E7001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E28E78-A7DE-4A98-4D98-2BF832F5D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20</a:t>
            </a:fld>
            <a:endParaRPr lang="it-IT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C0E8BE70-8C21-D904-1312-25153B24D39E}"/>
              </a:ext>
            </a:extLst>
          </p:cNvPr>
          <p:cNvGrpSpPr/>
          <p:nvPr/>
        </p:nvGrpSpPr>
        <p:grpSpPr>
          <a:xfrm>
            <a:off x="2158887" y="745407"/>
            <a:ext cx="7027316" cy="5275565"/>
            <a:chOff x="5391737" y="2289537"/>
            <a:chExt cx="7847650" cy="5160119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103A105A-A8F1-176D-F549-12CE730CA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0362" y="2972906"/>
              <a:ext cx="4962525" cy="447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7363899-2F58-3038-3848-B608D495E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7706" y="2289537"/>
              <a:ext cx="3015274" cy="355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400" dirty="0"/>
                <a:t>ORGANIZATION CULTURE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6496923C-EFBC-3FE6-7A9F-BFB49557A2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23535" y="5147781"/>
              <a:ext cx="2015852" cy="355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400" dirty="0"/>
                <a:t>SUSTAINABILITY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09564A8B-3B5C-DE95-98EA-00FC5C19C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1737" y="4882363"/>
              <a:ext cx="1794920" cy="355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400" dirty="0"/>
                <a:t>TECHNOLOGY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1ED19BBC-682A-5CD9-5E90-FBBA87524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4102586"/>
            <a:ext cx="3501019" cy="200116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E9EBCFD-E659-B3DE-B3C5-DE251B7C7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581" y="3849238"/>
            <a:ext cx="4572762" cy="256565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FCA928F-7BF1-409C-8B2E-EDC2026A1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88130"/>
            <a:ext cx="5237808" cy="147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24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66B9E-1824-D724-EC89-8185798DB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ED48F2BC-1CCB-2D6C-E5E6-E16BF77E5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1C9D0E3D-358E-3487-5CF9-794246F08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A1910822-A6E1-8150-4C07-8910C2163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21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5A3D16-F055-3044-B54F-FA22E07C8C80}"/>
              </a:ext>
            </a:extLst>
          </p:cNvPr>
          <p:cNvSpPr txBox="1"/>
          <p:nvPr/>
        </p:nvSpPr>
        <p:spPr>
          <a:xfrm>
            <a:off x="2264898" y="1997612"/>
            <a:ext cx="5216300" cy="286232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it-IT" sz="3600" dirty="0"/>
              <a:t>Dati di progetto </a:t>
            </a:r>
          </a:p>
          <a:p>
            <a:endParaRPr lang="it-IT" sz="3600" dirty="0"/>
          </a:p>
          <a:p>
            <a:r>
              <a:rPr lang="it-IT" sz="3600" dirty="0"/>
              <a:t>Specificità delle </a:t>
            </a:r>
            <a:r>
              <a:rPr lang="it-IT" sz="3600" dirty="0" err="1"/>
              <a:t>operations</a:t>
            </a:r>
            <a:endParaRPr lang="it-IT" sz="3600" dirty="0"/>
          </a:p>
          <a:p>
            <a:endParaRPr lang="it-IT" sz="3600" dirty="0"/>
          </a:p>
          <a:p>
            <a:r>
              <a:rPr lang="it-IT" sz="3600" dirty="0"/>
              <a:t>Conoscenza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7E29F70-50E3-CF19-2CAB-ED1DCAEB0212}"/>
              </a:ext>
            </a:extLst>
          </p:cNvPr>
          <p:cNvSpPr txBox="1"/>
          <p:nvPr/>
        </p:nvSpPr>
        <p:spPr>
          <a:xfrm>
            <a:off x="1012874" y="801858"/>
            <a:ext cx="994996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3200" dirty="0"/>
              <a:t>Progetti innovativi per flotte ZEV le dimensioni strategiche </a:t>
            </a:r>
          </a:p>
        </p:txBody>
      </p:sp>
    </p:spTree>
    <p:extLst>
      <p:ext uri="{BB962C8B-B14F-4D97-AF65-F5344CB8AC3E}">
        <p14:creationId xmlns:p14="http://schemas.microsoft.com/office/powerpoint/2010/main" val="1528426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F3977-A3FA-587C-4E18-AB52A4FFB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3">
            <a:extLst>
              <a:ext uri="{FF2B5EF4-FFF2-40B4-BE49-F238E27FC236}">
                <a16:creationId xmlns:a16="http://schemas.microsoft.com/office/drawing/2014/main" id="{92CF5EE9-ECED-DF65-8E0B-9661DDF2E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443F042A-FE26-2B06-6140-03333CF81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EA13604B-42EE-89BE-1BD2-7C8E5477B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22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ABDF9A8-9D13-74B5-9E74-7719EC8A6A3E}"/>
              </a:ext>
            </a:extLst>
          </p:cNvPr>
          <p:cNvSpPr/>
          <p:nvPr/>
        </p:nvSpPr>
        <p:spPr>
          <a:xfrm>
            <a:off x="838200" y="1561514"/>
            <a:ext cx="2566182" cy="39811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Dimensione flotta totale</a:t>
            </a:r>
          </a:p>
          <a:p>
            <a:pPr algn="ctr"/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Numero depositi </a:t>
            </a:r>
          </a:p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(veicoli effettivi</a:t>
            </a:r>
          </a:p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 deposito)</a:t>
            </a:r>
          </a:p>
          <a:p>
            <a:pPr algn="ctr"/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Spazi nei depositi</a:t>
            </a:r>
          </a:p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(stazioni rifornimento)</a:t>
            </a:r>
          </a:p>
          <a:p>
            <a:pPr algn="ctr"/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Infrastrutture in linea</a:t>
            </a:r>
          </a:p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it-IT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opportunity</a:t>
            </a:r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trolley)</a:t>
            </a:r>
          </a:p>
          <a:p>
            <a:pPr algn="ctr"/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Fonti finanziamento </a:t>
            </a:r>
          </a:p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94740C2-C427-7BA0-AB92-21CD1D56C019}"/>
              </a:ext>
            </a:extLst>
          </p:cNvPr>
          <p:cNvSpPr/>
          <p:nvPr/>
        </p:nvSpPr>
        <p:spPr>
          <a:xfrm>
            <a:off x="4038599" y="1561514"/>
            <a:ext cx="2967112" cy="3981157"/>
          </a:xfrm>
          <a:prstGeom prst="rect">
            <a:avLst/>
          </a:prstGeom>
          <a:solidFill>
            <a:srgbClr val="95F3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Tipo di servizio </a:t>
            </a:r>
          </a:p>
          <a:p>
            <a:pPr algn="ctr"/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- Urbano</a:t>
            </a:r>
          </a:p>
          <a:p>
            <a:pPr algn="ctr"/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B-  Suburbano/metropolitano</a:t>
            </a:r>
          </a:p>
          <a:p>
            <a:pPr algn="ctr"/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- interurbano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A3F1AAC-9883-D013-2094-14CB7FD5E55B}"/>
              </a:ext>
            </a:extLst>
          </p:cNvPr>
          <p:cNvSpPr/>
          <p:nvPr/>
        </p:nvSpPr>
        <p:spPr>
          <a:xfrm>
            <a:off x="7496907" y="1628335"/>
            <a:ext cx="2967112" cy="38158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Competenze per manutenzione flotta e impianti ricarica</a:t>
            </a:r>
          </a:p>
          <a:p>
            <a:pPr algn="ctr"/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 Insourcing </a:t>
            </a:r>
          </a:p>
          <a:p>
            <a:pPr algn="ctr"/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 Outsourcing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BD4A8ED-A2EF-246B-3E75-BDA285F5C3CB}"/>
              </a:ext>
            </a:extLst>
          </p:cNvPr>
          <p:cNvSpPr txBox="1"/>
          <p:nvPr/>
        </p:nvSpPr>
        <p:spPr>
          <a:xfrm>
            <a:off x="2588456" y="474951"/>
            <a:ext cx="5497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Le componenti delle tre dimensioni  </a:t>
            </a:r>
          </a:p>
        </p:txBody>
      </p:sp>
    </p:spTree>
    <p:extLst>
      <p:ext uri="{BB962C8B-B14F-4D97-AF65-F5344CB8AC3E}">
        <p14:creationId xmlns:p14="http://schemas.microsoft.com/office/powerpoint/2010/main" val="1613378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20E6D-9AD2-0E8C-6408-BB4B6F7F4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4EC969-B416-9978-6DE1-E2FED09370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it-IT" dirty="0"/>
              <a:t>Una delle combinazioni come esempio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0690A2C4-3C66-98E1-AB87-15F2A08B0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F768AF32-7A52-3182-5526-4BD2D748B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AA2DE590-5C9F-E8BC-DE54-1ED9EDB3C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23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6ACBBB9-0989-2657-2355-D9DA8D998831}"/>
              </a:ext>
            </a:extLst>
          </p:cNvPr>
          <p:cNvSpPr txBox="1"/>
          <p:nvPr/>
        </p:nvSpPr>
        <p:spPr>
          <a:xfrm>
            <a:off x="1237957" y="2588455"/>
            <a:ext cx="2995500" cy="20621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dirty="0"/>
              <a:t>Flotta totale </a:t>
            </a:r>
          </a:p>
          <a:p>
            <a:r>
              <a:rPr lang="it-IT" sz="3200" dirty="0"/>
              <a:t>&lt; 70 mezzi </a:t>
            </a:r>
          </a:p>
          <a:p>
            <a:endParaRPr lang="it-IT" sz="3200" dirty="0"/>
          </a:p>
          <a:p>
            <a:r>
              <a:rPr lang="it-IT" sz="3200" dirty="0"/>
              <a:t>Un solo deposito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36D8C65-C83C-1713-6F62-336DD494993F}"/>
              </a:ext>
            </a:extLst>
          </p:cNvPr>
          <p:cNvSpPr txBox="1"/>
          <p:nvPr/>
        </p:nvSpPr>
        <p:spPr>
          <a:xfrm>
            <a:off x="4600136" y="2635082"/>
            <a:ext cx="229261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dirty="0"/>
              <a:t>Solo urbano 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EAF1C1AB-5358-23AC-7710-CDCF9DC2D5B0}"/>
              </a:ext>
            </a:extLst>
          </p:cNvPr>
          <p:cNvSpPr/>
          <p:nvPr/>
        </p:nvSpPr>
        <p:spPr>
          <a:xfrm>
            <a:off x="7329268" y="2635082"/>
            <a:ext cx="1589649" cy="5847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A8F1956-E8C3-6313-6792-1D53C74B2931}"/>
              </a:ext>
            </a:extLst>
          </p:cNvPr>
          <p:cNvSpPr txBox="1"/>
          <p:nvPr/>
        </p:nvSpPr>
        <p:spPr>
          <a:xfrm>
            <a:off x="9073662" y="1780193"/>
            <a:ext cx="2869809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Sistema scelto  </a:t>
            </a:r>
          </a:p>
          <a:p>
            <a:endParaRPr lang="it-IT" sz="3200" dirty="0"/>
          </a:p>
          <a:p>
            <a:endParaRPr lang="it-IT" sz="3200" dirty="0"/>
          </a:p>
          <a:p>
            <a:r>
              <a:rPr lang="it-IT" sz="3200" dirty="0"/>
              <a:t>Livello di</a:t>
            </a:r>
          </a:p>
          <a:p>
            <a:r>
              <a:rPr lang="it-IT" sz="3200" dirty="0"/>
              <a:t>Outsourcing</a:t>
            </a:r>
          </a:p>
          <a:p>
            <a:r>
              <a:rPr lang="it-IT" sz="3200" dirty="0"/>
              <a:t>per la manutenzione</a:t>
            </a:r>
          </a:p>
          <a:p>
            <a:r>
              <a:rPr lang="it-IT" sz="3200" dirty="0"/>
              <a:t>Sistema: </a:t>
            </a:r>
            <a:r>
              <a:rPr lang="it-IT" sz="3200" dirty="0" err="1"/>
              <a:t>veicolo+ricarica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381171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59476-A968-7E26-45DE-12D60B29F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3">
            <a:extLst>
              <a:ext uri="{FF2B5EF4-FFF2-40B4-BE49-F238E27FC236}">
                <a16:creationId xmlns:a16="http://schemas.microsoft.com/office/drawing/2014/main" id="{05223087-A5E4-9075-BA65-99C014729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5CEF4996-2A13-2B26-A5A8-08AB9EF94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5E3DC6A2-B48E-6672-A89F-ABD052DCE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24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D55C207-03E4-3B48-6452-48ABAA4E5151}"/>
              </a:ext>
            </a:extLst>
          </p:cNvPr>
          <p:cNvSpPr txBox="1"/>
          <p:nvPr/>
        </p:nvSpPr>
        <p:spPr>
          <a:xfrm>
            <a:off x="1760806" y="1339353"/>
            <a:ext cx="8670388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3600" dirty="0"/>
          </a:p>
          <a:p>
            <a:r>
              <a:rPr lang="it-IT" sz="3600" dirty="0"/>
              <a:t>Dal punto di vista metodologico sono importanti due concetti:</a:t>
            </a:r>
          </a:p>
          <a:p>
            <a:pPr marL="285750" indent="-285750">
              <a:buFontTx/>
              <a:buChar char="-"/>
            </a:pPr>
            <a:r>
              <a:rPr lang="it-IT" sz="3600" dirty="0"/>
              <a:t>Organizzazioni ambidestre </a:t>
            </a:r>
          </a:p>
          <a:p>
            <a:pPr marL="285750" indent="-285750">
              <a:buFontTx/>
              <a:buChar char="-"/>
            </a:pPr>
            <a:r>
              <a:rPr lang="it-IT" sz="3600" dirty="0"/>
              <a:t>Open </a:t>
            </a:r>
            <a:r>
              <a:rPr lang="it-IT" sz="3600" dirty="0" err="1"/>
              <a:t>innovation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999844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2CB4A-EF6B-B891-F95F-9BC81AA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3">
            <a:extLst>
              <a:ext uri="{FF2B5EF4-FFF2-40B4-BE49-F238E27FC236}">
                <a16:creationId xmlns:a16="http://schemas.microsoft.com/office/drawing/2014/main" id="{82425C59-39F5-DEBC-B330-37046B836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A2F6E147-645F-F90D-CE8F-AE4018343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3D47DA01-7806-4109-D0B2-C85F5DEEE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25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5486141-2E91-878B-FBFA-1F7B9C634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622" y="0"/>
            <a:ext cx="9582756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37469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0747E-DC45-E4B0-E52E-C84A16090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3">
            <a:extLst>
              <a:ext uri="{FF2B5EF4-FFF2-40B4-BE49-F238E27FC236}">
                <a16:creationId xmlns:a16="http://schemas.microsoft.com/office/drawing/2014/main" id="{503AF026-2653-0C13-1CDC-F9ABAA48A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898DBD9E-D795-1606-5D21-0E45097FD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95A33F91-19DA-7B95-A228-DC76B5D52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26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CBBE364-AEE2-584C-3E0A-EECC6E872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46" y="0"/>
            <a:ext cx="10102307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48352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1C7EB-E9E6-6144-9D39-47DB396A1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3">
            <a:extLst>
              <a:ext uri="{FF2B5EF4-FFF2-40B4-BE49-F238E27FC236}">
                <a16:creationId xmlns:a16="http://schemas.microsoft.com/office/drawing/2014/main" id="{A99CBFA4-496A-8C05-DA98-2A673FBA4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F0201E1B-717B-095F-8763-F01867591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C306CA06-7D13-F158-87BF-49077A7C4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27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74A529F-4F71-F5CB-337D-715C2925B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49" y="996043"/>
            <a:ext cx="8373224" cy="509451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7C291A-2098-4465-8B6A-9484748CD066}"/>
              </a:ext>
            </a:extLst>
          </p:cNvPr>
          <p:cNvSpPr txBox="1"/>
          <p:nvPr/>
        </p:nvSpPr>
        <p:spPr>
          <a:xfrm>
            <a:off x="8074633" y="1856936"/>
            <a:ext cx="327916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Impossibile per un operatore TPL</a:t>
            </a:r>
          </a:p>
        </p:txBody>
      </p:sp>
    </p:spTree>
    <p:extLst>
      <p:ext uri="{BB962C8B-B14F-4D97-AF65-F5344CB8AC3E}">
        <p14:creationId xmlns:p14="http://schemas.microsoft.com/office/powerpoint/2010/main" val="1689119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30D1E-7B2D-D19C-65A7-46C2B1554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3">
            <a:extLst>
              <a:ext uri="{FF2B5EF4-FFF2-40B4-BE49-F238E27FC236}">
                <a16:creationId xmlns:a16="http://schemas.microsoft.com/office/drawing/2014/main" id="{190C30EC-534B-9A0E-D875-D07E864A0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27060363-011F-B412-3A9B-683767BCA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2BFD9722-DEE0-6D4F-E96F-3B728D1FC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28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823D10D-CEFB-1B81-0F1B-9A7E66FE5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869" y="342140"/>
            <a:ext cx="8342140" cy="60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19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F145B-D5C1-ADEF-0085-BDC5C6FB9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3">
            <a:extLst>
              <a:ext uri="{FF2B5EF4-FFF2-40B4-BE49-F238E27FC236}">
                <a16:creationId xmlns:a16="http://schemas.microsoft.com/office/drawing/2014/main" id="{BB2763AB-D1A4-F4F2-1003-CF75521C6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0E2506B3-709D-FB2F-E0F1-E0D3600D0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872B122B-D4B8-CFE5-1FF2-6917E1232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29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5D5194-F8D5-1F40-DB70-22A941D82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6" y="133564"/>
            <a:ext cx="10134600" cy="54451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t-IT" dirty="0"/>
              <a:t> 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969CDB1-07A8-FC89-5707-4CF43A52B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" y="141288"/>
            <a:ext cx="65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E26C00FD-2EB5-EAFD-ACEC-B76034F10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863" y="141288"/>
            <a:ext cx="65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EC8F8559-B1FF-502F-B4B7-6AFCBE275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175" y="163513"/>
            <a:ext cx="65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285732A-2D13-B3D0-B919-A010CDCDD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163513"/>
            <a:ext cx="3802063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knowledge speed  : 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DE50E26E-B097-520F-A6BD-12BE43556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600" y="163513"/>
            <a:ext cx="492125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9D1F48A7-CB11-A000-4F2F-0C0556C6B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725" y="163513"/>
            <a:ext cx="909638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98AD2C79-DF66-126F-965A-CADDCDF6A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1938" y="163513"/>
            <a:ext cx="1293813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ability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53BC5656-6A3A-45FA-291A-9E767D1EE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0338" y="163513"/>
            <a:ext cx="355600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CF738632-81F7-30D5-1800-2385479CF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0513" y="163513"/>
            <a:ext cx="1992313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abduction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838FE0A5-5891-2AE8-23BA-8CE275730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988" y="163513"/>
            <a:ext cx="454025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8FB4EF52-6B51-10E9-6A3C-73770F937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677863"/>
            <a:ext cx="3544888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 the company to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8FB04910-72F7-2F22-D3EE-4263D06C7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677863"/>
            <a:ext cx="1338263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define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EC1E31D7-6E35-33DB-197C-D02C38292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677863"/>
            <a:ext cx="1370013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robust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EA413FCA-1AA6-937C-C594-B3E72FB74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113" y="677863"/>
            <a:ext cx="5157788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scenario and the knowledge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82BA8C0E-3F31-A241-7994-3E5053600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8" y="1198563"/>
            <a:ext cx="1108075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need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0C544A2D-D6D8-7F6C-AC0A-40AE39B64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575" y="1960563"/>
            <a:ext cx="2239963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knowledge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8B93357B-6E7F-ED03-BFDA-015F018EB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1960563"/>
            <a:ext cx="2376488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acceleration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D5FC4CD2-F567-13CC-4290-92D675786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0" y="1960563"/>
            <a:ext cx="439738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: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3">
            <a:extLst>
              <a:ext uri="{FF2B5EF4-FFF2-40B4-BE49-F238E27FC236}">
                <a16:creationId xmlns:a16="http://schemas.microsoft.com/office/drawing/2014/main" id="{55C22703-C623-1C39-B7CF-BDFDC57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25" y="1960563"/>
            <a:ext cx="1293813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ability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C136C2EE-DC0E-D2D1-4874-103797C6C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5025" y="1960563"/>
            <a:ext cx="355600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(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0BA73159-AD94-53DC-4BA5-C35150123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788" y="1960563"/>
            <a:ext cx="1992313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abduction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9ECBDBFC-4024-00FA-F81F-AA3109AEA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5263" y="1960563"/>
            <a:ext cx="923925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) to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F346CBB5-6023-4DA1-0245-C9A4700A7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5825" y="1960563"/>
            <a:ext cx="1628775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develop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404CC66E-5E7F-CF8D-36FF-C2761FECE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2474913"/>
            <a:ext cx="4106863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New scenario with an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9">
            <a:extLst>
              <a:ext uri="{FF2B5EF4-FFF2-40B4-BE49-F238E27FC236}">
                <a16:creationId xmlns:a16="http://schemas.microsoft.com/office/drawing/2014/main" id="{7C31608A-D328-21BC-D8CB-3B8D59ED1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613" y="2474913"/>
            <a:ext cx="1687513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increase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0">
            <a:extLst>
              <a:ext uri="{FF2B5EF4-FFF2-40B4-BE49-F238E27FC236}">
                <a16:creationId xmlns:a16="http://schemas.microsoft.com/office/drawing/2014/main" id="{9464FBCF-E092-5812-6385-0EBF46482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2474913"/>
            <a:ext cx="215443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of speed, in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1">
            <a:extLst>
              <a:ext uri="{FF2B5EF4-FFF2-40B4-BE49-F238E27FC236}">
                <a16:creationId xmlns:a16="http://schemas.microsoft.com/office/drawing/2014/main" id="{FFEFC0A2-DED1-DF5F-B8C0-5B5B1C6E1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775" y="2474913"/>
            <a:ext cx="107080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it-IT" altLang="it-IT" sz="34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other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2">
            <a:extLst>
              <a:ext uri="{FF2B5EF4-FFF2-40B4-BE49-F238E27FC236}">
                <a16:creationId xmlns:a16="http://schemas.microsoft.com/office/drawing/2014/main" id="{03F7371C-0674-38F0-7754-18C7F812C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6813" y="2474913"/>
            <a:ext cx="164602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 Words</a:t>
            </a:r>
            <a:r>
              <a:rPr lang="it-IT" altLang="it-IT" sz="3400" dirty="0">
                <a:solidFill>
                  <a:srgbClr val="00B050"/>
                </a:solidFill>
                <a:latin typeface="Calibri" panose="020F0502020204030204" pitchFamily="34" charset="0"/>
              </a:rPr>
              <a:t>,</a:t>
            </a:r>
            <a:r>
              <a:rPr kumimoji="0" lang="it-IT" altLang="it-IT" sz="3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 i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3">
            <a:extLst>
              <a:ext uri="{FF2B5EF4-FFF2-40B4-BE49-F238E27FC236}">
                <a16:creationId xmlns:a16="http://schemas.microsoft.com/office/drawing/2014/main" id="{6B5DF465-BECC-478E-A778-732A1E491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2803" y="2474913"/>
            <a:ext cx="98264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3400" dirty="0">
                <a:solidFill>
                  <a:srgbClr val="00B050"/>
                </a:solidFill>
                <a:latin typeface="Calibri" panose="020F0502020204030204" pitchFamily="34" charset="0"/>
              </a:rPr>
              <a:t>n</a:t>
            </a:r>
            <a:r>
              <a:rPr kumimoji="0" lang="it-IT" altLang="it-IT" sz="3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it-IT" altLang="it-IT" sz="34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less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2CC10807-F9FF-A782-2F6F-4C7FC1D2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2170" y="2955131"/>
            <a:ext cx="1027113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time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7F1B14C9-AECB-874E-BFB8-FD328C7705AF}"/>
              </a:ext>
            </a:extLst>
          </p:cNvPr>
          <p:cNvSpPr>
            <a:spLocks noEditPoints="1"/>
          </p:cNvSpPr>
          <p:nvPr/>
        </p:nvSpPr>
        <p:spPr bwMode="auto">
          <a:xfrm>
            <a:off x="2897188" y="6110288"/>
            <a:ext cx="4992688" cy="38100"/>
          </a:xfrm>
          <a:custGeom>
            <a:avLst/>
            <a:gdLst>
              <a:gd name="T0" fmla="*/ 0 w 3145"/>
              <a:gd name="T1" fmla="*/ 11 h 24"/>
              <a:gd name="T2" fmla="*/ 3124 w 3145"/>
              <a:gd name="T3" fmla="*/ 11 h 24"/>
              <a:gd name="T4" fmla="*/ 3124 w 3145"/>
              <a:gd name="T5" fmla="*/ 13 h 24"/>
              <a:gd name="T6" fmla="*/ 0 w 3145"/>
              <a:gd name="T7" fmla="*/ 13 h 24"/>
              <a:gd name="T8" fmla="*/ 0 w 3145"/>
              <a:gd name="T9" fmla="*/ 11 h 24"/>
              <a:gd name="T10" fmla="*/ 3120 w 3145"/>
              <a:gd name="T11" fmla="*/ 0 h 24"/>
              <a:gd name="T12" fmla="*/ 3145 w 3145"/>
              <a:gd name="T13" fmla="*/ 12 h 24"/>
              <a:gd name="T14" fmla="*/ 3120 w 3145"/>
              <a:gd name="T15" fmla="*/ 24 h 24"/>
              <a:gd name="T16" fmla="*/ 3120 w 3145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5" h="24">
                <a:moveTo>
                  <a:pt x="0" y="11"/>
                </a:moveTo>
                <a:lnTo>
                  <a:pt x="3124" y="11"/>
                </a:lnTo>
                <a:lnTo>
                  <a:pt x="3124" y="13"/>
                </a:lnTo>
                <a:lnTo>
                  <a:pt x="0" y="13"/>
                </a:lnTo>
                <a:lnTo>
                  <a:pt x="0" y="11"/>
                </a:lnTo>
                <a:close/>
                <a:moveTo>
                  <a:pt x="3120" y="0"/>
                </a:moveTo>
                <a:lnTo>
                  <a:pt x="3145" y="12"/>
                </a:lnTo>
                <a:lnTo>
                  <a:pt x="3120" y="24"/>
                </a:lnTo>
                <a:lnTo>
                  <a:pt x="3120" y="0"/>
                </a:lnTo>
                <a:close/>
              </a:path>
            </a:pathLst>
          </a:custGeom>
          <a:solidFill>
            <a:schemeClr val="bg1"/>
          </a:solidFill>
          <a:ln w="158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id="{B9508857-BAF5-A59E-46CC-833EFE647F7A}"/>
              </a:ext>
            </a:extLst>
          </p:cNvPr>
          <p:cNvSpPr>
            <a:spLocks noEditPoints="1"/>
          </p:cNvSpPr>
          <p:nvPr/>
        </p:nvSpPr>
        <p:spPr bwMode="auto">
          <a:xfrm>
            <a:off x="3071813" y="3033713"/>
            <a:ext cx="39688" cy="3217863"/>
          </a:xfrm>
          <a:custGeom>
            <a:avLst/>
            <a:gdLst>
              <a:gd name="T0" fmla="*/ 14 w 25"/>
              <a:gd name="T1" fmla="*/ 2027 h 2027"/>
              <a:gd name="T2" fmla="*/ 14 w 25"/>
              <a:gd name="T3" fmla="*/ 21 h 2027"/>
              <a:gd name="T4" fmla="*/ 12 w 25"/>
              <a:gd name="T5" fmla="*/ 21 h 2027"/>
              <a:gd name="T6" fmla="*/ 12 w 25"/>
              <a:gd name="T7" fmla="*/ 2027 h 2027"/>
              <a:gd name="T8" fmla="*/ 14 w 25"/>
              <a:gd name="T9" fmla="*/ 2027 h 2027"/>
              <a:gd name="T10" fmla="*/ 25 w 25"/>
              <a:gd name="T11" fmla="*/ 25 h 2027"/>
              <a:gd name="T12" fmla="*/ 13 w 25"/>
              <a:gd name="T13" fmla="*/ 0 h 2027"/>
              <a:gd name="T14" fmla="*/ 0 w 25"/>
              <a:gd name="T15" fmla="*/ 25 h 2027"/>
              <a:gd name="T16" fmla="*/ 25 w 25"/>
              <a:gd name="T17" fmla="*/ 25 h 2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2027">
                <a:moveTo>
                  <a:pt x="14" y="2027"/>
                </a:moveTo>
                <a:lnTo>
                  <a:pt x="14" y="21"/>
                </a:lnTo>
                <a:lnTo>
                  <a:pt x="12" y="21"/>
                </a:lnTo>
                <a:lnTo>
                  <a:pt x="12" y="2027"/>
                </a:lnTo>
                <a:lnTo>
                  <a:pt x="14" y="2027"/>
                </a:lnTo>
                <a:close/>
                <a:moveTo>
                  <a:pt x="25" y="25"/>
                </a:moveTo>
                <a:lnTo>
                  <a:pt x="13" y="0"/>
                </a:lnTo>
                <a:lnTo>
                  <a:pt x="0" y="25"/>
                </a:lnTo>
                <a:lnTo>
                  <a:pt x="25" y="25"/>
                </a:lnTo>
                <a:close/>
              </a:path>
            </a:pathLst>
          </a:custGeom>
          <a:solidFill>
            <a:schemeClr val="bg1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" name="Rectangle 47">
            <a:extLst>
              <a:ext uri="{FF2B5EF4-FFF2-40B4-BE49-F238E27FC236}">
                <a16:creationId xmlns:a16="http://schemas.microsoft.com/office/drawing/2014/main" id="{ECF31719-9872-61B2-6F67-673B4F2C0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778" y="3378567"/>
            <a:ext cx="1443024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Knowledge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400" dirty="0">
                <a:solidFill>
                  <a:srgbClr val="000000"/>
                </a:solidFill>
                <a:latin typeface="Calibri" panose="020F0502020204030204" pitchFamily="34" charset="0"/>
              </a:rPr>
              <a:t>conoscenza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A184BC3A-12AC-E351-8445-962A59E4EE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8062" y="5281613"/>
            <a:ext cx="6461125" cy="26988"/>
          </a:xfrm>
          <a:prstGeom prst="line">
            <a:avLst/>
          </a:prstGeom>
          <a:noFill/>
          <a:ln w="39688" cap="flat">
            <a:solidFill>
              <a:srgbClr val="21EFE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1A8537E1-AC69-E9B5-0A17-8D349206D0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48063" y="3262313"/>
            <a:ext cx="3190875" cy="1976438"/>
          </a:xfrm>
          <a:prstGeom prst="line">
            <a:avLst/>
          </a:prstGeom>
          <a:noFill/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" name="Rectangle 50">
            <a:extLst>
              <a:ext uri="{FF2B5EF4-FFF2-40B4-BE49-F238E27FC236}">
                <a16:creationId xmlns:a16="http://schemas.microsoft.com/office/drawing/2014/main" id="{D20F4B5C-DE47-DFF7-F23A-F39BB7BCA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9" y="3644106"/>
            <a:ext cx="1403350" cy="427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" name="Freeform 58">
            <a:extLst>
              <a:ext uri="{FF2B5EF4-FFF2-40B4-BE49-F238E27FC236}">
                <a16:creationId xmlns:a16="http://schemas.microsoft.com/office/drawing/2014/main" id="{04C5E4E0-D96A-E759-F75D-CE7964AAC6BB}"/>
              </a:ext>
            </a:extLst>
          </p:cNvPr>
          <p:cNvSpPr>
            <a:spLocks/>
          </p:cNvSpPr>
          <p:nvPr/>
        </p:nvSpPr>
        <p:spPr bwMode="auto">
          <a:xfrm>
            <a:off x="3962400" y="4997451"/>
            <a:ext cx="112713" cy="284163"/>
          </a:xfrm>
          <a:custGeom>
            <a:avLst/>
            <a:gdLst>
              <a:gd name="T0" fmla="*/ 0 w 71"/>
              <a:gd name="T1" fmla="*/ 0 h 179"/>
              <a:gd name="T2" fmla="*/ 71 w 71"/>
              <a:gd name="T3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" h="179">
                <a:moveTo>
                  <a:pt x="0" y="0"/>
                </a:moveTo>
                <a:cubicBezTo>
                  <a:pt x="39" y="0"/>
                  <a:pt x="71" y="80"/>
                  <a:pt x="71" y="179"/>
                </a:cubicBezTo>
              </a:path>
            </a:pathLst>
          </a:custGeom>
          <a:solidFill>
            <a:schemeClr val="bg1"/>
          </a:solidFill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" name="Line 60">
            <a:extLst>
              <a:ext uri="{FF2B5EF4-FFF2-40B4-BE49-F238E27FC236}">
                <a16:creationId xmlns:a16="http://schemas.microsoft.com/office/drawing/2014/main" id="{150D373E-E25B-FD13-3C68-3C92A03152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5850" y="4316413"/>
            <a:ext cx="3852863" cy="922338"/>
          </a:xfrm>
          <a:prstGeom prst="line">
            <a:avLst/>
          </a:prstGeom>
          <a:noFill/>
          <a:ln w="39688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" name="Freeform 61">
            <a:extLst>
              <a:ext uri="{FF2B5EF4-FFF2-40B4-BE49-F238E27FC236}">
                <a16:creationId xmlns:a16="http://schemas.microsoft.com/office/drawing/2014/main" id="{0FA70CD5-C409-342C-DD45-2C226CECC8B3}"/>
              </a:ext>
            </a:extLst>
          </p:cNvPr>
          <p:cNvSpPr>
            <a:spLocks noEditPoints="1"/>
          </p:cNvSpPr>
          <p:nvPr/>
        </p:nvSpPr>
        <p:spPr bwMode="auto">
          <a:xfrm>
            <a:off x="4286250" y="4246563"/>
            <a:ext cx="3732213" cy="95250"/>
          </a:xfrm>
          <a:custGeom>
            <a:avLst/>
            <a:gdLst>
              <a:gd name="T0" fmla="*/ 37 w 2351"/>
              <a:gd name="T1" fmla="*/ 57 h 60"/>
              <a:gd name="T2" fmla="*/ 72 w 2351"/>
              <a:gd name="T3" fmla="*/ 59 h 60"/>
              <a:gd name="T4" fmla="*/ 101 w 2351"/>
              <a:gd name="T5" fmla="*/ 56 h 60"/>
              <a:gd name="T6" fmla="*/ 153 w 2351"/>
              <a:gd name="T7" fmla="*/ 57 h 60"/>
              <a:gd name="T8" fmla="*/ 173 w 2351"/>
              <a:gd name="T9" fmla="*/ 56 h 60"/>
              <a:gd name="T10" fmla="*/ 225 w 2351"/>
              <a:gd name="T11" fmla="*/ 53 h 60"/>
              <a:gd name="T12" fmla="*/ 260 w 2351"/>
              <a:gd name="T13" fmla="*/ 54 h 60"/>
              <a:gd name="T14" fmla="*/ 289 w 2351"/>
              <a:gd name="T15" fmla="*/ 51 h 60"/>
              <a:gd name="T16" fmla="*/ 340 w 2351"/>
              <a:gd name="T17" fmla="*/ 52 h 60"/>
              <a:gd name="T18" fmla="*/ 361 w 2351"/>
              <a:gd name="T19" fmla="*/ 51 h 60"/>
              <a:gd name="T20" fmla="*/ 412 w 2351"/>
              <a:gd name="T21" fmla="*/ 48 h 60"/>
              <a:gd name="T22" fmla="*/ 447 w 2351"/>
              <a:gd name="T23" fmla="*/ 49 h 60"/>
              <a:gd name="T24" fmla="*/ 476 w 2351"/>
              <a:gd name="T25" fmla="*/ 46 h 60"/>
              <a:gd name="T26" fmla="*/ 527 w 2351"/>
              <a:gd name="T27" fmla="*/ 47 h 60"/>
              <a:gd name="T28" fmla="*/ 548 w 2351"/>
              <a:gd name="T29" fmla="*/ 47 h 60"/>
              <a:gd name="T30" fmla="*/ 600 w 2351"/>
              <a:gd name="T31" fmla="*/ 44 h 60"/>
              <a:gd name="T32" fmla="*/ 635 w 2351"/>
              <a:gd name="T33" fmla="*/ 45 h 60"/>
              <a:gd name="T34" fmla="*/ 664 w 2351"/>
              <a:gd name="T35" fmla="*/ 42 h 60"/>
              <a:gd name="T36" fmla="*/ 715 w 2351"/>
              <a:gd name="T37" fmla="*/ 43 h 60"/>
              <a:gd name="T38" fmla="*/ 736 w 2351"/>
              <a:gd name="T39" fmla="*/ 42 h 60"/>
              <a:gd name="T40" fmla="*/ 787 w 2351"/>
              <a:gd name="T41" fmla="*/ 39 h 60"/>
              <a:gd name="T42" fmla="*/ 822 w 2351"/>
              <a:gd name="T43" fmla="*/ 40 h 60"/>
              <a:gd name="T44" fmla="*/ 851 w 2351"/>
              <a:gd name="T45" fmla="*/ 37 h 60"/>
              <a:gd name="T46" fmla="*/ 902 w 2351"/>
              <a:gd name="T47" fmla="*/ 38 h 60"/>
              <a:gd name="T48" fmla="*/ 923 w 2351"/>
              <a:gd name="T49" fmla="*/ 37 h 60"/>
              <a:gd name="T50" fmla="*/ 975 w 2351"/>
              <a:gd name="T51" fmla="*/ 34 h 60"/>
              <a:gd name="T52" fmla="*/ 1010 w 2351"/>
              <a:gd name="T53" fmla="*/ 35 h 60"/>
              <a:gd name="T54" fmla="*/ 1038 w 2351"/>
              <a:gd name="T55" fmla="*/ 32 h 60"/>
              <a:gd name="T56" fmla="*/ 1090 w 2351"/>
              <a:gd name="T57" fmla="*/ 33 h 60"/>
              <a:gd name="T58" fmla="*/ 1111 w 2351"/>
              <a:gd name="T59" fmla="*/ 33 h 60"/>
              <a:gd name="T60" fmla="*/ 1162 w 2351"/>
              <a:gd name="T61" fmla="*/ 29 h 60"/>
              <a:gd name="T62" fmla="*/ 1197 w 2351"/>
              <a:gd name="T63" fmla="*/ 31 h 60"/>
              <a:gd name="T64" fmla="*/ 1226 w 2351"/>
              <a:gd name="T65" fmla="*/ 28 h 60"/>
              <a:gd name="T66" fmla="*/ 1278 w 2351"/>
              <a:gd name="T67" fmla="*/ 29 h 60"/>
              <a:gd name="T68" fmla="*/ 1298 w 2351"/>
              <a:gd name="T69" fmla="*/ 28 h 60"/>
              <a:gd name="T70" fmla="*/ 1350 w 2351"/>
              <a:gd name="T71" fmla="*/ 25 h 60"/>
              <a:gd name="T72" fmla="*/ 1385 w 2351"/>
              <a:gd name="T73" fmla="*/ 26 h 60"/>
              <a:gd name="T74" fmla="*/ 1413 w 2351"/>
              <a:gd name="T75" fmla="*/ 23 h 60"/>
              <a:gd name="T76" fmla="*/ 1465 w 2351"/>
              <a:gd name="T77" fmla="*/ 24 h 60"/>
              <a:gd name="T78" fmla="*/ 1486 w 2351"/>
              <a:gd name="T79" fmla="*/ 23 h 60"/>
              <a:gd name="T80" fmla="*/ 1537 w 2351"/>
              <a:gd name="T81" fmla="*/ 20 h 60"/>
              <a:gd name="T82" fmla="*/ 1572 w 2351"/>
              <a:gd name="T83" fmla="*/ 21 h 60"/>
              <a:gd name="T84" fmla="*/ 1601 w 2351"/>
              <a:gd name="T85" fmla="*/ 19 h 60"/>
              <a:gd name="T86" fmla="*/ 1653 w 2351"/>
              <a:gd name="T87" fmla="*/ 19 h 60"/>
              <a:gd name="T88" fmla="*/ 1673 w 2351"/>
              <a:gd name="T89" fmla="*/ 19 h 60"/>
              <a:gd name="T90" fmla="*/ 1725 w 2351"/>
              <a:gd name="T91" fmla="*/ 15 h 60"/>
              <a:gd name="T92" fmla="*/ 1760 w 2351"/>
              <a:gd name="T93" fmla="*/ 17 h 60"/>
              <a:gd name="T94" fmla="*/ 1788 w 2351"/>
              <a:gd name="T95" fmla="*/ 14 h 60"/>
              <a:gd name="T96" fmla="*/ 1840 w 2351"/>
              <a:gd name="T97" fmla="*/ 15 h 60"/>
              <a:gd name="T98" fmla="*/ 1861 w 2351"/>
              <a:gd name="T99" fmla="*/ 14 h 60"/>
              <a:gd name="T100" fmla="*/ 1912 w 2351"/>
              <a:gd name="T101" fmla="*/ 11 h 60"/>
              <a:gd name="T102" fmla="*/ 1947 w 2351"/>
              <a:gd name="T103" fmla="*/ 12 h 60"/>
              <a:gd name="T104" fmla="*/ 1976 w 2351"/>
              <a:gd name="T105" fmla="*/ 9 h 60"/>
              <a:gd name="T106" fmla="*/ 2028 w 2351"/>
              <a:gd name="T107" fmla="*/ 10 h 60"/>
              <a:gd name="T108" fmla="*/ 2048 w 2351"/>
              <a:gd name="T109" fmla="*/ 9 h 60"/>
              <a:gd name="T110" fmla="*/ 2099 w 2351"/>
              <a:gd name="T111" fmla="*/ 6 h 60"/>
              <a:gd name="T112" fmla="*/ 2135 w 2351"/>
              <a:gd name="T113" fmla="*/ 7 h 60"/>
              <a:gd name="T114" fmla="*/ 2164 w 2351"/>
              <a:gd name="T115" fmla="*/ 4 h 60"/>
              <a:gd name="T116" fmla="*/ 2215 w 2351"/>
              <a:gd name="T117" fmla="*/ 5 h 60"/>
              <a:gd name="T118" fmla="*/ 2236 w 2351"/>
              <a:gd name="T119" fmla="*/ 5 h 60"/>
              <a:gd name="T120" fmla="*/ 2287 w 2351"/>
              <a:gd name="T121" fmla="*/ 1 h 60"/>
              <a:gd name="T122" fmla="*/ 2322 w 2351"/>
              <a:gd name="T123" fmla="*/ 3 h 60"/>
              <a:gd name="T124" fmla="*/ 2351 w 2351"/>
              <a:gd name="T125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51" h="60">
                <a:moveTo>
                  <a:pt x="0" y="60"/>
                </a:moveTo>
                <a:lnTo>
                  <a:pt x="8" y="60"/>
                </a:lnTo>
                <a:lnTo>
                  <a:pt x="8" y="58"/>
                </a:lnTo>
                <a:lnTo>
                  <a:pt x="0" y="58"/>
                </a:lnTo>
                <a:lnTo>
                  <a:pt x="0" y="60"/>
                </a:lnTo>
                <a:close/>
                <a:moveTo>
                  <a:pt x="15" y="60"/>
                </a:moveTo>
                <a:lnTo>
                  <a:pt x="23" y="60"/>
                </a:lnTo>
                <a:lnTo>
                  <a:pt x="23" y="58"/>
                </a:lnTo>
                <a:lnTo>
                  <a:pt x="15" y="58"/>
                </a:lnTo>
                <a:lnTo>
                  <a:pt x="15" y="60"/>
                </a:lnTo>
                <a:close/>
                <a:moveTo>
                  <a:pt x="29" y="60"/>
                </a:moveTo>
                <a:lnTo>
                  <a:pt x="37" y="60"/>
                </a:lnTo>
                <a:lnTo>
                  <a:pt x="37" y="57"/>
                </a:lnTo>
                <a:lnTo>
                  <a:pt x="29" y="58"/>
                </a:lnTo>
                <a:lnTo>
                  <a:pt x="29" y="60"/>
                </a:lnTo>
                <a:close/>
                <a:moveTo>
                  <a:pt x="43" y="59"/>
                </a:moveTo>
                <a:lnTo>
                  <a:pt x="52" y="59"/>
                </a:lnTo>
                <a:lnTo>
                  <a:pt x="52" y="57"/>
                </a:lnTo>
                <a:lnTo>
                  <a:pt x="43" y="57"/>
                </a:lnTo>
                <a:lnTo>
                  <a:pt x="43" y="59"/>
                </a:lnTo>
                <a:close/>
                <a:moveTo>
                  <a:pt x="58" y="59"/>
                </a:moveTo>
                <a:lnTo>
                  <a:pt x="66" y="59"/>
                </a:lnTo>
                <a:lnTo>
                  <a:pt x="66" y="57"/>
                </a:lnTo>
                <a:lnTo>
                  <a:pt x="58" y="57"/>
                </a:lnTo>
                <a:lnTo>
                  <a:pt x="58" y="59"/>
                </a:lnTo>
                <a:close/>
                <a:moveTo>
                  <a:pt x="72" y="59"/>
                </a:moveTo>
                <a:lnTo>
                  <a:pt x="80" y="58"/>
                </a:lnTo>
                <a:lnTo>
                  <a:pt x="80" y="56"/>
                </a:lnTo>
                <a:lnTo>
                  <a:pt x="72" y="57"/>
                </a:lnTo>
                <a:lnTo>
                  <a:pt x="72" y="59"/>
                </a:lnTo>
                <a:close/>
                <a:moveTo>
                  <a:pt x="87" y="58"/>
                </a:moveTo>
                <a:lnTo>
                  <a:pt x="95" y="58"/>
                </a:lnTo>
                <a:lnTo>
                  <a:pt x="95" y="56"/>
                </a:lnTo>
                <a:lnTo>
                  <a:pt x="87" y="56"/>
                </a:lnTo>
                <a:lnTo>
                  <a:pt x="87" y="58"/>
                </a:lnTo>
                <a:close/>
                <a:moveTo>
                  <a:pt x="101" y="58"/>
                </a:moveTo>
                <a:lnTo>
                  <a:pt x="109" y="58"/>
                </a:lnTo>
                <a:lnTo>
                  <a:pt x="109" y="56"/>
                </a:lnTo>
                <a:lnTo>
                  <a:pt x="101" y="56"/>
                </a:lnTo>
                <a:lnTo>
                  <a:pt x="101" y="58"/>
                </a:lnTo>
                <a:close/>
                <a:moveTo>
                  <a:pt x="115" y="58"/>
                </a:moveTo>
                <a:lnTo>
                  <a:pt x="124" y="57"/>
                </a:lnTo>
                <a:lnTo>
                  <a:pt x="124" y="55"/>
                </a:lnTo>
                <a:lnTo>
                  <a:pt x="115" y="55"/>
                </a:lnTo>
                <a:lnTo>
                  <a:pt x="115" y="58"/>
                </a:lnTo>
                <a:close/>
                <a:moveTo>
                  <a:pt x="130" y="57"/>
                </a:moveTo>
                <a:lnTo>
                  <a:pt x="138" y="57"/>
                </a:lnTo>
                <a:lnTo>
                  <a:pt x="138" y="55"/>
                </a:lnTo>
                <a:lnTo>
                  <a:pt x="130" y="55"/>
                </a:lnTo>
                <a:lnTo>
                  <a:pt x="130" y="57"/>
                </a:lnTo>
                <a:close/>
                <a:moveTo>
                  <a:pt x="144" y="57"/>
                </a:moveTo>
                <a:lnTo>
                  <a:pt x="153" y="57"/>
                </a:lnTo>
                <a:lnTo>
                  <a:pt x="153" y="55"/>
                </a:lnTo>
                <a:lnTo>
                  <a:pt x="144" y="55"/>
                </a:lnTo>
                <a:lnTo>
                  <a:pt x="144" y="57"/>
                </a:lnTo>
                <a:close/>
                <a:moveTo>
                  <a:pt x="159" y="56"/>
                </a:moveTo>
                <a:lnTo>
                  <a:pt x="167" y="56"/>
                </a:lnTo>
                <a:lnTo>
                  <a:pt x="167" y="54"/>
                </a:lnTo>
                <a:lnTo>
                  <a:pt x="159" y="54"/>
                </a:lnTo>
                <a:lnTo>
                  <a:pt x="159" y="56"/>
                </a:lnTo>
                <a:close/>
                <a:moveTo>
                  <a:pt x="173" y="56"/>
                </a:moveTo>
                <a:lnTo>
                  <a:pt x="181" y="56"/>
                </a:lnTo>
                <a:lnTo>
                  <a:pt x="181" y="54"/>
                </a:lnTo>
                <a:lnTo>
                  <a:pt x="173" y="54"/>
                </a:lnTo>
                <a:lnTo>
                  <a:pt x="173" y="56"/>
                </a:lnTo>
                <a:close/>
                <a:moveTo>
                  <a:pt x="188" y="56"/>
                </a:moveTo>
                <a:lnTo>
                  <a:pt x="196" y="56"/>
                </a:lnTo>
                <a:lnTo>
                  <a:pt x="196" y="53"/>
                </a:lnTo>
                <a:lnTo>
                  <a:pt x="187" y="54"/>
                </a:lnTo>
                <a:lnTo>
                  <a:pt x="188" y="56"/>
                </a:lnTo>
                <a:close/>
                <a:moveTo>
                  <a:pt x="202" y="55"/>
                </a:moveTo>
                <a:lnTo>
                  <a:pt x="210" y="55"/>
                </a:lnTo>
                <a:lnTo>
                  <a:pt x="210" y="53"/>
                </a:lnTo>
                <a:lnTo>
                  <a:pt x="202" y="53"/>
                </a:lnTo>
                <a:lnTo>
                  <a:pt x="202" y="55"/>
                </a:lnTo>
                <a:close/>
                <a:moveTo>
                  <a:pt x="216" y="55"/>
                </a:moveTo>
                <a:lnTo>
                  <a:pt x="225" y="55"/>
                </a:lnTo>
                <a:lnTo>
                  <a:pt x="225" y="53"/>
                </a:lnTo>
                <a:lnTo>
                  <a:pt x="216" y="53"/>
                </a:lnTo>
                <a:lnTo>
                  <a:pt x="216" y="55"/>
                </a:lnTo>
                <a:close/>
                <a:moveTo>
                  <a:pt x="231" y="55"/>
                </a:moveTo>
                <a:lnTo>
                  <a:pt x="239" y="54"/>
                </a:lnTo>
                <a:lnTo>
                  <a:pt x="239" y="52"/>
                </a:lnTo>
                <a:lnTo>
                  <a:pt x="231" y="53"/>
                </a:lnTo>
                <a:lnTo>
                  <a:pt x="231" y="55"/>
                </a:lnTo>
                <a:close/>
                <a:moveTo>
                  <a:pt x="245" y="54"/>
                </a:moveTo>
                <a:lnTo>
                  <a:pt x="253" y="54"/>
                </a:lnTo>
                <a:lnTo>
                  <a:pt x="253" y="52"/>
                </a:lnTo>
                <a:lnTo>
                  <a:pt x="245" y="52"/>
                </a:lnTo>
                <a:lnTo>
                  <a:pt x="245" y="54"/>
                </a:lnTo>
                <a:close/>
                <a:moveTo>
                  <a:pt x="260" y="54"/>
                </a:moveTo>
                <a:lnTo>
                  <a:pt x="268" y="54"/>
                </a:lnTo>
                <a:lnTo>
                  <a:pt x="268" y="52"/>
                </a:lnTo>
                <a:lnTo>
                  <a:pt x="260" y="52"/>
                </a:lnTo>
                <a:lnTo>
                  <a:pt x="260" y="54"/>
                </a:lnTo>
                <a:close/>
                <a:moveTo>
                  <a:pt x="274" y="54"/>
                </a:moveTo>
                <a:lnTo>
                  <a:pt x="282" y="53"/>
                </a:lnTo>
                <a:lnTo>
                  <a:pt x="282" y="51"/>
                </a:lnTo>
                <a:lnTo>
                  <a:pt x="274" y="51"/>
                </a:lnTo>
                <a:lnTo>
                  <a:pt x="274" y="54"/>
                </a:lnTo>
                <a:close/>
                <a:moveTo>
                  <a:pt x="289" y="53"/>
                </a:moveTo>
                <a:lnTo>
                  <a:pt x="297" y="53"/>
                </a:lnTo>
                <a:lnTo>
                  <a:pt x="297" y="51"/>
                </a:lnTo>
                <a:lnTo>
                  <a:pt x="289" y="51"/>
                </a:lnTo>
                <a:lnTo>
                  <a:pt x="289" y="53"/>
                </a:lnTo>
                <a:close/>
                <a:moveTo>
                  <a:pt x="303" y="53"/>
                </a:moveTo>
                <a:lnTo>
                  <a:pt x="311" y="53"/>
                </a:lnTo>
                <a:lnTo>
                  <a:pt x="311" y="51"/>
                </a:lnTo>
                <a:lnTo>
                  <a:pt x="303" y="51"/>
                </a:lnTo>
                <a:lnTo>
                  <a:pt x="303" y="53"/>
                </a:lnTo>
                <a:close/>
                <a:moveTo>
                  <a:pt x="318" y="52"/>
                </a:moveTo>
                <a:lnTo>
                  <a:pt x="326" y="52"/>
                </a:lnTo>
                <a:lnTo>
                  <a:pt x="326" y="50"/>
                </a:lnTo>
                <a:lnTo>
                  <a:pt x="317" y="50"/>
                </a:lnTo>
                <a:lnTo>
                  <a:pt x="318" y="52"/>
                </a:lnTo>
                <a:close/>
                <a:moveTo>
                  <a:pt x="332" y="52"/>
                </a:moveTo>
                <a:lnTo>
                  <a:pt x="340" y="52"/>
                </a:lnTo>
                <a:lnTo>
                  <a:pt x="340" y="50"/>
                </a:lnTo>
                <a:lnTo>
                  <a:pt x="332" y="50"/>
                </a:lnTo>
                <a:lnTo>
                  <a:pt x="332" y="52"/>
                </a:lnTo>
                <a:close/>
                <a:moveTo>
                  <a:pt x="346" y="52"/>
                </a:moveTo>
                <a:lnTo>
                  <a:pt x="354" y="52"/>
                </a:lnTo>
                <a:lnTo>
                  <a:pt x="354" y="49"/>
                </a:lnTo>
                <a:lnTo>
                  <a:pt x="346" y="50"/>
                </a:lnTo>
                <a:lnTo>
                  <a:pt x="346" y="52"/>
                </a:lnTo>
                <a:close/>
                <a:moveTo>
                  <a:pt x="361" y="51"/>
                </a:moveTo>
                <a:lnTo>
                  <a:pt x="369" y="51"/>
                </a:lnTo>
                <a:lnTo>
                  <a:pt x="369" y="49"/>
                </a:lnTo>
                <a:lnTo>
                  <a:pt x="361" y="49"/>
                </a:lnTo>
                <a:lnTo>
                  <a:pt x="361" y="51"/>
                </a:lnTo>
                <a:close/>
                <a:moveTo>
                  <a:pt x="375" y="51"/>
                </a:moveTo>
                <a:lnTo>
                  <a:pt x="383" y="51"/>
                </a:lnTo>
                <a:lnTo>
                  <a:pt x="383" y="49"/>
                </a:lnTo>
                <a:lnTo>
                  <a:pt x="375" y="49"/>
                </a:lnTo>
                <a:lnTo>
                  <a:pt x="375" y="51"/>
                </a:lnTo>
                <a:close/>
                <a:moveTo>
                  <a:pt x="389" y="51"/>
                </a:moveTo>
                <a:lnTo>
                  <a:pt x="398" y="50"/>
                </a:lnTo>
                <a:lnTo>
                  <a:pt x="398" y="48"/>
                </a:lnTo>
                <a:lnTo>
                  <a:pt x="389" y="49"/>
                </a:lnTo>
                <a:lnTo>
                  <a:pt x="389" y="51"/>
                </a:lnTo>
                <a:close/>
                <a:moveTo>
                  <a:pt x="404" y="50"/>
                </a:moveTo>
                <a:lnTo>
                  <a:pt x="412" y="50"/>
                </a:lnTo>
                <a:lnTo>
                  <a:pt x="412" y="48"/>
                </a:lnTo>
                <a:lnTo>
                  <a:pt x="404" y="48"/>
                </a:lnTo>
                <a:lnTo>
                  <a:pt x="404" y="50"/>
                </a:lnTo>
                <a:close/>
                <a:moveTo>
                  <a:pt x="418" y="50"/>
                </a:moveTo>
                <a:lnTo>
                  <a:pt x="427" y="50"/>
                </a:lnTo>
                <a:lnTo>
                  <a:pt x="427" y="48"/>
                </a:lnTo>
                <a:lnTo>
                  <a:pt x="418" y="48"/>
                </a:lnTo>
                <a:lnTo>
                  <a:pt x="418" y="50"/>
                </a:lnTo>
                <a:close/>
                <a:moveTo>
                  <a:pt x="433" y="50"/>
                </a:moveTo>
                <a:lnTo>
                  <a:pt x="441" y="49"/>
                </a:lnTo>
                <a:lnTo>
                  <a:pt x="441" y="47"/>
                </a:lnTo>
                <a:lnTo>
                  <a:pt x="433" y="47"/>
                </a:lnTo>
                <a:lnTo>
                  <a:pt x="433" y="50"/>
                </a:lnTo>
                <a:close/>
                <a:moveTo>
                  <a:pt x="447" y="49"/>
                </a:moveTo>
                <a:lnTo>
                  <a:pt x="456" y="49"/>
                </a:lnTo>
                <a:lnTo>
                  <a:pt x="455" y="47"/>
                </a:lnTo>
                <a:lnTo>
                  <a:pt x="447" y="47"/>
                </a:lnTo>
                <a:lnTo>
                  <a:pt x="447" y="49"/>
                </a:lnTo>
                <a:close/>
                <a:moveTo>
                  <a:pt x="462" y="49"/>
                </a:moveTo>
                <a:lnTo>
                  <a:pt x="470" y="49"/>
                </a:lnTo>
                <a:lnTo>
                  <a:pt x="470" y="47"/>
                </a:lnTo>
                <a:lnTo>
                  <a:pt x="461" y="47"/>
                </a:lnTo>
                <a:lnTo>
                  <a:pt x="462" y="49"/>
                </a:lnTo>
                <a:close/>
                <a:moveTo>
                  <a:pt x="476" y="48"/>
                </a:moveTo>
                <a:lnTo>
                  <a:pt x="484" y="48"/>
                </a:lnTo>
                <a:lnTo>
                  <a:pt x="484" y="46"/>
                </a:lnTo>
                <a:lnTo>
                  <a:pt x="476" y="46"/>
                </a:lnTo>
                <a:lnTo>
                  <a:pt x="476" y="48"/>
                </a:lnTo>
                <a:close/>
                <a:moveTo>
                  <a:pt x="490" y="48"/>
                </a:moveTo>
                <a:lnTo>
                  <a:pt x="499" y="48"/>
                </a:lnTo>
                <a:lnTo>
                  <a:pt x="499" y="46"/>
                </a:lnTo>
                <a:lnTo>
                  <a:pt x="490" y="46"/>
                </a:lnTo>
                <a:lnTo>
                  <a:pt x="490" y="48"/>
                </a:lnTo>
                <a:close/>
                <a:moveTo>
                  <a:pt x="505" y="48"/>
                </a:moveTo>
                <a:lnTo>
                  <a:pt x="513" y="48"/>
                </a:lnTo>
                <a:lnTo>
                  <a:pt x="513" y="46"/>
                </a:lnTo>
                <a:lnTo>
                  <a:pt x="505" y="46"/>
                </a:lnTo>
                <a:lnTo>
                  <a:pt x="505" y="48"/>
                </a:lnTo>
                <a:close/>
                <a:moveTo>
                  <a:pt x="519" y="47"/>
                </a:moveTo>
                <a:lnTo>
                  <a:pt x="527" y="47"/>
                </a:lnTo>
                <a:lnTo>
                  <a:pt x="527" y="45"/>
                </a:lnTo>
                <a:lnTo>
                  <a:pt x="519" y="46"/>
                </a:lnTo>
                <a:lnTo>
                  <a:pt x="519" y="47"/>
                </a:lnTo>
                <a:close/>
                <a:moveTo>
                  <a:pt x="534" y="47"/>
                </a:moveTo>
                <a:lnTo>
                  <a:pt x="542" y="47"/>
                </a:lnTo>
                <a:lnTo>
                  <a:pt x="542" y="45"/>
                </a:lnTo>
                <a:lnTo>
                  <a:pt x="534" y="45"/>
                </a:lnTo>
                <a:lnTo>
                  <a:pt x="534" y="47"/>
                </a:lnTo>
                <a:close/>
                <a:moveTo>
                  <a:pt x="548" y="47"/>
                </a:moveTo>
                <a:lnTo>
                  <a:pt x="556" y="46"/>
                </a:lnTo>
                <a:lnTo>
                  <a:pt x="556" y="45"/>
                </a:lnTo>
                <a:lnTo>
                  <a:pt x="548" y="45"/>
                </a:lnTo>
                <a:lnTo>
                  <a:pt x="548" y="47"/>
                </a:lnTo>
                <a:close/>
                <a:moveTo>
                  <a:pt x="563" y="46"/>
                </a:moveTo>
                <a:lnTo>
                  <a:pt x="571" y="46"/>
                </a:lnTo>
                <a:lnTo>
                  <a:pt x="571" y="44"/>
                </a:lnTo>
                <a:lnTo>
                  <a:pt x="563" y="44"/>
                </a:lnTo>
                <a:lnTo>
                  <a:pt x="563" y="46"/>
                </a:lnTo>
                <a:close/>
                <a:moveTo>
                  <a:pt x="577" y="46"/>
                </a:moveTo>
                <a:lnTo>
                  <a:pt x="585" y="46"/>
                </a:lnTo>
                <a:lnTo>
                  <a:pt x="585" y="44"/>
                </a:lnTo>
                <a:lnTo>
                  <a:pt x="577" y="44"/>
                </a:lnTo>
                <a:lnTo>
                  <a:pt x="577" y="46"/>
                </a:lnTo>
                <a:close/>
                <a:moveTo>
                  <a:pt x="591" y="46"/>
                </a:moveTo>
                <a:lnTo>
                  <a:pt x="600" y="46"/>
                </a:lnTo>
                <a:lnTo>
                  <a:pt x="600" y="44"/>
                </a:lnTo>
                <a:lnTo>
                  <a:pt x="591" y="44"/>
                </a:lnTo>
                <a:lnTo>
                  <a:pt x="591" y="46"/>
                </a:lnTo>
                <a:close/>
                <a:moveTo>
                  <a:pt x="606" y="45"/>
                </a:moveTo>
                <a:lnTo>
                  <a:pt x="614" y="45"/>
                </a:lnTo>
                <a:lnTo>
                  <a:pt x="614" y="43"/>
                </a:lnTo>
                <a:lnTo>
                  <a:pt x="606" y="43"/>
                </a:lnTo>
                <a:lnTo>
                  <a:pt x="606" y="45"/>
                </a:lnTo>
                <a:close/>
                <a:moveTo>
                  <a:pt x="620" y="45"/>
                </a:moveTo>
                <a:lnTo>
                  <a:pt x="628" y="45"/>
                </a:lnTo>
                <a:lnTo>
                  <a:pt x="628" y="43"/>
                </a:lnTo>
                <a:lnTo>
                  <a:pt x="620" y="43"/>
                </a:lnTo>
                <a:lnTo>
                  <a:pt x="620" y="45"/>
                </a:lnTo>
                <a:close/>
                <a:moveTo>
                  <a:pt x="635" y="45"/>
                </a:moveTo>
                <a:lnTo>
                  <a:pt x="643" y="45"/>
                </a:lnTo>
                <a:lnTo>
                  <a:pt x="643" y="42"/>
                </a:lnTo>
                <a:lnTo>
                  <a:pt x="635" y="43"/>
                </a:lnTo>
                <a:lnTo>
                  <a:pt x="635" y="45"/>
                </a:lnTo>
                <a:close/>
                <a:moveTo>
                  <a:pt x="649" y="44"/>
                </a:moveTo>
                <a:lnTo>
                  <a:pt x="657" y="44"/>
                </a:lnTo>
                <a:lnTo>
                  <a:pt x="657" y="42"/>
                </a:lnTo>
                <a:lnTo>
                  <a:pt x="649" y="42"/>
                </a:lnTo>
                <a:lnTo>
                  <a:pt x="649" y="44"/>
                </a:lnTo>
                <a:close/>
                <a:moveTo>
                  <a:pt x="664" y="44"/>
                </a:moveTo>
                <a:lnTo>
                  <a:pt x="672" y="44"/>
                </a:lnTo>
                <a:lnTo>
                  <a:pt x="672" y="42"/>
                </a:lnTo>
                <a:lnTo>
                  <a:pt x="664" y="42"/>
                </a:lnTo>
                <a:lnTo>
                  <a:pt x="664" y="44"/>
                </a:lnTo>
                <a:close/>
                <a:moveTo>
                  <a:pt x="678" y="44"/>
                </a:moveTo>
                <a:lnTo>
                  <a:pt x="686" y="43"/>
                </a:lnTo>
                <a:lnTo>
                  <a:pt x="686" y="41"/>
                </a:lnTo>
                <a:lnTo>
                  <a:pt x="678" y="42"/>
                </a:lnTo>
                <a:lnTo>
                  <a:pt x="678" y="44"/>
                </a:lnTo>
                <a:close/>
                <a:moveTo>
                  <a:pt x="692" y="43"/>
                </a:moveTo>
                <a:lnTo>
                  <a:pt x="701" y="43"/>
                </a:lnTo>
                <a:lnTo>
                  <a:pt x="701" y="41"/>
                </a:lnTo>
                <a:lnTo>
                  <a:pt x="692" y="41"/>
                </a:lnTo>
                <a:lnTo>
                  <a:pt x="692" y="43"/>
                </a:lnTo>
                <a:close/>
                <a:moveTo>
                  <a:pt x="707" y="43"/>
                </a:moveTo>
                <a:lnTo>
                  <a:pt x="715" y="43"/>
                </a:lnTo>
                <a:lnTo>
                  <a:pt x="715" y="41"/>
                </a:lnTo>
                <a:lnTo>
                  <a:pt x="707" y="41"/>
                </a:lnTo>
                <a:lnTo>
                  <a:pt x="707" y="43"/>
                </a:lnTo>
                <a:close/>
                <a:moveTo>
                  <a:pt x="721" y="43"/>
                </a:moveTo>
                <a:lnTo>
                  <a:pt x="730" y="42"/>
                </a:lnTo>
                <a:lnTo>
                  <a:pt x="729" y="40"/>
                </a:lnTo>
                <a:lnTo>
                  <a:pt x="721" y="40"/>
                </a:lnTo>
                <a:lnTo>
                  <a:pt x="721" y="43"/>
                </a:lnTo>
                <a:close/>
                <a:moveTo>
                  <a:pt x="736" y="42"/>
                </a:moveTo>
                <a:lnTo>
                  <a:pt x="744" y="42"/>
                </a:lnTo>
                <a:lnTo>
                  <a:pt x="744" y="40"/>
                </a:lnTo>
                <a:lnTo>
                  <a:pt x="735" y="40"/>
                </a:lnTo>
                <a:lnTo>
                  <a:pt x="736" y="42"/>
                </a:lnTo>
                <a:close/>
                <a:moveTo>
                  <a:pt x="750" y="42"/>
                </a:moveTo>
                <a:lnTo>
                  <a:pt x="758" y="42"/>
                </a:lnTo>
                <a:lnTo>
                  <a:pt x="758" y="40"/>
                </a:lnTo>
                <a:lnTo>
                  <a:pt x="750" y="40"/>
                </a:lnTo>
                <a:lnTo>
                  <a:pt x="750" y="42"/>
                </a:lnTo>
                <a:close/>
                <a:moveTo>
                  <a:pt x="764" y="41"/>
                </a:moveTo>
                <a:lnTo>
                  <a:pt x="773" y="41"/>
                </a:lnTo>
                <a:lnTo>
                  <a:pt x="773" y="39"/>
                </a:lnTo>
                <a:lnTo>
                  <a:pt x="764" y="39"/>
                </a:lnTo>
                <a:lnTo>
                  <a:pt x="764" y="41"/>
                </a:lnTo>
                <a:close/>
                <a:moveTo>
                  <a:pt x="779" y="41"/>
                </a:moveTo>
                <a:lnTo>
                  <a:pt x="787" y="41"/>
                </a:lnTo>
                <a:lnTo>
                  <a:pt x="787" y="39"/>
                </a:lnTo>
                <a:lnTo>
                  <a:pt x="779" y="39"/>
                </a:lnTo>
                <a:lnTo>
                  <a:pt x="779" y="41"/>
                </a:lnTo>
                <a:close/>
                <a:moveTo>
                  <a:pt x="793" y="41"/>
                </a:moveTo>
                <a:lnTo>
                  <a:pt x="802" y="41"/>
                </a:lnTo>
                <a:lnTo>
                  <a:pt x="802" y="38"/>
                </a:lnTo>
                <a:lnTo>
                  <a:pt x="793" y="39"/>
                </a:lnTo>
                <a:lnTo>
                  <a:pt x="793" y="41"/>
                </a:lnTo>
                <a:close/>
                <a:moveTo>
                  <a:pt x="808" y="40"/>
                </a:moveTo>
                <a:lnTo>
                  <a:pt x="816" y="40"/>
                </a:lnTo>
                <a:lnTo>
                  <a:pt x="816" y="38"/>
                </a:lnTo>
                <a:lnTo>
                  <a:pt x="808" y="38"/>
                </a:lnTo>
                <a:lnTo>
                  <a:pt x="808" y="40"/>
                </a:lnTo>
                <a:close/>
                <a:moveTo>
                  <a:pt x="822" y="40"/>
                </a:moveTo>
                <a:lnTo>
                  <a:pt x="830" y="40"/>
                </a:lnTo>
                <a:lnTo>
                  <a:pt x="830" y="38"/>
                </a:lnTo>
                <a:lnTo>
                  <a:pt x="822" y="38"/>
                </a:lnTo>
                <a:lnTo>
                  <a:pt x="822" y="40"/>
                </a:lnTo>
                <a:close/>
                <a:moveTo>
                  <a:pt x="837" y="40"/>
                </a:moveTo>
                <a:lnTo>
                  <a:pt x="845" y="39"/>
                </a:lnTo>
                <a:lnTo>
                  <a:pt x="845" y="37"/>
                </a:lnTo>
                <a:lnTo>
                  <a:pt x="837" y="38"/>
                </a:lnTo>
                <a:lnTo>
                  <a:pt x="837" y="40"/>
                </a:lnTo>
                <a:close/>
                <a:moveTo>
                  <a:pt x="851" y="39"/>
                </a:moveTo>
                <a:lnTo>
                  <a:pt x="859" y="39"/>
                </a:lnTo>
                <a:lnTo>
                  <a:pt x="859" y="37"/>
                </a:lnTo>
                <a:lnTo>
                  <a:pt x="851" y="37"/>
                </a:lnTo>
                <a:lnTo>
                  <a:pt x="851" y="39"/>
                </a:lnTo>
                <a:close/>
                <a:moveTo>
                  <a:pt x="865" y="39"/>
                </a:moveTo>
                <a:lnTo>
                  <a:pt x="874" y="39"/>
                </a:lnTo>
                <a:lnTo>
                  <a:pt x="874" y="37"/>
                </a:lnTo>
                <a:lnTo>
                  <a:pt x="865" y="37"/>
                </a:lnTo>
                <a:lnTo>
                  <a:pt x="865" y="39"/>
                </a:lnTo>
                <a:close/>
                <a:moveTo>
                  <a:pt x="880" y="39"/>
                </a:moveTo>
                <a:lnTo>
                  <a:pt x="888" y="38"/>
                </a:lnTo>
                <a:lnTo>
                  <a:pt x="888" y="36"/>
                </a:lnTo>
                <a:lnTo>
                  <a:pt x="880" y="36"/>
                </a:lnTo>
                <a:lnTo>
                  <a:pt x="880" y="39"/>
                </a:lnTo>
                <a:close/>
                <a:moveTo>
                  <a:pt x="894" y="38"/>
                </a:moveTo>
                <a:lnTo>
                  <a:pt x="902" y="38"/>
                </a:lnTo>
                <a:lnTo>
                  <a:pt x="902" y="36"/>
                </a:lnTo>
                <a:lnTo>
                  <a:pt x="894" y="36"/>
                </a:lnTo>
                <a:lnTo>
                  <a:pt x="894" y="38"/>
                </a:lnTo>
                <a:close/>
                <a:moveTo>
                  <a:pt x="909" y="38"/>
                </a:moveTo>
                <a:lnTo>
                  <a:pt x="917" y="38"/>
                </a:lnTo>
                <a:lnTo>
                  <a:pt x="917" y="36"/>
                </a:lnTo>
                <a:lnTo>
                  <a:pt x="909" y="36"/>
                </a:lnTo>
                <a:lnTo>
                  <a:pt x="909" y="38"/>
                </a:lnTo>
                <a:close/>
                <a:moveTo>
                  <a:pt x="923" y="37"/>
                </a:moveTo>
                <a:lnTo>
                  <a:pt x="931" y="37"/>
                </a:lnTo>
                <a:lnTo>
                  <a:pt x="931" y="35"/>
                </a:lnTo>
                <a:lnTo>
                  <a:pt x="923" y="35"/>
                </a:lnTo>
                <a:lnTo>
                  <a:pt x="923" y="37"/>
                </a:lnTo>
                <a:close/>
                <a:moveTo>
                  <a:pt x="938" y="37"/>
                </a:moveTo>
                <a:lnTo>
                  <a:pt x="946" y="37"/>
                </a:lnTo>
                <a:lnTo>
                  <a:pt x="946" y="35"/>
                </a:lnTo>
                <a:lnTo>
                  <a:pt x="938" y="35"/>
                </a:lnTo>
                <a:lnTo>
                  <a:pt x="938" y="37"/>
                </a:lnTo>
                <a:close/>
                <a:moveTo>
                  <a:pt x="952" y="37"/>
                </a:moveTo>
                <a:lnTo>
                  <a:pt x="960" y="37"/>
                </a:lnTo>
                <a:lnTo>
                  <a:pt x="960" y="34"/>
                </a:lnTo>
                <a:lnTo>
                  <a:pt x="952" y="35"/>
                </a:lnTo>
                <a:lnTo>
                  <a:pt x="952" y="37"/>
                </a:lnTo>
                <a:close/>
                <a:moveTo>
                  <a:pt x="966" y="36"/>
                </a:moveTo>
                <a:lnTo>
                  <a:pt x="975" y="36"/>
                </a:lnTo>
                <a:lnTo>
                  <a:pt x="975" y="34"/>
                </a:lnTo>
                <a:lnTo>
                  <a:pt x="966" y="34"/>
                </a:lnTo>
                <a:lnTo>
                  <a:pt x="966" y="36"/>
                </a:lnTo>
                <a:close/>
                <a:moveTo>
                  <a:pt x="981" y="36"/>
                </a:moveTo>
                <a:lnTo>
                  <a:pt x="989" y="36"/>
                </a:lnTo>
                <a:lnTo>
                  <a:pt x="989" y="34"/>
                </a:lnTo>
                <a:lnTo>
                  <a:pt x="981" y="34"/>
                </a:lnTo>
                <a:lnTo>
                  <a:pt x="981" y="36"/>
                </a:lnTo>
                <a:close/>
                <a:moveTo>
                  <a:pt x="995" y="36"/>
                </a:moveTo>
                <a:lnTo>
                  <a:pt x="1004" y="35"/>
                </a:lnTo>
                <a:lnTo>
                  <a:pt x="1003" y="33"/>
                </a:lnTo>
                <a:lnTo>
                  <a:pt x="995" y="34"/>
                </a:lnTo>
                <a:lnTo>
                  <a:pt x="995" y="36"/>
                </a:lnTo>
                <a:close/>
                <a:moveTo>
                  <a:pt x="1010" y="35"/>
                </a:moveTo>
                <a:lnTo>
                  <a:pt x="1018" y="35"/>
                </a:lnTo>
                <a:lnTo>
                  <a:pt x="1018" y="33"/>
                </a:lnTo>
                <a:lnTo>
                  <a:pt x="1010" y="33"/>
                </a:lnTo>
                <a:lnTo>
                  <a:pt x="1010" y="35"/>
                </a:lnTo>
                <a:close/>
                <a:moveTo>
                  <a:pt x="1024" y="35"/>
                </a:moveTo>
                <a:lnTo>
                  <a:pt x="1032" y="35"/>
                </a:lnTo>
                <a:lnTo>
                  <a:pt x="1032" y="33"/>
                </a:lnTo>
                <a:lnTo>
                  <a:pt x="1024" y="33"/>
                </a:lnTo>
                <a:lnTo>
                  <a:pt x="1024" y="35"/>
                </a:lnTo>
                <a:close/>
                <a:moveTo>
                  <a:pt x="1038" y="35"/>
                </a:moveTo>
                <a:lnTo>
                  <a:pt x="1047" y="34"/>
                </a:lnTo>
                <a:lnTo>
                  <a:pt x="1047" y="32"/>
                </a:lnTo>
                <a:lnTo>
                  <a:pt x="1038" y="32"/>
                </a:lnTo>
                <a:lnTo>
                  <a:pt x="1038" y="35"/>
                </a:lnTo>
                <a:close/>
                <a:moveTo>
                  <a:pt x="1053" y="34"/>
                </a:moveTo>
                <a:lnTo>
                  <a:pt x="1061" y="34"/>
                </a:lnTo>
                <a:lnTo>
                  <a:pt x="1061" y="32"/>
                </a:lnTo>
                <a:lnTo>
                  <a:pt x="1053" y="32"/>
                </a:lnTo>
                <a:lnTo>
                  <a:pt x="1053" y="34"/>
                </a:lnTo>
                <a:close/>
                <a:moveTo>
                  <a:pt x="1067" y="34"/>
                </a:moveTo>
                <a:lnTo>
                  <a:pt x="1076" y="34"/>
                </a:lnTo>
                <a:lnTo>
                  <a:pt x="1076" y="32"/>
                </a:lnTo>
                <a:lnTo>
                  <a:pt x="1067" y="32"/>
                </a:lnTo>
                <a:lnTo>
                  <a:pt x="1067" y="34"/>
                </a:lnTo>
                <a:close/>
                <a:moveTo>
                  <a:pt x="1082" y="33"/>
                </a:moveTo>
                <a:lnTo>
                  <a:pt x="1090" y="33"/>
                </a:lnTo>
                <a:lnTo>
                  <a:pt x="1090" y="31"/>
                </a:lnTo>
                <a:lnTo>
                  <a:pt x="1082" y="31"/>
                </a:lnTo>
                <a:lnTo>
                  <a:pt x="1082" y="33"/>
                </a:lnTo>
                <a:close/>
                <a:moveTo>
                  <a:pt x="1096" y="33"/>
                </a:moveTo>
                <a:lnTo>
                  <a:pt x="1105" y="33"/>
                </a:lnTo>
                <a:lnTo>
                  <a:pt x="1105" y="31"/>
                </a:lnTo>
                <a:lnTo>
                  <a:pt x="1096" y="31"/>
                </a:lnTo>
                <a:lnTo>
                  <a:pt x="1096" y="33"/>
                </a:lnTo>
                <a:close/>
                <a:moveTo>
                  <a:pt x="1111" y="33"/>
                </a:moveTo>
                <a:lnTo>
                  <a:pt x="1119" y="33"/>
                </a:lnTo>
                <a:lnTo>
                  <a:pt x="1119" y="30"/>
                </a:lnTo>
                <a:lnTo>
                  <a:pt x="1111" y="31"/>
                </a:lnTo>
                <a:lnTo>
                  <a:pt x="1111" y="33"/>
                </a:lnTo>
                <a:close/>
                <a:moveTo>
                  <a:pt x="1125" y="32"/>
                </a:moveTo>
                <a:lnTo>
                  <a:pt x="1133" y="32"/>
                </a:lnTo>
                <a:lnTo>
                  <a:pt x="1133" y="30"/>
                </a:lnTo>
                <a:lnTo>
                  <a:pt x="1125" y="30"/>
                </a:lnTo>
                <a:lnTo>
                  <a:pt x="1125" y="32"/>
                </a:lnTo>
                <a:close/>
                <a:moveTo>
                  <a:pt x="1139" y="32"/>
                </a:moveTo>
                <a:lnTo>
                  <a:pt x="1148" y="32"/>
                </a:lnTo>
                <a:lnTo>
                  <a:pt x="1148" y="30"/>
                </a:lnTo>
                <a:lnTo>
                  <a:pt x="1139" y="30"/>
                </a:lnTo>
                <a:lnTo>
                  <a:pt x="1139" y="32"/>
                </a:lnTo>
                <a:close/>
                <a:moveTo>
                  <a:pt x="1154" y="32"/>
                </a:moveTo>
                <a:lnTo>
                  <a:pt x="1162" y="31"/>
                </a:lnTo>
                <a:lnTo>
                  <a:pt x="1162" y="29"/>
                </a:lnTo>
                <a:lnTo>
                  <a:pt x="1154" y="30"/>
                </a:lnTo>
                <a:lnTo>
                  <a:pt x="1154" y="32"/>
                </a:lnTo>
                <a:close/>
                <a:moveTo>
                  <a:pt x="1168" y="31"/>
                </a:moveTo>
                <a:lnTo>
                  <a:pt x="1176" y="31"/>
                </a:lnTo>
                <a:lnTo>
                  <a:pt x="1176" y="29"/>
                </a:lnTo>
                <a:lnTo>
                  <a:pt x="1168" y="29"/>
                </a:lnTo>
                <a:lnTo>
                  <a:pt x="1168" y="31"/>
                </a:lnTo>
                <a:close/>
                <a:moveTo>
                  <a:pt x="1183" y="31"/>
                </a:moveTo>
                <a:lnTo>
                  <a:pt x="1191" y="31"/>
                </a:lnTo>
                <a:lnTo>
                  <a:pt x="1191" y="29"/>
                </a:lnTo>
                <a:lnTo>
                  <a:pt x="1183" y="29"/>
                </a:lnTo>
                <a:lnTo>
                  <a:pt x="1183" y="31"/>
                </a:lnTo>
                <a:close/>
                <a:moveTo>
                  <a:pt x="1197" y="31"/>
                </a:moveTo>
                <a:lnTo>
                  <a:pt x="1205" y="30"/>
                </a:lnTo>
                <a:lnTo>
                  <a:pt x="1205" y="28"/>
                </a:lnTo>
                <a:lnTo>
                  <a:pt x="1197" y="28"/>
                </a:lnTo>
                <a:lnTo>
                  <a:pt x="1197" y="31"/>
                </a:lnTo>
                <a:close/>
                <a:moveTo>
                  <a:pt x="1212" y="30"/>
                </a:moveTo>
                <a:lnTo>
                  <a:pt x="1220" y="30"/>
                </a:lnTo>
                <a:lnTo>
                  <a:pt x="1220" y="28"/>
                </a:lnTo>
                <a:lnTo>
                  <a:pt x="1212" y="28"/>
                </a:lnTo>
                <a:lnTo>
                  <a:pt x="1212" y="30"/>
                </a:lnTo>
                <a:close/>
                <a:moveTo>
                  <a:pt x="1226" y="30"/>
                </a:moveTo>
                <a:lnTo>
                  <a:pt x="1234" y="30"/>
                </a:lnTo>
                <a:lnTo>
                  <a:pt x="1234" y="28"/>
                </a:lnTo>
                <a:lnTo>
                  <a:pt x="1226" y="28"/>
                </a:lnTo>
                <a:lnTo>
                  <a:pt x="1226" y="30"/>
                </a:lnTo>
                <a:close/>
                <a:moveTo>
                  <a:pt x="1241" y="29"/>
                </a:moveTo>
                <a:lnTo>
                  <a:pt x="1249" y="29"/>
                </a:lnTo>
                <a:lnTo>
                  <a:pt x="1249" y="27"/>
                </a:lnTo>
                <a:lnTo>
                  <a:pt x="1240" y="27"/>
                </a:lnTo>
                <a:lnTo>
                  <a:pt x="1241" y="29"/>
                </a:lnTo>
                <a:close/>
                <a:moveTo>
                  <a:pt x="1255" y="29"/>
                </a:moveTo>
                <a:lnTo>
                  <a:pt x="1263" y="29"/>
                </a:lnTo>
                <a:lnTo>
                  <a:pt x="1263" y="27"/>
                </a:lnTo>
                <a:lnTo>
                  <a:pt x="1255" y="27"/>
                </a:lnTo>
                <a:lnTo>
                  <a:pt x="1255" y="29"/>
                </a:lnTo>
                <a:close/>
                <a:moveTo>
                  <a:pt x="1269" y="29"/>
                </a:moveTo>
                <a:lnTo>
                  <a:pt x="1278" y="29"/>
                </a:lnTo>
                <a:lnTo>
                  <a:pt x="1277" y="26"/>
                </a:lnTo>
                <a:lnTo>
                  <a:pt x="1269" y="27"/>
                </a:lnTo>
                <a:lnTo>
                  <a:pt x="1269" y="29"/>
                </a:lnTo>
                <a:close/>
                <a:moveTo>
                  <a:pt x="1284" y="28"/>
                </a:moveTo>
                <a:lnTo>
                  <a:pt x="1292" y="28"/>
                </a:lnTo>
                <a:lnTo>
                  <a:pt x="1292" y="26"/>
                </a:lnTo>
                <a:lnTo>
                  <a:pt x="1284" y="26"/>
                </a:lnTo>
                <a:lnTo>
                  <a:pt x="1284" y="28"/>
                </a:lnTo>
                <a:close/>
                <a:moveTo>
                  <a:pt x="1298" y="28"/>
                </a:moveTo>
                <a:lnTo>
                  <a:pt x="1306" y="28"/>
                </a:lnTo>
                <a:lnTo>
                  <a:pt x="1306" y="26"/>
                </a:lnTo>
                <a:lnTo>
                  <a:pt x="1298" y="26"/>
                </a:lnTo>
                <a:lnTo>
                  <a:pt x="1298" y="28"/>
                </a:lnTo>
                <a:close/>
                <a:moveTo>
                  <a:pt x="1313" y="28"/>
                </a:moveTo>
                <a:lnTo>
                  <a:pt x="1321" y="27"/>
                </a:lnTo>
                <a:lnTo>
                  <a:pt x="1321" y="25"/>
                </a:lnTo>
                <a:lnTo>
                  <a:pt x="1313" y="26"/>
                </a:lnTo>
                <a:lnTo>
                  <a:pt x="1313" y="28"/>
                </a:lnTo>
                <a:close/>
                <a:moveTo>
                  <a:pt x="1327" y="27"/>
                </a:moveTo>
                <a:lnTo>
                  <a:pt x="1335" y="27"/>
                </a:lnTo>
                <a:lnTo>
                  <a:pt x="1335" y="25"/>
                </a:lnTo>
                <a:lnTo>
                  <a:pt x="1327" y="25"/>
                </a:lnTo>
                <a:lnTo>
                  <a:pt x="1327" y="27"/>
                </a:lnTo>
                <a:close/>
                <a:moveTo>
                  <a:pt x="1341" y="27"/>
                </a:moveTo>
                <a:lnTo>
                  <a:pt x="1350" y="27"/>
                </a:lnTo>
                <a:lnTo>
                  <a:pt x="1350" y="25"/>
                </a:lnTo>
                <a:lnTo>
                  <a:pt x="1341" y="25"/>
                </a:lnTo>
                <a:lnTo>
                  <a:pt x="1341" y="27"/>
                </a:lnTo>
                <a:close/>
                <a:moveTo>
                  <a:pt x="1356" y="27"/>
                </a:moveTo>
                <a:lnTo>
                  <a:pt x="1364" y="26"/>
                </a:lnTo>
                <a:lnTo>
                  <a:pt x="1364" y="24"/>
                </a:lnTo>
                <a:lnTo>
                  <a:pt x="1356" y="24"/>
                </a:lnTo>
                <a:lnTo>
                  <a:pt x="1356" y="27"/>
                </a:lnTo>
                <a:close/>
                <a:moveTo>
                  <a:pt x="1370" y="26"/>
                </a:moveTo>
                <a:lnTo>
                  <a:pt x="1379" y="26"/>
                </a:lnTo>
                <a:lnTo>
                  <a:pt x="1379" y="24"/>
                </a:lnTo>
                <a:lnTo>
                  <a:pt x="1370" y="24"/>
                </a:lnTo>
                <a:lnTo>
                  <a:pt x="1370" y="26"/>
                </a:lnTo>
                <a:close/>
                <a:moveTo>
                  <a:pt x="1385" y="26"/>
                </a:moveTo>
                <a:lnTo>
                  <a:pt x="1393" y="26"/>
                </a:lnTo>
                <a:lnTo>
                  <a:pt x="1393" y="24"/>
                </a:lnTo>
                <a:lnTo>
                  <a:pt x="1385" y="24"/>
                </a:lnTo>
                <a:lnTo>
                  <a:pt x="1385" y="26"/>
                </a:lnTo>
                <a:close/>
                <a:moveTo>
                  <a:pt x="1399" y="25"/>
                </a:moveTo>
                <a:lnTo>
                  <a:pt x="1407" y="25"/>
                </a:lnTo>
                <a:lnTo>
                  <a:pt x="1407" y="23"/>
                </a:lnTo>
                <a:lnTo>
                  <a:pt x="1399" y="23"/>
                </a:lnTo>
                <a:lnTo>
                  <a:pt x="1399" y="25"/>
                </a:lnTo>
                <a:close/>
                <a:moveTo>
                  <a:pt x="1413" y="25"/>
                </a:moveTo>
                <a:lnTo>
                  <a:pt x="1422" y="25"/>
                </a:lnTo>
                <a:lnTo>
                  <a:pt x="1422" y="23"/>
                </a:lnTo>
                <a:lnTo>
                  <a:pt x="1413" y="23"/>
                </a:lnTo>
                <a:lnTo>
                  <a:pt x="1413" y="25"/>
                </a:lnTo>
                <a:close/>
                <a:moveTo>
                  <a:pt x="1428" y="25"/>
                </a:moveTo>
                <a:lnTo>
                  <a:pt x="1436" y="25"/>
                </a:lnTo>
                <a:lnTo>
                  <a:pt x="1436" y="23"/>
                </a:lnTo>
                <a:lnTo>
                  <a:pt x="1428" y="23"/>
                </a:lnTo>
                <a:lnTo>
                  <a:pt x="1428" y="25"/>
                </a:lnTo>
                <a:close/>
                <a:moveTo>
                  <a:pt x="1442" y="24"/>
                </a:moveTo>
                <a:lnTo>
                  <a:pt x="1451" y="24"/>
                </a:lnTo>
                <a:lnTo>
                  <a:pt x="1451" y="22"/>
                </a:lnTo>
                <a:lnTo>
                  <a:pt x="1442" y="23"/>
                </a:lnTo>
                <a:lnTo>
                  <a:pt x="1442" y="24"/>
                </a:lnTo>
                <a:close/>
                <a:moveTo>
                  <a:pt x="1457" y="24"/>
                </a:moveTo>
                <a:lnTo>
                  <a:pt x="1465" y="24"/>
                </a:lnTo>
                <a:lnTo>
                  <a:pt x="1465" y="22"/>
                </a:lnTo>
                <a:lnTo>
                  <a:pt x="1457" y="22"/>
                </a:lnTo>
                <a:lnTo>
                  <a:pt x="1457" y="24"/>
                </a:lnTo>
                <a:close/>
                <a:moveTo>
                  <a:pt x="1471" y="24"/>
                </a:moveTo>
                <a:lnTo>
                  <a:pt x="1479" y="23"/>
                </a:lnTo>
                <a:lnTo>
                  <a:pt x="1479" y="22"/>
                </a:lnTo>
                <a:lnTo>
                  <a:pt x="1471" y="22"/>
                </a:lnTo>
                <a:lnTo>
                  <a:pt x="1471" y="24"/>
                </a:lnTo>
                <a:close/>
                <a:moveTo>
                  <a:pt x="1486" y="23"/>
                </a:moveTo>
                <a:lnTo>
                  <a:pt x="1494" y="23"/>
                </a:lnTo>
                <a:lnTo>
                  <a:pt x="1494" y="21"/>
                </a:lnTo>
                <a:lnTo>
                  <a:pt x="1486" y="21"/>
                </a:lnTo>
                <a:lnTo>
                  <a:pt x="1486" y="23"/>
                </a:lnTo>
                <a:close/>
                <a:moveTo>
                  <a:pt x="1500" y="23"/>
                </a:moveTo>
                <a:lnTo>
                  <a:pt x="1508" y="23"/>
                </a:lnTo>
                <a:lnTo>
                  <a:pt x="1508" y="21"/>
                </a:lnTo>
                <a:lnTo>
                  <a:pt x="1500" y="21"/>
                </a:lnTo>
                <a:lnTo>
                  <a:pt x="1500" y="23"/>
                </a:lnTo>
                <a:close/>
                <a:moveTo>
                  <a:pt x="1515" y="23"/>
                </a:moveTo>
                <a:lnTo>
                  <a:pt x="1523" y="23"/>
                </a:lnTo>
                <a:lnTo>
                  <a:pt x="1523" y="21"/>
                </a:lnTo>
                <a:lnTo>
                  <a:pt x="1514" y="21"/>
                </a:lnTo>
                <a:lnTo>
                  <a:pt x="1515" y="23"/>
                </a:lnTo>
                <a:close/>
                <a:moveTo>
                  <a:pt x="1529" y="22"/>
                </a:moveTo>
                <a:lnTo>
                  <a:pt x="1537" y="22"/>
                </a:lnTo>
                <a:lnTo>
                  <a:pt x="1537" y="20"/>
                </a:lnTo>
                <a:lnTo>
                  <a:pt x="1529" y="20"/>
                </a:lnTo>
                <a:lnTo>
                  <a:pt x="1529" y="22"/>
                </a:lnTo>
                <a:close/>
                <a:moveTo>
                  <a:pt x="1543" y="22"/>
                </a:moveTo>
                <a:lnTo>
                  <a:pt x="1552" y="22"/>
                </a:lnTo>
                <a:lnTo>
                  <a:pt x="1551" y="20"/>
                </a:lnTo>
                <a:lnTo>
                  <a:pt x="1543" y="20"/>
                </a:lnTo>
                <a:lnTo>
                  <a:pt x="1543" y="22"/>
                </a:lnTo>
                <a:close/>
                <a:moveTo>
                  <a:pt x="1558" y="22"/>
                </a:moveTo>
                <a:lnTo>
                  <a:pt x="1566" y="22"/>
                </a:lnTo>
                <a:lnTo>
                  <a:pt x="1566" y="19"/>
                </a:lnTo>
                <a:lnTo>
                  <a:pt x="1558" y="20"/>
                </a:lnTo>
                <a:lnTo>
                  <a:pt x="1558" y="22"/>
                </a:lnTo>
                <a:close/>
                <a:moveTo>
                  <a:pt x="1572" y="21"/>
                </a:moveTo>
                <a:lnTo>
                  <a:pt x="1580" y="21"/>
                </a:lnTo>
                <a:lnTo>
                  <a:pt x="1580" y="19"/>
                </a:lnTo>
                <a:lnTo>
                  <a:pt x="1572" y="19"/>
                </a:lnTo>
                <a:lnTo>
                  <a:pt x="1572" y="21"/>
                </a:lnTo>
                <a:close/>
                <a:moveTo>
                  <a:pt x="1587" y="21"/>
                </a:moveTo>
                <a:lnTo>
                  <a:pt x="1595" y="21"/>
                </a:lnTo>
                <a:lnTo>
                  <a:pt x="1595" y="19"/>
                </a:lnTo>
                <a:lnTo>
                  <a:pt x="1587" y="19"/>
                </a:lnTo>
                <a:lnTo>
                  <a:pt x="1587" y="21"/>
                </a:lnTo>
                <a:close/>
                <a:moveTo>
                  <a:pt x="1601" y="21"/>
                </a:moveTo>
                <a:lnTo>
                  <a:pt x="1609" y="20"/>
                </a:lnTo>
                <a:lnTo>
                  <a:pt x="1609" y="18"/>
                </a:lnTo>
                <a:lnTo>
                  <a:pt x="1601" y="19"/>
                </a:lnTo>
                <a:lnTo>
                  <a:pt x="1601" y="21"/>
                </a:lnTo>
                <a:close/>
                <a:moveTo>
                  <a:pt x="1615" y="20"/>
                </a:moveTo>
                <a:lnTo>
                  <a:pt x="1624" y="20"/>
                </a:lnTo>
                <a:lnTo>
                  <a:pt x="1624" y="18"/>
                </a:lnTo>
                <a:lnTo>
                  <a:pt x="1615" y="18"/>
                </a:lnTo>
                <a:lnTo>
                  <a:pt x="1615" y="20"/>
                </a:lnTo>
                <a:close/>
                <a:moveTo>
                  <a:pt x="1630" y="20"/>
                </a:moveTo>
                <a:lnTo>
                  <a:pt x="1638" y="20"/>
                </a:lnTo>
                <a:lnTo>
                  <a:pt x="1638" y="18"/>
                </a:lnTo>
                <a:lnTo>
                  <a:pt x="1630" y="18"/>
                </a:lnTo>
                <a:lnTo>
                  <a:pt x="1630" y="20"/>
                </a:lnTo>
                <a:close/>
                <a:moveTo>
                  <a:pt x="1644" y="20"/>
                </a:moveTo>
                <a:lnTo>
                  <a:pt x="1653" y="19"/>
                </a:lnTo>
                <a:lnTo>
                  <a:pt x="1653" y="17"/>
                </a:lnTo>
                <a:lnTo>
                  <a:pt x="1644" y="17"/>
                </a:lnTo>
                <a:lnTo>
                  <a:pt x="1644" y="20"/>
                </a:lnTo>
                <a:close/>
                <a:moveTo>
                  <a:pt x="1659" y="19"/>
                </a:moveTo>
                <a:lnTo>
                  <a:pt x="1667" y="19"/>
                </a:lnTo>
                <a:lnTo>
                  <a:pt x="1667" y="17"/>
                </a:lnTo>
                <a:lnTo>
                  <a:pt x="1659" y="17"/>
                </a:lnTo>
                <a:lnTo>
                  <a:pt x="1659" y="19"/>
                </a:lnTo>
                <a:close/>
                <a:moveTo>
                  <a:pt x="1673" y="19"/>
                </a:moveTo>
                <a:lnTo>
                  <a:pt x="1681" y="19"/>
                </a:lnTo>
                <a:lnTo>
                  <a:pt x="1681" y="17"/>
                </a:lnTo>
                <a:lnTo>
                  <a:pt x="1673" y="17"/>
                </a:lnTo>
                <a:lnTo>
                  <a:pt x="1673" y="19"/>
                </a:lnTo>
                <a:close/>
                <a:moveTo>
                  <a:pt x="1687" y="18"/>
                </a:moveTo>
                <a:lnTo>
                  <a:pt x="1696" y="18"/>
                </a:lnTo>
                <a:lnTo>
                  <a:pt x="1696" y="16"/>
                </a:lnTo>
                <a:lnTo>
                  <a:pt x="1687" y="16"/>
                </a:lnTo>
                <a:lnTo>
                  <a:pt x="1687" y="18"/>
                </a:lnTo>
                <a:close/>
                <a:moveTo>
                  <a:pt x="1702" y="18"/>
                </a:moveTo>
                <a:lnTo>
                  <a:pt x="1710" y="18"/>
                </a:lnTo>
                <a:lnTo>
                  <a:pt x="1710" y="16"/>
                </a:lnTo>
                <a:lnTo>
                  <a:pt x="1702" y="16"/>
                </a:lnTo>
                <a:lnTo>
                  <a:pt x="1702" y="18"/>
                </a:lnTo>
                <a:close/>
                <a:moveTo>
                  <a:pt x="1716" y="18"/>
                </a:moveTo>
                <a:lnTo>
                  <a:pt x="1725" y="18"/>
                </a:lnTo>
                <a:lnTo>
                  <a:pt x="1725" y="15"/>
                </a:lnTo>
                <a:lnTo>
                  <a:pt x="1716" y="16"/>
                </a:lnTo>
                <a:lnTo>
                  <a:pt x="1716" y="18"/>
                </a:lnTo>
                <a:close/>
                <a:moveTo>
                  <a:pt x="1731" y="17"/>
                </a:moveTo>
                <a:lnTo>
                  <a:pt x="1739" y="17"/>
                </a:lnTo>
                <a:lnTo>
                  <a:pt x="1739" y="15"/>
                </a:lnTo>
                <a:lnTo>
                  <a:pt x="1731" y="15"/>
                </a:lnTo>
                <a:lnTo>
                  <a:pt x="1731" y="17"/>
                </a:lnTo>
                <a:close/>
                <a:moveTo>
                  <a:pt x="1745" y="17"/>
                </a:moveTo>
                <a:lnTo>
                  <a:pt x="1753" y="17"/>
                </a:lnTo>
                <a:lnTo>
                  <a:pt x="1753" y="15"/>
                </a:lnTo>
                <a:lnTo>
                  <a:pt x="1745" y="15"/>
                </a:lnTo>
                <a:lnTo>
                  <a:pt x="1745" y="17"/>
                </a:lnTo>
                <a:close/>
                <a:moveTo>
                  <a:pt x="1760" y="17"/>
                </a:moveTo>
                <a:lnTo>
                  <a:pt x="1768" y="16"/>
                </a:lnTo>
                <a:lnTo>
                  <a:pt x="1768" y="14"/>
                </a:lnTo>
                <a:lnTo>
                  <a:pt x="1760" y="15"/>
                </a:lnTo>
                <a:lnTo>
                  <a:pt x="1760" y="17"/>
                </a:lnTo>
                <a:close/>
                <a:moveTo>
                  <a:pt x="1774" y="16"/>
                </a:moveTo>
                <a:lnTo>
                  <a:pt x="1782" y="16"/>
                </a:lnTo>
                <a:lnTo>
                  <a:pt x="1782" y="14"/>
                </a:lnTo>
                <a:lnTo>
                  <a:pt x="1774" y="14"/>
                </a:lnTo>
                <a:lnTo>
                  <a:pt x="1774" y="16"/>
                </a:lnTo>
                <a:close/>
                <a:moveTo>
                  <a:pt x="1789" y="16"/>
                </a:moveTo>
                <a:lnTo>
                  <a:pt x="1797" y="16"/>
                </a:lnTo>
                <a:lnTo>
                  <a:pt x="1797" y="14"/>
                </a:lnTo>
                <a:lnTo>
                  <a:pt x="1788" y="14"/>
                </a:lnTo>
                <a:lnTo>
                  <a:pt x="1789" y="16"/>
                </a:lnTo>
                <a:close/>
                <a:moveTo>
                  <a:pt x="1803" y="16"/>
                </a:moveTo>
                <a:lnTo>
                  <a:pt x="1811" y="15"/>
                </a:lnTo>
                <a:lnTo>
                  <a:pt x="1811" y="13"/>
                </a:lnTo>
                <a:lnTo>
                  <a:pt x="1803" y="13"/>
                </a:lnTo>
                <a:lnTo>
                  <a:pt x="1803" y="16"/>
                </a:lnTo>
                <a:close/>
                <a:moveTo>
                  <a:pt x="1817" y="15"/>
                </a:moveTo>
                <a:lnTo>
                  <a:pt x="1826" y="15"/>
                </a:lnTo>
                <a:lnTo>
                  <a:pt x="1825" y="13"/>
                </a:lnTo>
                <a:lnTo>
                  <a:pt x="1817" y="13"/>
                </a:lnTo>
                <a:lnTo>
                  <a:pt x="1817" y="15"/>
                </a:lnTo>
                <a:close/>
                <a:moveTo>
                  <a:pt x="1832" y="15"/>
                </a:moveTo>
                <a:lnTo>
                  <a:pt x="1840" y="15"/>
                </a:lnTo>
                <a:lnTo>
                  <a:pt x="1840" y="13"/>
                </a:lnTo>
                <a:lnTo>
                  <a:pt x="1832" y="13"/>
                </a:lnTo>
                <a:lnTo>
                  <a:pt x="1832" y="15"/>
                </a:lnTo>
                <a:close/>
                <a:moveTo>
                  <a:pt x="1846" y="14"/>
                </a:moveTo>
                <a:lnTo>
                  <a:pt x="1854" y="14"/>
                </a:lnTo>
                <a:lnTo>
                  <a:pt x="1854" y="12"/>
                </a:lnTo>
                <a:lnTo>
                  <a:pt x="1846" y="12"/>
                </a:lnTo>
                <a:lnTo>
                  <a:pt x="1846" y="14"/>
                </a:lnTo>
                <a:close/>
                <a:moveTo>
                  <a:pt x="1861" y="14"/>
                </a:moveTo>
                <a:lnTo>
                  <a:pt x="1869" y="14"/>
                </a:lnTo>
                <a:lnTo>
                  <a:pt x="1869" y="12"/>
                </a:lnTo>
                <a:lnTo>
                  <a:pt x="1861" y="12"/>
                </a:lnTo>
                <a:lnTo>
                  <a:pt x="1861" y="14"/>
                </a:lnTo>
                <a:close/>
                <a:moveTo>
                  <a:pt x="1875" y="14"/>
                </a:moveTo>
                <a:lnTo>
                  <a:pt x="1883" y="14"/>
                </a:lnTo>
                <a:lnTo>
                  <a:pt x="1883" y="11"/>
                </a:lnTo>
                <a:lnTo>
                  <a:pt x="1875" y="12"/>
                </a:lnTo>
                <a:lnTo>
                  <a:pt x="1875" y="14"/>
                </a:lnTo>
                <a:close/>
                <a:moveTo>
                  <a:pt x="1890" y="13"/>
                </a:moveTo>
                <a:lnTo>
                  <a:pt x="1898" y="13"/>
                </a:lnTo>
                <a:lnTo>
                  <a:pt x="1898" y="11"/>
                </a:lnTo>
                <a:lnTo>
                  <a:pt x="1890" y="11"/>
                </a:lnTo>
                <a:lnTo>
                  <a:pt x="1890" y="13"/>
                </a:lnTo>
                <a:close/>
                <a:moveTo>
                  <a:pt x="1904" y="13"/>
                </a:moveTo>
                <a:lnTo>
                  <a:pt x="1912" y="13"/>
                </a:lnTo>
                <a:lnTo>
                  <a:pt x="1912" y="11"/>
                </a:lnTo>
                <a:lnTo>
                  <a:pt x="1904" y="11"/>
                </a:lnTo>
                <a:lnTo>
                  <a:pt x="1904" y="13"/>
                </a:lnTo>
                <a:close/>
                <a:moveTo>
                  <a:pt x="1918" y="13"/>
                </a:moveTo>
                <a:lnTo>
                  <a:pt x="1927" y="12"/>
                </a:lnTo>
                <a:lnTo>
                  <a:pt x="1927" y="10"/>
                </a:lnTo>
                <a:lnTo>
                  <a:pt x="1918" y="11"/>
                </a:lnTo>
                <a:lnTo>
                  <a:pt x="1918" y="13"/>
                </a:lnTo>
                <a:close/>
                <a:moveTo>
                  <a:pt x="1933" y="12"/>
                </a:moveTo>
                <a:lnTo>
                  <a:pt x="1941" y="12"/>
                </a:lnTo>
                <a:lnTo>
                  <a:pt x="1941" y="10"/>
                </a:lnTo>
                <a:lnTo>
                  <a:pt x="1933" y="10"/>
                </a:lnTo>
                <a:lnTo>
                  <a:pt x="1933" y="12"/>
                </a:lnTo>
                <a:close/>
                <a:moveTo>
                  <a:pt x="1947" y="12"/>
                </a:moveTo>
                <a:lnTo>
                  <a:pt x="1955" y="12"/>
                </a:lnTo>
                <a:lnTo>
                  <a:pt x="1955" y="10"/>
                </a:lnTo>
                <a:lnTo>
                  <a:pt x="1947" y="10"/>
                </a:lnTo>
                <a:lnTo>
                  <a:pt x="1947" y="12"/>
                </a:lnTo>
                <a:close/>
                <a:moveTo>
                  <a:pt x="1961" y="12"/>
                </a:moveTo>
                <a:lnTo>
                  <a:pt x="1970" y="11"/>
                </a:lnTo>
                <a:lnTo>
                  <a:pt x="1970" y="9"/>
                </a:lnTo>
                <a:lnTo>
                  <a:pt x="1961" y="10"/>
                </a:lnTo>
                <a:lnTo>
                  <a:pt x="1961" y="12"/>
                </a:lnTo>
                <a:close/>
                <a:moveTo>
                  <a:pt x="1976" y="11"/>
                </a:moveTo>
                <a:lnTo>
                  <a:pt x="1984" y="11"/>
                </a:lnTo>
                <a:lnTo>
                  <a:pt x="1984" y="9"/>
                </a:lnTo>
                <a:lnTo>
                  <a:pt x="1976" y="9"/>
                </a:lnTo>
                <a:lnTo>
                  <a:pt x="1976" y="11"/>
                </a:lnTo>
                <a:close/>
                <a:moveTo>
                  <a:pt x="1990" y="11"/>
                </a:moveTo>
                <a:lnTo>
                  <a:pt x="1999" y="11"/>
                </a:lnTo>
                <a:lnTo>
                  <a:pt x="1999" y="9"/>
                </a:lnTo>
                <a:lnTo>
                  <a:pt x="1990" y="9"/>
                </a:lnTo>
                <a:lnTo>
                  <a:pt x="1990" y="11"/>
                </a:lnTo>
                <a:close/>
                <a:moveTo>
                  <a:pt x="2005" y="10"/>
                </a:moveTo>
                <a:lnTo>
                  <a:pt x="2013" y="10"/>
                </a:lnTo>
                <a:lnTo>
                  <a:pt x="2013" y="8"/>
                </a:lnTo>
                <a:lnTo>
                  <a:pt x="2005" y="8"/>
                </a:lnTo>
                <a:lnTo>
                  <a:pt x="2005" y="10"/>
                </a:lnTo>
                <a:close/>
                <a:moveTo>
                  <a:pt x="2019" y="10"/>
                </a:moveTo>
                <a:lnTo>
                  <a:pt x="2028" y="10"/>
                </a:lnTo>
                <a:lnTo>
                  <a:pt x="2028" y="8"/>
                </a:lnTo>
                <a:lnTo>
                  <a:pt x="2019" y="8"/>
                </a:lnTo>
                <a:lnTo>
                  <a:pt x="2019" y="10"/>
                </a:lnTo>
                <a:close/>
                <a:moveTo>
                  <a:pt x="2034" y="10"/>
                </a:moveTo>
                <a:lnTo>
                  <a:pt x="2042" y="10"/>
                </a:lnTo>
                <a:lnTo>
                  <a:pt x="2042" y="7"/>
                </a:lnTo>
                <a:lnTo>
                  <a:pt x="2034" y="8"/>
                </a:lnTo>
                <a:lnTo>
                  <a:pt x="2034" y="10"/>
                </a:lnTo>
                <a:close/>
                <a:moveTo>
                  <a:pt x="2048" y="9"/>
                </a:moveTo>
                <a:lnTo>
                  <a:pt x="2056" y="9"/>
                </a:lnTo>
                <a:lnTo>
                  <a:pt x="2056" y="7"/>
                </a:lnTo>
                <a:lnTo>
                  <a:pt x="2048" y="7"/>
                </a:lnTo>
                <a:lnTo>
                  <a:pt x="2048" y="9"/>
                </a:lnTo>
                <a:close/>
                <a:moveTo>
                  <a:pt x="2063" y="9"/>
                </a:moveTo>
                <a:lnTo>
                  <a:pt x="2071" y="9"/>
                </a:lnTo>
                <a:lnTo>
                  <a:pt x="2071" y="7"/>
                </a:lnTo>
                <a:lnTo>
                  <a:pt x="2062" y="7"/>
                </a:lnTo>
                <a:lnTo>
                  <a:pt x="2063" y="9"/>
                </a:lnTo>
                <a:close/>
                <a:moveTo>
                  <a:pt x="2077" y="9"/>
                </a:moveTo>
                <a:lnTo>
                  <a:pt x="2085" y="8"/>
                </a:lnTo>
                <a:lnTo>
                  <a:pt x="2085" y="6"/>
                </a:lnTo>
                <a:lnTo>
                  <a:pt x="2077" y="7"/>
                </a:lnTo>
                <a:lnTo>
                  <a:pt x="2077" y="9"/>
                </a:lnTo>
                <a:close/>
                <a:moveTo>
                  <a:pt x="2091" y="8"/>
                </a:moveTo>
                <a:lnTo>
                  <a:pt x="2100" y="8"/>
                </a:lnTo>
                <a:lnTo>
                  <a:pt x="2099" y="6"/>
                </a:lnTo>
                <a:lnTo>
                  <a:pt x="2091" y="6"/>
                </a:lnTo>
                <a:lnTo>
                  <a:pt x="2091" y="8"/>
                </a:lnTo>
                <a:close/>
                <a:moveTo>
                  <a:pt x="2106" y="8"/>
                </a:moveTo>
                <a:lnTo>
                  <a:pt x="2114" y="8"/>
                </a:lnTo>
                <a:lnTo>
                  <a:pt x="2114" y="6"/>
                </a:lnTo>
                <a:lnTo>
                  <a:pt x="2106" y="6"/>
                </a:lnTo>
                <a:lnTo>
                  <a:pt x="2106" y="8"/>
                </a:lnTo>
                <a:close/>
                <a:moveTo>
                  <a:pt x="2120" y="8"/>
                </a:moveTo>
                <a:lnTo>
                  <a:pt x="2128" y="7"/>
                </a:lnTo>
                <a:lnTo>
                  <a:pt x="2128" y="5"/>
                </a:lnTo>
                <a:lnTo>
                  <a:pt x="2120" y="6"/>
                </a:lnTo>
                <a:lnTo>
                  <a:pt x="2120" y="8"/>
                </a:lnTo>
                <a:close/>
                <a:moveTo>
                  <a:pt x="2135" y="7"/>
                </a:moveTo>
                <a:lnTo>
                  <a:pt x="2143" y="7"/>
                </a:lnTo>
                <a:lnTo>
                  <a:pt x="2143" y="5"/>
                </a:lnTo>
                <a:lnTo>
                  <a:pt x="2135" y="5"/>
                </a:lnTo>
                <a:lnTo>
                  <a:pt x="2135" y="7"/>
                </a:lnTo>
                <a:close/>
                <a:moveTo>
                  <a:pt x="2149" y="7"/>
                </a:moveTo>
                <a:lnTo>
                  <a:pt x="2157" y="7"/>
                </a:lnTo>
                <a:lnTo>
                  <a:pt x="2157" y="5"/>
                </a:lnTo>
                <a:lnTo>
                  <a:pt x="2149" y="5"/>
                </a:lnTo>
                <a:lnTo>
                  <a:pt x="2149" y="7"/>
                </a:lnTo>
                <a:close/>
                <a:moveTo>
                  <a:pt x="2164" y="7"/>
                </a:moveTo>
                <a:lnTo>
                  <a:pt x="2172" y="6"/>
                </a:lnTo>
                <a:lnTo>
                  <a:pt x="2172" y="4"/>
                </a:lnTo>
                <a:lnTo>
                  <a:pt x="2164" y="4"/>
                </a:lnTo>
                <a:lnTo>
                  <a:pt x="2164" y="7"/>
                </a:lnTo>
                <a:close/>
                <a:moveTo>
                  <a:pt x="2178" y="6"/>
                </a:moveTo>
                <a:lnTo>
                  <a:pt x="2186" y="6"/>
                </a:lnTo>
                <a:lnTo>
                  <a:pt x="2186" y="4"/>
                </a:lnTo>
                <a:lnTo>
                  <a:pt x="2178" y="4"/>
                </a:lnTo>
                <a:lnTo>
                  <a:pt x="2178" y="6"/>
                </a:lnTo>
                <a:close/>
                <a:moveTo>
                  <a:pt x="2192" y="6"/>
                </a:moveTo>
                <a:lnTo>
                  <a:pt x="2201" y="6"/>
                </a:lnTo>
                <a:lnTo>
                  <a:pt x="2201" y="3"/>
                </a:lnTo>
                <a:lnTo>
                  <a:pt x="2192" y="4"/>
                </a:lnTo>
                <a:lnTo>
                  <a:pt x="2192" y="6"/>
                </a:lnTo>
                <a:close/>
                <a:moveTo>
                  <a:pt x="2207" y="5"/>
                </a:moveTo>
                <a:lnTo>
                  <a:pt x="2215" y="5"/>
                </a:lnTo>
                <a:lnTo>
                  <a:pt x="2215" y="3"/>
                </a:lnTo>
                <a:lnTo>
                  <a:pt x="2207" y="3"/>
                </a:lnTo>
                <a:lnTo>
                  <a:pt x="2207" y="5"/>
                </a:lnTo>
                <a:close/>
                <a:moveTo>
                  <a:pt x="2221" y="5"/>
                </a:moveTo>
                <a:lnTo>
                  <a:pt x="2229" y="5"/>
                </a:lnTo>
                <a:lnTo>
                  <a:pt x="2229" y="3"/>
                </a:lnTo>
                <a:lnTo>
                  <a:pt x="2221" y="3"/>
                </a:lnTo>
                <a:lnTo>
                  <a:pt x="2221" y="5"/>
                </a:lnTo>
                <a:close/>
                <a:moveTo>
                  <a:pt x="2236" y="5"/>
                </a:moveTo>
                <a:lnTo>
                  <a:pt x="2244" y="4"/>
                </a:lnTo>
                <a:lnTo>
                  <a:pt x="2244" y="2"/>
                </a:lnTo>
                <a:lnTo>
                  <a:pt x="2236" y="3"/>
                </a:lnTo>
                <a:lnTo>
                  <a:pt x="2236" y="5"/>
                </a:lnTo>
                <a:close/>
                <a:moveTo>
                  <a:pt x="2250" y="4"/>
                </a:moveTo>
                <a:lnTo>
                  <a:pt x="2258" y="4"/>
                </a:lnTo>
                <a:lnTo>
                  <a:pt x="2258" y="2"/>
                </a:lnTo>
                <a:lnTo>
                  <a:pt x="2250" y="2"/>
                </a:lnTo>
                <a:lnTo>
                  <a:pt x="2250" y="4"/>
                </a:lnTo>
                <a:close/>
                <a:moveTo>
                  <a:pt x="2264" y="4"/>
                </a:moveTo>
                <a:lnTo>
                  <a:pt x="2273" y="4"/>
                </a:lnTo>
                <a:lnTo>
                  <a:pt x="2273" y="2"/>
                </a:lnTo>
                <a:lnTo>
                  <a:pt x="2264" y="2"/>
                </a:lnTo>
                <a:lnTo>
                  <a:pt x="2264" y="4"/>
                </a:lnTo>
                <a:close/>
                <a:moveTo>
                  <a:pt x="2279" y="4"/>
                </a:moveTo>
                <a:lnTo>
                  <a:pt x="2287" y="3"/>
                </a:lnTo>
                <a:lnTo>
                  <a:pt x="2287" y="1"/>
                </a:lnTo>
                <a:lnTo>
                  <a:pt x="2279" y="2"/>
                </a:lnTo>
                <a:lnTo>
                  <a:pt x="2279" y="4"/>
                </a:lnTo>
                <a:close/>
                <a:moveTo>
                  <a:pt x="2293" y="3"/>
                </a:moveTo>
                <a:lnTo>
                  <a:pt x="2302" y="3"/>
                </a:lnTo>
                <a:lnTo>
                  <a:pt x="2302" y="1"/>
                </a:lnTo>
                <a:lnTo>
                  <a:pt x="2293" y="1"/>
                </a:lnTo>
                <a:lnTo>
                  <a:pt x="2293" y="3"/>
                </a:lnTo>
                <a:close/>
                <a:moveTo>
                  <a:pt x="2308" y="3"/>
                </a:moveTo>
                <a:lnTo>
                  <a:pt x="2316" y="3"/>
                </a:lnTo>
                <a:lnTo>
                  <a:pt x="2316" y="1"/>
                </a:lnTo>
                <a:lnTo>
                  <a:pt x="2308" y="1"/>
                </a:lnTo>
                <a:lnTo>
                  <a:pt x="2308" y="3"/>
                </a:lnTo>
                <a:close/>
                <a:moveTo>
                  <a:pt x="2322" y="3"/>
                </a:moveTo>
                <a:lnTo>
                  <a:pt x="2330" y="2"/>
                </a:lnTo>
                <a:lnTo>
                  <a:pt x="2330" y="0"/>
                </a:lnTo>
                <a:lnTo>
                  <a:pt x="2322" y="0"/>
                </a:lnTo>
                <a:lnTo>
                  <a:pt x="2322" y="3"/>
                </a:lnTo>
                <a:close/>
                <a:moveTo>
                  <a:pt x="2337" y="2"/>
                </a:moveTo>
                <a:lnTo>
                  <a:pt x="2345" y="2"/>
                </a:lnTo>
                <a:lnTo>
                  <a:pt x="2345" y="0"/>
                </a:lnTo>
                <a:lnTo>
                  <a:pt x="2336" y="0"/>
                </a:lnTo>
                <a:lnTo>
                  <a:pt x="2337" y="2"/>
                </a:lnTo>
                <a:close/>
                <a:moveTo>
                  <a:pt x="2351" y="2"/>
                </a:moveTo>
                <a:lnTo>
                  <a:pt x="2351" y="2"/>
                </a:lnTo>
                <a:lnTo>
                  <a:pt x="2351" y="0"/>
                </a:lnTo>
                <a:lnTo>
                  <a:pt x="2351" y="0"/>
                </a:lnTo>
                <a:lnTo>
                  <a:pt x="2351" y="2"/>
                </a:lnTo>
                <a:close/>
              </a:path>
            </a:pathLst>
          </a:custGeom>
          <a:solidFill>
            <a:schemeClr val="bg1"/>
          </a:solidFill>
          <a:ln w="158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5" name="Freeform 62">
            <a:extLst>
              <a:ext uri="{FF2B5EF4-FFF2-40B4-BE49-F238E27FC236}">
                <a16:creationId xmlns:a16="http://schemas.microsoft.com/office/drawing/2014/main" id="{E52DB758-13D6-CF73-E775-8D22F7A0C17D}"/>
              </a:ext>
            </a:extLst>
          </p:cNvPr>
          <p:cNvSpPr>
            <a:spLocks/>
          </p:cNvSpPr>
          <p:nvPr/>
        </p:nvSpPr>
        <p:spPr bwMode="auto">
          <a:xfrm>
            <a:off x="4579019" y="5296640"/>
            <a:ext cx="38100" cy="12700"/>
          </a:xfrm>
          <a:custGeom>
            <a:avLst/>
            <a:gdLst>
              <a:gd name="T0" fmla="*/ 0 w 24"/>
              <a:gd name="T1" fmla="*/ 0 h 8"/>
              <a:gd name="T2" fmla="*/ 24 w 24"/>
              <a:gd name="T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" h="8">
                <a:moveTo>
                  <a:pt x="0" y="0"/>
                </a:moveTo>
                <a:cubicBezTo>
                  <a:pt x="13" y="0"/>
                  <a:pt x="24" y="4"/>
                  <a:pt x="24" y="8"/>
                </a:cubicBezTo>
              </a:path>
            </a:pathLst>
          </a:custGeom>
          <a:solidFill>
            <a:schemeClr val="bg1"/>
          </a:solidFill>
          <a:ln w="3175" cap="flat">
            <a:solidFill>
              <a:srgbClr val="FA4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2400"/>
          </a:p>
        </p:txBody>
      </p:sp>
      <p:sp>
        <p:nvSpPr>
          <p:cNvPr id="66" name="Freeform 63">
            <a:extLst>
              <a:ext uri="{FF2B5EF4-FFF2-40B4-BE49-F238E27FC236}">
                <a16:creationId xmlns:a16="http://schemas.microsoft.com/office/drawing/2014/main" id="{227C3918-3D9D-62E2-6B29-7AB99B8D843D}"/>
              </a:ext>
            </a:extLst>
          </p:cNvPr>
          <p:cNvSpPr>
            <a:spLocks/>
          </p:cNvSpPr>
          <p:nvPr/>
        </p:nvSpPr>
        <p:spPr bwMode="auto">
          <a:xfrm>
            <a:off x="3617913" y="5310188"/>
            <a:ext cx="4087813" cy="395288"/>
          </a:xfrm>
          <a:custGeom>
            <a:avLst/>
            <a:gdLst>
              <a:gd name="T0" fmla="*/ 0 w 2575"/>
              <a:gd name="T1" fmla="*/ 4 h 249"/>
              <a:gd name="T2" fmla="*/ 2575 w 2575"/>
              <a:gd name="T3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75" h="249">
                <a:moveTo>
                  <a:pt x="0" y="4"/>
                </a:moveTo>
                <a:cubicBezTo>
                  <a:pt x="1222" y="0"/>
                  <a:pt x="2295" y="103"/>
                  <a:pt x="2575" y="249"/>
                </a:cubicBezTo>
              </a:path>
            </a:pathLst>
          </a:custGeom>
          <a:solidFill>
            <a:schemeClr val="bg1"/>
          </a:solidFill>
          <a:ln w="39688" cap="flat">
            <a:solidFill>
              <a:srgbClr val="FA461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AC8C4088-E232-FEA5-D7CA-2F804A7E9AD2}"/>
              </a:ext>
            </a:extLst>
          </p:cNvPr>
          <p:cNvSpPr txBox="1"/>
          <p:nvPr/>
        </p:nvSpPr>
        <p:spPr>
          <a:xfrm>
            <a:off x="8153400" y="5984188"/>
            <a:ext cx="1555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Tempo 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BB03BE1F-ED99-8D68-D66B-B9FEA60CEF12}"/>
              </a:ext>
            </a:extLst>
          </p:cNvPr>
          <p:cNvSpPr txBox="1"/>
          <p:nvPr/>
        </p:nvSpPr>
        <p:spPr>
          <a:xfrm>
            <a:off x="10086974" y="507365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Impossibile 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FCFFA920-A34C-663E-F7B9-4A6B0E7BBF2A}"/>
              </a:ext>
            </a:extLst>
          </p:cNvPr>
          <p:cNvSpPr txBox="1"/>
          <p:nvPr/>
        </p:nvSpPr>
        <p:spPr>
          <a:xfrm>
            <a:off x="6832600" y="3429000"/>
            <a:ext cx="3727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Sviluppo conoscenza azienda 1 veloce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9759E715-59A0-1864-21EC-C2B748A72D07}"/>
              </a:ext>
            </a:extLst>
          </p:cNvPr>
          <p:cNvSpPr txBox="1"/>
          <p:nvPr/>
        </p:nvSpPr>
        <p:spPr>
          <a:xfrm>
            <a:off x="7156621" y="4411663"/>
            <a:ext cx="3069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Sviluppo conoscenza azienda 2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AB4F5EF4-4957-ADB7-BA9D-B33819CA11C0}"/>
              </a:ext>
            </a:extLst>
          </p:cNvPr>
          <p:cNvSpPr txBox="1"/>
          <p:nvPr/>
        </p:nvSpPr>
        <p:spPr>
          <a:xfrm>
            <a:off x="7736505" y="5564168"/>
            <a:ext cx="293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Perdita conoscenza azienda 3</a:t>
            </a:r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F5421DF7-10FA-CE91-12B4-7DAFC96A4A3D}"/>
              </a:ext>
            </a:extLst>
          </p:cNvPr>
          <p:cNvSpPr/>
          <p:nvPr/>
        </p:nvSpPr>
        <p:spPr>
          <a:xfrm>
            <a:off x="4967289" y="4246564"/>
            <a:ext cx="166687" cy="1651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90B4FC41-F4B7-D988-7610-9074D34A3756}"/>
              </a:ext>
            </a:extLst>
          </p:cNvPr>
          <p:cNvSpPr txBox="1"/>
          <p:nvPr/>
        </p:nvSpPr>
        <p:spPr>
          <a:xfrm>
            <a:off x="3154364" y="3424733"/>
            <a:ext cx="1814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Implementazione</a:t>
            </a:r>
          </a:p>
          <a:p>
            <a:r>
              <a:rPr lang="it-IT" dirty="0"/>
              <a:t>Flotta di elettrici</a:t>
            </a:r>
          </a:p>
        </p:txBody>
      </p:sp>
      <p:cxnSp>
        <p:nvCxnSpPr>
          <p:cNvPr id="75" name="Connettore 2 74">
            <a:extLst>
              <a:ext uri="{FF2B5EF4-FFF2-40B4-BE49-F238E27FC236}">
                <a16:creationId xmlns:a16="http://schemas.microsoft.com/office/drawing/2014/main" id="{1A720C06-38D7-1BFE-E1FA-91F36B45D963}"/>
              </a:ext>
            </a:extLst>
          </p:cNvPr>
          <p:cNvCxnSpPr>
            <a:endCxn id="72" idx="1"/>
          </p:cNvCxnSpPr>
          <p:nvPr/>
        </p:nvCxnSpPr>
        <p:spPr>
          <a:xfrm>
            <a:off x="4752182" y="4071064"/>
            <a:ext cx="239518" cy="199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e 75">
            <a:extLst>
              <a:ext uri="{FF2B5EF4-FFF2-40B4-BE49-F238E27FC236}">
                <a16:creationId xmlns:a16="http://schemas.microsoft.com/office/drawing/2014/main" id="{A50A2A8A-6248-7542-5C5E-FCBF0B9564AA}"/>
              </a:ext>
            </a:extLst>
          </p:cNvPr>
          <p:cNvSpPr/>
          <p:nvPr/>
        </p:nvSpPr>
        <p:spPr>
          <a:xfrm>
            <a:off x="7468991" y="4230148"/>
            <a:ext cx="166687" cy="1651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8" name="Connettore 2 77">
            <a:extLst>
              <a:ext uri="{FF2B5EF4-FFF2-40B4-BE49-F238E27FC236}">
                <a16:creationId xmlns:a16="http://schemas.microsoft.com/office/drawing/2014/main" id="{E2B3F996-9764-AD08-726F-00AB21C255E6}"/>
              </a:ext>
            </a:extLst>
          </p:cNvPr>
          <p:cNvCxnSpPr>
            <a:endCxn id="64" idx="52"/>
          </p:cNvCxnSpPr>
          <p:nvPr/>
        </p:nvCxnSpPr>
        <p:spPr>
          <a:xfrm>
            <a:off x="4853354" y="3953022"/>
            <a:ext cx="2615637" cy="277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riangolo rettangolo 5">
            <a:extLst>
              <a:ext uri="{FF2B5EF4-FFF2-40B4-BE49-F238E27FC236}">
                <a16:creationId xmlns:a16="http://schemas.microsoft.com/office/drawing/2014/main" id="{58308816-011D-E88F-BFFA-16EA8B4B951B}"/>
              </a:ext>
            </a:extLst>
          </p:cNvPr>
          <p:cNvSpPr/>
          <p:nvPr/>
        </p:nvSpPr>
        <p:spPr>
          <a:xfrm rot="16200000">
            <a:off x="4234503" y="4398025"/>
            <a:ext cx="401883" cy="593660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656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C10EB5-9BB8-2CAF-7A4B-43AA20A87264}"/>
              </a:ext>
            </a:extLst>
          </p:cNvPr>
          <p:cNvSpPr txBox="1"/>
          <p:nvPr/>
        </p:nvSpPr>
        <p:spPr>
          <a:xfrm>
            <a:off x="801858" y="1603717"/>
            <a:ext cx="105628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In particolare si cercherà di fornire elementi di dubbio per le scelte attuali e future circa la transizione delle flotte</a:t>
            </a:r>
          </a:p>
          <a:p>
            <a:r>
              <a:rPr lang="it-IT" sz="3200" dirty="0"/>
              <a:t>TPL nel tempo da qui al 2050.</a:t>
            </a:r>
          </a:p>
          <a:p>
            <a:r>
              <a:rPr lang="it-IT" sz="3200" dirty="0"/>
              <a:t>Per fare questo si evidenzieranno in particolare :</a:t>
            </a:r>
          </a:p>
          <a:p>
            <a:pPr marL="285750" indent="-285750">
              <a:buFontTx/>
              <a:buChar char="-"/>
            </a:pPr>
            <a:r>
              <a:rPr lang="it-IT" sz="3200" dirty="0"/>
              <a:t>La questione delle implicazioni della transizione;</a:t>
            </a:r>
          </a:p>
          <a:p>
            <a:pPr marL="285750" indent="-285750">
              <a:buFontTx/>
              <a:buChar char="-"/>
            </a:pPr>
            <a:r>
              <a:rPr lang="it-IT" sz="3200" dirty="0"/>
              <a:t>Il tempo della transizione che è già scoccato nel passato;</a:t>
            </a:r>
          </a:p>
          <a:p>
            <a:pPr marL="285750" indent="-285750">
              <a:buFontTx/>
              <a:buChar char="-"/>
            </a:pPr>
            <a:r>
              <a:rPr lang="it-IT" sz="3200" dirty="0"/>
              <a:t>i modelli di business delle aziende TPL che ne cambieranno in un modo o nell’altro la natura in futuro.</a:t>
            </a:r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51825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5A134-1E5C-5A5A-BDBD-64567B23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3">
            <a:extLst>
              <a:ext uri="{FF2B5EF4-FFF2-40B4-BE49-F238E27FC236}">
                <a16:creationId xmlns:a16="http://schemas.microsoft.com/office/drawing/2014/main" id="{D73CE1EE-3FC1-D7E8-90E7-A1E388DAD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D71DCA22-4679-567C-9DE7-715AEE2BE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72E7769E-15E4-736A-6103-7EC7290D6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30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83F8F75-1C76-267A-43AB-960D88E2CCE0}"/>
              </a:ext>
            </a:extLst>
          </p:cNvPr>
          <p:cNvSpPr txBox="1"/>
          <p:nvPr/>
        </p:nvSpPr>
        <p:spPr>
          <a:xfrm>
            <a:off x="395300" y="1795789"/>
            <a:ext cx="2846743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Mondo fisico: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Realizzazione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Gestione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interazione con altri (open </a:t>
            </a:r>
            <a:r>
              <a:rPr lang="it-IT" sz="3200" dirty="0" err="1"/>
              <a:t>innovation</a:t>
            </a:r>
            <a:r>
              <a:rPr lang="it-IT" sz="3200" dirty="0"/>
              <a:t>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EA1960-E545-501A-BF3B-DD9BDBB58384}"/>
              </a:ext>
            </a:extLst>
          </p:cNvPr>
          <p:cNvSpPr txBox="1"/>
          <p:nvPr/>
        </p:nvSpPr>
        <p:spPr>
          <a:xfrm>
            <a:off x="4047176" y="2242065"/>
            <a:ext cx="306487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dirty="0"/>
              <a:t>Conoscenza delle</a:t>
            </a:r>
          </a:p>
          <a:p>
            <a:r>
              <a:rPr lang="it-IT" sz="3200" dirty="0"/>
              <a:t>Persone</a:t>
            </a:r>
          </a:p>
          <a:p>
            <a:r>
              <a:rPr lang="it-IT" sz="3200" dirty="0"/>
              <a:t>non codificata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C694F4-8B5C-79A4-ADAA-494B9BD69123}"/>
              </a:ext>
            </a:extLst>
          </p:cNvPr>
          <p:cNvSpPr txBox="1"/>
          <p:nvPr/>
        </p:nvSpPr>
        <p:spPr>
          <a:xfrm>
            <a:off x="7796410" y="2488286"/>
            <a:ext cx="402347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dirty="0"/>
              <a:t>Conoscenza nella/della</a:t>
            </a:r>
          </a:p>
          <a:p>
            <a:r>
              <a:rPr lang="it-IT" sz="3200" dirty="0"/>
              <a:t>organizzazione 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F42826D8-ADFE-7B65-9291-183F8448B45E}"/>
              </a:ext>
            </a:extLst>
          </p:cNvPr>
          <p:cNvSpPr/>
          <p:nvPr/>
        </p:nvSpPr>
        <p:spPr>
          <a:xfrm>
            <a:off x="3304175" y="2671093"/>
            <a:ext cx="743001" cy="6481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77AC1848-292E-DC19-FE66-4D06570FC415}"/>
              </a:ext>
            </a:extLst>
          </p:cNvPr>
          <p:cNvSpPr/>
          <p:nvPr/>
        </p:nvSpPr>
        <p:spPr>
          <a:xfrm>
            <a:off x="6956050" y="2671093"/>
            <a:ext cx="778228" cy="6270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953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0760EE0-A18B-2516-1216-C77B01D83686}"/>
              </a:ext>
            </a:extLst>
          </p:cNvPr>
          <p:cNvSpPr txBox="1"/>
          <p:nvPr/>
        </p:nvSpPr>
        <p:spPr>
          <a:xfrm>
            <a:off x="628015" y="1529715"/>
            <a:ext cx="10963763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Dalla gestione di queste competenze abbiamo visto  la nascita </a:t>
            </a:r>
            <a:r>
              <a:rPr lang="it-IT" sz="3200" b="1" dirty="0"/>
              <a:t>di tre modelli di business</a:t>
            </a:r>
            <a:r>
              <a:rPr lang="it-IT" sz="3200" dirty="0"/>
              <a:t>:</a:t>
            </a:r>
          </a:p>
          <a:p>
            <a:endParaRPr lang="it-IT" sz="3200" dirty="0"/>
          </a:p>
          <a:p>
            <a:r>
              <a:rPr lang="it-IT" sz="3200" dirty="0"/>
              <a:t>1 – un integratore esterno che fornisce tutto il processo chiavi in mano; </a:t>
            </a:r>
          </a:p>
          <a:p>
            <a:endParaRPr lang="it-IT" sz="3200" dirty="0"/>
          </a:p>
          <a:p>
            <a:r>
              <a:rPr lang="it-IT" sz="3200" dirty="0"/>
              <a:t>2 – il costruttore del veicolo che si fa carico della infrastruttura;</a:t>
            </a:r>
          </a:p>
          <a:p>
            <a:endParaRPr lang="it-IT" sz="3200" dirty="0"/>
          </a:p>
          <a:p>
            <a:r>
              <a:rPr lang="it-IT" sz="3200" dirty="0"/>
              <a:t>3 – l’operatore TPL che avuto mandato realizza tutto il progetto fornitura veicoli e realizzazione infrastruttura.</a:t>
            </a:r>
          </a:p>
        </p:txBody>
      </p:sp>
    </p:spTree>
    <p:extLst>
      <p:ext uri="{BB962C8B-B14F-4D97-AF65-F5344CB8AC3E}">
        <p14:creationId xmlns:p14="http://schemas.microsoft.com/office/powerpoint/2010/main" val="4062337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ccia a pentagono 10">
            <a:extLst>
              <a:ext uri="{FF2B5EF4-FFF2-40B4-BE49-F238E27FC236}">
                <a16:creationId xmlns:a16="http://schemas.microsoft.com/office/drawing/2014/main" id="{4EEA03B8-0290-0B48-8988-C45D646089EE}"/>
              </a:ext>
            </a:extLst>
          </p:cNvPr>
          <p:cNvSpPr/>
          <p:nvPr/>
        </p:nvSpPr>
        <p:spPr>
          <a:xfrm rot="5400000">
            <a:off x="2722752" y="3631692"/>
            <a:ext cx="4348480" cy="890510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546E035-735B-5551-8A87-1B1DB7AB9A08}"/>
              </a:ext>
            </a:extLst>
          </p:cNvPr>
          <p:cNvSpPr/>
          <p:nvPr/>
        </p:nvSpPr>
        <p:spPr>
          <a:xfrm>
            <a:off x="5821680" y="757218"/>
            <a:ext cx="2560320" cy="1526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C0D0FFB7-E38A-0BB8-6209-EFDF999264E6}"/>
              </a:ext>
            </a:extLst>
          </p:cNvPr>
          <p:cNvSpPr/>
          <p:nvPr/>
        </p:nvSpPr>
        <p:spPr>
          <a:xfrm>
            <a:off x="5388370" y="4808467"/>
            <a:ext cx="3677920" cy="191008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Gestione veicoli e infrastruttura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DA0F69A-9D3F-A1DB-43C1-85BDBC340001}"/>
              </a:ext>
            </a:extLst>
          </p:cNvPr>
          <p:cNvSpPr txBox="1"/>
          <p:nvPr/>
        </p:nvSpPr>
        <p:spPr>
          <a:xfrm>
            <a:off x="386080" y="275505"/>
            <a:ext cx="609600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dirty="0"/>
              <a:t>1 – un integratore esterno che fornisce tutto il processo chiavi in mano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BF3BD1-468D-010E-F291-E84BD26F5832}"/>
              </a:ext>
            </a:extLst>
          </p:cNvPr>
          <p:cNvSpPr txBox="1"/>
          <p:nvPr/>
        </p:nvSpPr>
        <p:spPr>
          <a:xfrm>
            <a:off x="5791200" y="3091447"/>
            <a:ext cx="28722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Fornitura veicoli</a:t>
            </a:r>
          </a:p>
          <a:p>
            <a:r>
              <a:rPr lang="it-IT" sz="3200" dirty="0"/>
              <a:t>e infrastruttura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3008F2E0-AA55-51BA-C75F-BE019F666D61}"/>
              </a:ext>
            </a:extLst>
          </p:cNvPr>
          <p:cNvSpPr/>
          <p:nvPr/>
        </p:nvSpPr>
        <p:spPr>
          <a:xfrm>
            <a:off x="5298231" y="2712720"/>
            <a:ext cx="3677920" cy="191008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C42AAFE-9383-F981-EA71-111A2E5B0911}"/>
              </a:ext>
            </a:extLst>
          </p:cNvPr>
          <p:cNvSpPr txBox="1"/>
          <p:nvPr/>
        </p:nvSpPr>
        <p:spPr>
          <a:xfrm>
            <a:off x="6065102" y="1000238"/>
            <a:ext cx="21441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Integratore </a:t>
            </a:r>
          </a:p>
          <a:p>
            <a:r>
              <a:rPr lang="it-IT" sz="3200" dirty="0"/>
              <a:t>sistema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4701525-D658-296F-3AE8-D3A72E422605}"/>
              </a:ext>
            </a:extLst>
          </p:cNvPr>
          <p:cNvSpPr txBox="1"/>
          <p:nvPr/>
        </p:nvSpPr>
        <p:spPr>
          <a:xfrm>
            <a:off x="254413" y="1862409"/>
            <a:ext cx="3964493" cy="50783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L’operatore TPL</a:t>
            </a:r>
          </a:p>
          <a:p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Deve scegliere una specifica tecnologia</a:t>
            </a:r>
          </a:p>
          <a:p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Autobus a batteria</a:t>
            </a:r>
          </a:p>
          <a:p>
            <a:endParaRPr lang="it-IT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 soggetto integratore acquista gli autobus da un costruttore</a:t>
            </a:r>
          </a:p>
          <a:p>
            <a:endParaRPr lang="it-IT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 soggetto integratore acquista l’infrastruttura  e d il suo montaggio</a:t>
            </a:r>
          </a:p>
          <a:p>
            <a:endParaRPr lang="it-IT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 costruttore autobus si appoggia al suo dealer o ad una azienda terza per la manutenzione</a:t>
            </a:r>
          </a:p>
          <a:p>
            <a:endParaRPr lang="it-IT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it-IT" dirty="0"/>
              <a:t>Non si è visto per CNG, LNG , trolley e FCEB</a:t>
            </a:r>
          </a:p>
          <a:p>
            <a:endParaRPr lang="it-IT" dirty="0"/>
          </a:p>
          <a:p>
            <a:r>
              <a:rPr lang="it-IT" dirty="0"/>
              <a:t>Usato  per i BEB</a:t>
            </a:r>
          </a:p>
        </p:txBody>
      </p:sp>
      <p:cxnSp>
        <p:nvCxnSpPr>
          <p:cNvPr id="14" name="Connettore a gomito 13">
            <a:extLst>
              <a:ext uri="{FF2B5EF4-FFF2-40B4-BE49-F238E27FC236}">
                <a16:creationId xmlns:a16="http://schemas.microsoft.com/office/drawing/2014/main" id="{2DF3ECE3-2CCF-9648-77AD-DE89811A2111}"/>
              </a:ext>
            </a:extLst>
          </p:cNvPr>
          <p:cNvCxnSpPr>
            <a:cxnSpLocks/>
            <a:stCxn id="12" idx="0"/>
            <a:endCxn id="8" idx="2"/>
          </p:cNvCxnSpPr>
          <p:nvPr/>
        </p:nvCxnSpPr>
        <p:spPr>
          <a:xfrm rot="5400000" flipH="1" flipV="1">
            <a:off x="3858207" y="-101064"/>
            <a:ext cx="341926" cy="3585020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AB443FB-7F2C-4C14-77BA-9A88828D58A9}"/>
              </a:ext>
            </a:extLst>
          </p:cNvPr>
          <p:cNvSpPr txBox="1"/>
          <p:nvPr/>
        </p:nvSpPr>
        <p:spPr>
          <a:xfrm>
            <a:off x="9652000" y="2854960"/>
            <a:ext cx="197438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Costruttore veicolo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71424A7-7EE7-A522-A508-5BE139168832}"/>
              </a:ext>
            </a:extLst>
          </p:cNvPr>
          <p:cNvSpPr txBox="1"/>
          <p:nvPr/>
        </p:nvSpPr>
        <p:spPr>
          <a:xfrm>
            <a:off x="9652000" y="3683000"/>
            <a:ext cx="149207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Costruttore</a:t>
            </a:r>
          </a:p>
          <a:p>
            <a:r>
              <a:rPr lang="it-IT" dirty="0"/>
              <a:t> infrastruttura</a:t>
            </a:r>
          </a:p>
        </p:txBody>
      </p:sp>
      <p:sp>
        <p:nvSpPr>
          <p:cNvPr id="20" name="Freccia a pentagono 19">
            <a:extLst>
              <a:ext uri="{FF2B5EF4-FFF2-40B4-BE49-F238E27FC236}">
                <a16:creationId xmlns:a16="http://schemas.microsoft.com/office/drawing/2014/main" id="{0C9B4CC7-B271-D42F-5012-4E85FFA2434C}"/>
              </a:ext>
            </a:extLst>
          </p:cNvPr>
          <p:cNvSpPr/>
          <p:nvPr/>
        </p:nvSpPr>
        <p:spPr>
          <a:xfrm rot="10800000">
            <a:off x="8687241" y="2983482"/>
            <a:ext cx="890510" cy="28222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pentagono 20">
            <a:extLst>
              <a:ext uri="{FF2B5EF4-FFF2-40B4-BE49-F238E27FC236}">
                <a16:creationId xmlns:a16="http://schemas.microsoft.com/office/drawing/2014/main" id="{05EA1D19-871A-E1D7-F6EB-868D0774F319}"/>
              </a:ext>
            </a:extLst>
          </p:cNvPr>
          <p:cNvSpPr/>
          <p:nvPr/>
        </p:nvSpPr>
        <p:spPr>
          <a:xfrm rot="10800000">
            <a:off x="8667159" y="3895975"/>
            <a:ext cx="890510" cy="28222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a gomito 23">
            <a:extLst>
              <a:ext uri="{FF2B5EF4-FFF2-40B4-BE49-F238E27FC236}">
                <a16:creationId xmlns:a16="http://schemas.microsoft.com/office/drawing/2014/main" id="{C28E7F3E-6FAD-0773-E29E-4D6D8F73F9BC}"/>
              </a:ext>
            </a:extLst>
          </p:cNvPr>
          <p:cNvCxnSpPr>
            <a:stCxn id="18" idx="3"/>
            <a:endCxn id="10" idx="6"/>
          </p:cNvCxnSpPr>
          <p:nvPr/>
        </p:nvCxnSpPr>
        <p:spPr>
          <a:xfrm flipH="1">
            <a:off x="9066290" y="3039626"/>
            <a:ext cx="2560097" cy="2723881"/>
          </a:xfrm>
          <a:prstGeom prst="bentConnector3">
            <a:avLst>
              <a:gd name="adj1" fmla="val -892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a gomito 25">
            <a:extLst>
              <a:ext uri="{FF2B5EF4-FFF2-40B4-BE49-F238E27FC236}">
                <a16:creationId xmlns:a16="http://schemas.microsoft.com/office/drawing/2014/main" id="{02EBEE26-E80C-56F0-3155-CC576013BDF2}"/>
              </a:ext>
            </a:extLst>
          </p:cNvPr>
          <p:cNvCxnSpPr>
            <a:stCxn id="19" idx="3"/>
            <a:endCxn id="10" idx="7"/>
          </p:cNvCxnSpPr>
          <p:nvPr/>
        </p:nvCxnSpPr>
        <p:spPr>
          <a:xfrm flipH="1">
            <a:off x="8527671" y="4006166"/>
            <a:ext cx="2616404" cy="1082026"/>
          </a:xfrm>
          <a:prstGeom prst="bentConnector4">
            <a:avLst>
              <a:gd name="adj1" fmla="val -8737"/>
              <a:gd name="adj2" fmla="val 52007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26">
            <a:extLst>
              <a:ext uri="{FF2B5EF4-FFF2-40B4-BE49-F238E27FC236}">
                <a16:creationId xmlns:a16="http://schemas.microsoft.com/office/drawing/2014/main" id="{A038883D-6973-9921-4FD6-6562FC3AE88E}"/>
              </a:ext>
            </a:extLst>
          </p:cNvPr>
          <p:cNvSpPr/>
          <p:nvPr/>
        </p:nvSpPr>
        <p:spPr>
          <a:xfrm>
            <a:off x="5080000" y="757218"/>
            <a:ext cx="4138551" cy="5961329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179463E-E79D-2237-E30F-D644C14A9A80}"/>
              </a:ext>
            </a:extLst>
          </p:cNvPr>
          <p:cNvSpPr txBox="1"/>
          <p:nvPr/>
        </p:nvSpPr>
        <p:spPr>
          <a:xfrm>
            <a:off x="8818880" y="1351280"/>
            <a:ext cx="9397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Energia </a:t>
            </a:r>
          </a:p>
        </p:txBody>
      </p:sp>
    </p:spTree>
    <p:extLst>
      <p:ext uri="{BB962C8B-B14F-4D97-AF65-F5344CB8AC3E}">
        <p14:creationId xmlns:p14="http://schemas.microsoft.com/office/powerpoint/2010/main" val="516107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C0D0FFB7-E38A-0BB8-6209-EFDF999264E6}"/>
              </a:ext>
            </a:extLst>
          </p:cNvPr>
          <p:cNvSpPr/>
          <p:nvPr/>
        </p:nvSpPr>
        <p:spPr>
          <a:xfrm>
            <a:off x="5388370" y="4808467"/>
            <a:ext cx="3677920" cy="191008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Gestione veicoli e infrastruttura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BF3BD1-468D-010E-F291-E84BD26F5832}"/>
              </a:ext>
            </a:extLst>
          </p:cNvPr>
          <p:cNvSpPr txBox="1"/>
          <p:nvPr/>
        </p:nvSpPr>
        <p:spPr>
          <a:xfrm>
            <a:off x="5652599" y="2898170"/>
            <a:ext cx="34136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Costruttore</a:t>
            </a:r>
          </a:p>
          <a:p>
            <a:r>
              <a:rPr lang="it-IT" sz="3200" dirty="0"/>
              <a:t>Veicolo e Fornitura </a:t>
            </a:r>
          </a:p>
          <a:p>
            <a:r>
              <a:rPr lang="it-IT" sz="3200" dirty="0"/>
              <a:t> infrastruttura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3008F2E0-AA55-51BA-C75F-BE019F666D61}"/>
              </a:ext>
            </a:extLst>
          </p:cNvPr>
          <p:cNvSpPr/>
          <p:nvPr/>
        </p:nvSpPr>
        <p:spPr>
          <a:xfrm>
            <a:off x="5298231" y="2712720"/>
            <a:ext cx="3677920" cy="191008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4701525-D658-296F-3AE8-D3A72E422605}"/>
              </a:ext>
            </a:extLst>
          </p:cNvPr>
          <p:cNvSpPr txBox="1"/>
          <p:nvPr/>
        </p:nvSpPr>
        <p:spPr>
          <a:xfrm>
            <a:off x="250844" y="614352"/>
            <a:ext cx="3677920" cy="63709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L’operatore TPL</a:t>
            </a:r>
          </a:p>
          <a:p>
            <a:r>
              <a:rPr lang="it-IT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Deve scegliere una specifica tecnologia</a:t>
            </a:r>
          </a:p>
          <a:p>
            <a:r>
              <a:rPr lang="it-IT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Autobus a batteria</a:t>
            </a:r>
          </a:p>
          <a:p>
            <a:endParaRPr lang="it-IT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it-IT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 costruttore autobus si appoggia ad uno specifico</a:t>
            </a:r>
          </a:p>
          <a:p>
            <a:r>
              <a:rPr lang="it-IT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Fornitore per l’infrastruttura </a:t>
            </a:r>
          </a:p>
          <a:p>
            <a:endParaRPr lang="it-IT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it-IT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 costruttore autobus si appoggia al suo dealer o ad una azienda terza per la manutenzione</a:t>
            </a:r>
          </a:p>
          <a:p>
            <a:endParaRPr lang="it-IT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it-IT" sz="2400" dirty="0"/>
              <a:t>Non si è visto per CNG, LNG, trolley e FCEB usato per BEB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71424A7-7EE7-A522-A508-5BE139168832}"/>
              </a:ext>
            </a:extLst>
          </p:cNvPr>
          <p:cNvSpPr txBox="1"/>
          <p:nvPr/>
        </p:nvSpPr>
        <p:spPr>
          <a:xfrm>
            <a:off x="9652000" y="3683000"/>
            <a:ext cx="149207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Costruttore</a:t>
            </a:r>
          </a:p>
          <a:p>
            <a:r>
              <a:rPr lang="it-IT" dirty="0"/>
              <a:t> infrastruttura</a:t>
            </a:r>
          </a:p>
        </p:txBody>
      </p:sp>
      <p:sp>
        <p:nvSpPr>
          <p:cNvPr id="21" name="Freccia a pentagono 20">
            <a:extLst>
              <a:ext uri="{FF2B5EF4-FFF2-40B4-BE49-F238E27FC236}">
                <a16:creationId xmlns:a16="http://schemas.microsoft.com/office/drawing/2014/main" id="{05EA1D19-871A-E1D7-F6EB-868D0774F319}"/>
              </a:ext>
            </a:extLst>
          </p:cNvPr>
          <p:cNvSpPr/>
          <p:nvPr/>
        </p:nvSpPr>
        <p:spPr>
          <a:xfrm rot="10800000">
            <a:off x="8667159" y="3895975"/>
            <a:ext cx="890510" cy="28222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179463E-E79D-2237-E30F-D644C14A9A80}"/>
              </a:ext>
            </a:extLst>
          </p:cNvPr>
          <p:cNvSpPr txBox="1"/>
          <p:nvPr/>
        </p:nvSpPr>
        <p:spPr>
          <a:xfrm>
            <a:off x="5854519" y="912188"/>
            <a:ext cx="26768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Operatore TPL</a:t>
            </a:r>
          </a:p>
          <a:p>
            <a:r>
              <a:rPr lang="it-IT" sz="2800" dirty="0"/>
              <a:t>Acquista Energia </a:t>
            </a:r>
          </a:p>
        </p:txBody>
      </p:sp>
      <p:cxnSp>
        <p:nvCxnSpPr>
          <p:cNvPr id="26" name="Connettore a gomito 25">
            <a:extLst>
              <a:ext uri="{FF2B5EF4-FFF2-40B4-BE49-F238E27FC236}">
                <a16:creationId xmlns:a16="http://schemas.microsoft.com/office/drawing/2014/main" id="{02EBEE26-E80C-56F0-3155-CC576013BDF2}"/>
              </a:ext>
            </a:extLst>
          </p:cNvPr>
          <p:cNvCxnSpPr>
            <a:stCxn id="19" idx="3"/>
            <a:endCxn id="10" idx="7"/>
          </p:cNvCxnSpPr>
          <p:nvPr/>
        </p:nvCxnSpPr>
        <p:spPr>
          <a:xfrm flipH="1">
            <a:off x="8527671" y="4006166"/>
            <a:ext cx="2616404" cy="1082026"/>
          </a:xfrm>
          <a:prstGeom prst="bentConnector4">
            <a:avLst>
              <a:gd name="adj1" fmla="val -8737"/>
              <a:gd name="adj2" fmla="val 520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26">
            <a:extLst>
              <a:ext uri="{FF2B5EF4-FFF2-40B4-BE49-F238E27FC236}">
                <a16:creationId xmlns:a16="http://schemas.microsoft.com/office/drawing/2014/main" id="{A038883D-6973-9921-4FD6-6562FC3AE88E}"/>
              </a:ext>
            </a:extLst>
          </p:cNvPr>
          <p:cNvSpPr/>
          <p:nvPr/>
        </p:nvSpPr>
        <p:spPr>
          <a:xfrm>
            <a:off x="5080000" y="2357120"/>
            <a:ext cx="4138551" cy="4361427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D82EE57-E394-08A4-6015-69EE6B953329}"/>
              </a:ext>
            </a:extLst>
          </p:cNvPr>
          <p:cNvSpPr txBox="1"/>
          <p:nvPr/>
        </p:nvSpPr>
        <p:spPr>
          <a:xfrm>
            <a:off x="680720" y="202219"/>
            <a:ext cx="6096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/>
              <a:t>2 – il costruttore del veicolo che si fa carico della infrastruttura </a:t>
            </a:r>
          </a:p>
        </p:txBody>
      </p:sp>
      <p:sp>
        <p:nvSpPr>
          <p:cNvPr id="7" name="Freccia a pentagono 6">
            <a:extLst>
              <a:ext uri="{FF2B5EF4-FFF2-40B4-BE49-F238E27FC236}">
                <a16:creationId xmlns:a16="http://schemas.microsoft.com/office/drawing/2014/main" id="{71E840B0-A80B-05E7-7B9F-C0A41CA395A7}"/>
              </a:ext>
            </a:extLst>
          </p:cNvPr>
          <p:cNvSpPr/>
          <p:nvPr/>
        </p:nvSpPr>
        <p:spPr>
          <a:xfrm>
            <a:off x="3840481" y="3231618"/>
            <a:ext cx="1305490" cy="568222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FC83EC2-03B9-D7A0-6240-3709AC3CB198}"/>
              </a:ext>
            </a:extLst>
          </p:cNvPr>
          <p:cNvSpPr txBox="1"/>
          <p:nvPr/>
        </p:nvSpPr>
        <p:spPr>
          <a:xfrm>
            <a:off x="9652000" y="1117099"/>
            <a:ext cx="110600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Fornitore </a:t>
            </a:r>
          </a:p>
          <a:p>
            <a:r>
              <a:rPr lang="it-IT" dirty="0"/>
              <a:t>energia</a:t>
            </a:r>
          </a:p>
        </p:txBody>
      </p:sp>
      <p:sp>
        <p:nvSpPr>
          <p:cNvPr id="15" name="Freccia a pentagono 14">
            <a:extLst>
              <a:ext uri="{FF2B5EF4-FFF2-40B4-BE49-F238E27FC236}">
                <a16:creationId xmlns:a16="http://schemas.microsoft.com/office/drawing/2014/main" id="{08C250BF-2221-860F-5470-CD9E8401FB2C}"/>
              </a:ext>
            </a:extLst>
          </p:cNvPr>
          <p:cNvSpPr/>
          <p:nvPr/>
        </p:nvSpPr>
        <p:spPr>
          <a:xfrm rot="10800000">
            <a:off x="8667159" y="1330074"/>
            <a:ext cx="890510" cy="28222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277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C0D0FFB7-E38A-0BB8-6209-EFDF999264E6}"/>
              </a:ext>
            </a:extLst>
          </p:cNvPr>
          <p:cNvSpPr/>
          <p:nvPr/>
        </p:nvSpPr>
        <p:spPr>
          <a:xfrm>
            <a:off x="4853422" y="4796315"/>
            <a:ext cx="3677920" cy="19100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Gestione veicoli e infrastruttura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BF3BD1-468D-010E-F291-E84BD26F5832}"/>
              </a:ext>
            </a:extLst>
          </p:cNvPr>
          <p:cNvSpPr txBox="1"/>
          <p:nvPr/>
        </p:nvSpPr>
        <p:spPr>
          <a:xfrm>
            <a:off x="5854519" y="2865904"/>
            <a:ext cx="27279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acquisto</a:t>
            </a:r>
          </a:p>
          <a:p>
            <a:r>
              <a:rPr lang="it-IT" sz="3200" dirty="0"/>
              <a:t>Veicolo </a:t>
            </a:r>
          </a:p>
          <a:p>
            <a:r>
              <a:rPr lang="it-IT" sz="3200" dirty="0"/>
              <a:t>E infrastruttura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4701525-D658-296F-3AE8-D3A72E422605}"/>
              </a:ext>
            </a:extLst>
          </p:cNvPr>
          <p:cNvSpPr txBox="1"/>
          <p:nvPr/>
        </p:nvSpPr>
        <p:spPr>
          <a:xfrm>
            <a:off x="254413" y="2077456"/>
            <a:ext cx="3677920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L’operatore TPL</a:t>
            </a:r>
          </a:p>
          <a:p>
            <a:r>
              <a:rPr lang="it-IT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Può scegliere tra tutte le tecnologie</a:t>
            </a:r>
          </a:p>
          <a:p>
            <a:endParaRPr lang="it-IT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it-IT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Normale sviluppo per le flotte classiche : diesel, </a:t>
            </a:r>
            <a:r>
              <a:rPr lang="it-IT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cng</a:t>
            </a:r>
            <a:r>
              <a:rPr lang="it-IT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it-IT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lng</a:t>
            </a:r>
            <a:r>
              <a:rPr lang="it-IT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 per FCEB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71424A7-7EE7-A522-A508-5BE139168832}"/>
              </a:ext>
            </a:extLst>
          </p:cNvPr>
          <p:cNvSpPr txBox="1"/>
          <p:nvPr/>
        </p:nvSpPr>
        <p:spPr>
          <a:xfrm>
            <a:off x="9652000" y="3683000"/>
            <a:ext cx="149207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Costruttore</a:t>
            </a:r>
          </a:p>
          <a:p>
            <a:r>
              <a:rPr lang="it-IT" dirty="0"/>
              <a:t> infrastruttura</a:t>
            </a:r>
          </a:p>
        </p:txBody>
      </p:sp>
      <p:sp>
        <p:nvSpPr>
          <p:cNvPr id="21" name="Freccia a pentagono 20">
            <a:extLst>
              <a:ext uri="{FF2B5EF4-FFF2-40B4-BE49-F238E27FC236}">
                <a16:creationId xmlns:a16="http://schemas.microsoft.com/office/drawing/2014/main" id="{05EA1D19-871A-E1D7-F6EB-868D0774F319}"/>
              </a:ext>
            </a:extLst>
          </p:cNvPr>
          <p:cNvSpPr/>
          <p:nvPr/>
        </p:nvSpPr>
        <p:spPr>
          <a:xfrm rot="10800000">
            <a:off x="8667159" y="3895975"/>
            <a:ext cx="890510" cy="28222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179463E-E79D-2237-E30F-D644C14A9A80}"/>
              </a:ext>
            </a:extLst>
          </p:cNvPr>
          <p:cNvSpPr txBox="1"/>
          <p:nvPr/>
        </p:nvSpPr>
        <p:spPr>
          <a:xfrm>
            <a:off x="5854519" y="912188"/>
            <a:ext cx="27753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Operatore TPL</a:t>
            </a:r>
          </a:p>
          <a:p>
            <a:r>
              <a:rPr lang="it-IT" sz="2800" dirty="0"/>
              <a:t>Acquista/produce</a:t>
            </a:r>
          </a:p>
          <a:p>
            <a:r>
              <a:rPr lang="it-IT" sz="2800" dirty="0"/>
              <a:t> Energia </a:t>
            </a:r>
          </a:p>
        </p:txBody>
      </p:sp>
      <p:sp>
        <p:nvSpPr>
          <p:cNvPr id="7" name="Freccia a pentagono 6">
            <a:extLst>
              <a:ext uri="{FF2B5EF4-FFF2-40B4-BE49-F238E27FC236}">
                <a16:creationId xmlns:a16="http://schemas.microsoft.com/office/drawing/2014/main" id="{71E840B0-A80B-05E7-7B9F-C0A41CA395A7}"/>
              </a:ext>
            </a:extLst>
          </p:cNvPr>
          <p:cNvSpPr/>
          <p:nvPr/>
        </p:nvSpPr>
        <p:spPr>
          <a:xfrm>
            <a:off x="4139721" y="3082512"/>
            <a:ext cx="1305490" cy="568222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353AE5-8FDB-0B47-C688-D5F76A2A2C31}"/>
              </a:ext>
            </a:extLst>
          </p:cNvPr>
          <p:cNvSpPr txBox="1"/>
          <p:nvPr/>
        </p:nvSpPr>
        <p:spPr>
          <a:xfrm>
            <a:off x="721360" y="290273"/>
            <a:ext cx="6096000" cy="369332"/>
          </a:xfrm>
          <a:prstGeom prst="rect">
            <a:avLst/>
          </a:prstGeom>
          <a:solidFill>
            <a:srgbClr val="CCFFC9"/>
          </a:solidFill>
        </p:spPr>
        <p:txBody>
          <a:bodyPr wrap="square">
            <a:spAutoFit/>
          </a:bodyPr>
          <a:lstStyle/>
          <a:p>
            <a:r>
              <a:rPr lang="it-IT" dirty="0"/>
              <a:t>3 – l’operatore TPL che avuto mandato realizza tutto il progetto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BE7F0F3-C9FC-3703-93EE-A3875586C152}"/>
              </a:ext>
            </a:extLst>
          </p:cNvPr>
          <p:cNvSpPr txBox="1"/>
          <p:nvPr/>
        </p:nvSpPr>
        <p:spPr>
          <a:xfrm>
            <a:off x="9652000" y="2638859"/>
            <a:ext cx="110171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Fornitura </a:t>
            </a:r>
          </a:p>
          <a:p>
            <a:r>
              <a:rPr lang="it-IT" dirty="0"/>
              <a:t>veicoli</a:t>
            </a:r>
          </a:p>
        </p:txBody>
      </p:sp>
      <p:sp>
        <p:nvSpPr>
          <p:cNvPr id="11" name="Freccia a pentagono 10">
            <a:extLst>
              <a:ext uri="{FF2B5EF4-FFF2-40B4-BE49-F238E27FC236}">
                <a16:creationId xmlns:a16="http://schemas.microsoft.com/office/drawing/2014/main" id="{1E74E61B-81CD-D392-3A60-6AB1BFA39FB7}"/>
              </a:ext>
            </a:extLst>
          </p:cNvPr>
          <p:cNvSpPr/>
          <p:nvPr/>
        </p:nvSpPr>
        <p:spPr>
          <a:xfrm rot="10800000">
            <a:off x="8667159" y="2851834"/>
            <a:ext cx="890510" cy="28222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pentagono 12">
            <a:extLst>
              <a:ext uri="{FF2B5EF4-FFF2-40B4-BE49-F238E27FC236}">
                <a16:creationId xmlns:a16="http://schemas.microsoft.com/office/drawing/2014/main" id="{27D68F95-933A-AB0C-9840-F7879B0CDEB1}"/>
              </a:ext>
            </a:extLst>
          </p:cNvPr>
          <p:cNvSpPr/>
          <p:nvPr/>
        </p:nvSpPr>
        <p:spPr>
          <a:xfrm>
            <a:off x="4200677" y="1302836"/>
            <a:ext cx="1305490" cy="568222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pentagono 13">
            <a:extLst>
              <a:ext uri="{FF2B5EF4-FFF2-40B4-BE49-F238E27FC236}">
                <a16:creationId xmlns:a16="http://schemas.microsoft.com/office/drawing/2014/main" id="{BCE02DE4-EDEB-6114-6B77-DF8B3323BD9E}"/>
              </a:ext>
            </a:extLst>
          </p:cNvPr>
          <p:cNvSpPr/>
          <p:nvPr/>
        </p:nvSpPr>
        <p:spPr>
          <a:xfrm>
            <a:off x="4200677" y="5468408"/>
            <a:ext cx="1305490" cy="568222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4522DB3-020C-7DB3-E74B-719FD906FC44}"/>
              </a:ext>
            </a:extLst>
          </p:cNvPr>
          <p:cNvSpPr txBox="1"/>
          <p:nvPr/>
        </p:nvSpPr>
        <p:spPr>
          <a:xfrm>
            <a:off x="9632668" y="5324983"/>
            <a:ext cx="21960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Fornitura </a:t>
            </a:r>
          </a:p>
          <a:p>
            <a:r>
              <a:rPr lang="it-IT" dirty="0"/>
              <a:t>Servizi manutenzione</a:t>
            </a:r>
          </a:p>
        </p:txBody>
      </p:sp>
      <p:sp>
        <p:nvSpPr>
          <p:cNvPr id="16" name="Freccia a pentagono 15">
            <a:extLst>
              <a:ext uri="{FF2B5EF4-FFF2-40B4-BE49-F238E27FC236}">
                <a16:creationId xmlns:a16="http://schemas.microsoft.com/office/drawing/2014/main" id="{A1DF76C8-8DF7-3A5D-F5FD-1D10B81108C3}"/>
              </a:ext>
            </a:extLst>
          </p:cNvPr>
          <p:cNvSpPr/>
          <p:nvPr/>
        </p:nvSpPr>
        <p:spPr>
          <a:xfrm rot="10800000">
            <a:off x="8647827" y="5537958"/>
            <a:ext cx="890510" cy="28222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C506A98-67B3-18C1-E435-53B5EC26F29A}"/>
              </a:ext>
            </a:extLst>
          </p:cNvPr>
          <p:cNvSpPr txBox="1"/>
          <p:nvPr/>
        </p:nvSpPr>
        <p:spPr>
          <a:xfrm>
            <a:off x="9652000" y="1117099"/>
            <a:ext cx="110600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Fornitore </a:t>
            </a:r>
          </a:p>
          <a:p>
            <a:r>
              <a:rPr lang="it-IT" dirty="0"/>
              <a:t>energia</a:t>
            </a:r>
          </a:p>
        </p:txBody>
      </p:sp>
      <p:sp>
        <p:nvSpPr>
          <p:cNvPr id="18" name="Freccia a pentagono 17">
            <a:extLst>
              <a:ext uri="{FF2B5EF4-FFF2-40B4-BE49-F238E27FC236}">
                <a16:creationId xmlns:a16="http://schemas.microsoft.com/office/drawing/2014/main" id="{7548F29C-BD52-66C7-5399-A90C2F03FC90}"/>
              </a:ext>
            </a:extLst>
          </p:cNvPr>
          <p:cNvSpPr/>
          <p:nvPr/>
        </p:nvSpPr>
        <p:spPr>
          <a:xfrm rot="10800000">
            <a:off x="8667159" y="1330074"/>
            <a:ext cx="890510" cy="28222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239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AC55EE-B3FC-E9B6-5237-2454EC015352}"/>
              </a:ext>
            </a:extLst>
          </p:cNvPr>
          <p:cNvSpPr txBox="1"/>
          <p:nvPr/>
        </p:nvSpPr>
        <p:spPr>
          <a:xfrm>
            <a:off x="2009487" y="312136"/>
            <a:ext cx="231012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/>
              <a:t>Finanziamenti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2014052-3170-7DD7-EF33-C4E49A6FEE0E}"/>
              </a:ext>
            </a:extLst>
          </p:cNvPr>
          <p:cNvSpPr txBox="1"/>
          <p:nvPr/>
        </p:nvSpPr>
        <p:spPr>
          <a:xfrm>
            <a:off x="5345858" y="369332"/>
            <a:ext cx="1443665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/>
              <a:t>strategia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FE8AAB-8ADB-4347-D8FF-BE420F73238A}"/>
              </a:ext>
            </a:extLst>
          </p:cNvPr>
          <p:cNvSpPr txBox="1"/>
          <p:nvPr/>
        </p:nvSpPr>
        <p:spPr>
          <a:xfrm>
            <a:off x="2622978" y="1714489"/>
            <a:ext cx="134075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/>
              <a:t>progetti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57E6254-6F4D-EBB5-A09A-88C798C5664F}"/>
              </a:ext>
            </a:extLst>
          </p:cNvPr>
          <p:cNvSpPr txBox="1"/>
          <p:nvPr/>
        </p:nvSpPr>
        <p:spPr>
          <a:xfrm>
            <a:off x="3405298" y="2905760"/>
            <a:ext cx="81605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/>
              <a:t>gare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E6EB6A-0FF6-8A9E-EB55-435E722CCDC2}"/>
              </a:ext>
            </a:extLst>
          </p:cNvPr>
          <p:cNvSpPr txBox="1"/>
          <p:nvPr/>
        </p:nvSpPr>
        <p:spPr>
          <a:xfrm>
            <a:off x="5081698" y="3931920"/>
            <a:ext cx="204466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/>
              <a:t>Esecuzione</a:t>
            </a:r>
          </a:p>
          <a:p>
            <a:r>
              <a:rPr lang="it-IT" sz="2800" dirty="0"/>
              <a:t>realizzazione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AED176A-2C17-34E1-D931-E736354E2CDE}"/>
              </a:ext>
            </a:extLst>
          </p:cNvPr>
          <p:cNvSpPr txBox="1"/>
          <p:nvPr/>
        </p:nvSpPr>
        <p:spPr>
          <a:xfrm>
            <a:off x="6883794" y="5232400"/>
            <a:ext cx="2024465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/>
              <a:t>Gestione:</a:t>
            </a:r>
          </a:p>
          <a:p>
            <a:r>
              <a:rPr lang="it-IT" sz="2800" dirty="0"/>
              <a:t>-Insourcing</a:t>
            </a:r>
          </a:p>
          <a:p>
            <a:r>
              <a:rPr lang="it-IT" sz="2800" dirty="0"/>
              <a:t>-outsourcing</a:t>
            </a:r>
          </a:p>
        </p:txBody>
      </p:sp>
      <p:cxnSp>
        <p:nvCxnSpPr>
          <p:cNvPr id="9" name="Connettore a gomito 8">
            <a:extLst>
              <a:ext uri="{FF2B5EF4-FFF2-40B4-BE49-F238E27FC236}">
                <a16:creationId xmlns:a16="http://schemas.microsoft.com/office/drawing/2014/main" id="{94471D3C-A60B-B354-2066-6D16D1D5E5DD}"/>
              </a:ext>
            </a:extLst>
          </p:cNvPr>
          <p:cNvCxnSpPr>
            <a:stCxn id="3" idx="1"/>
            <a:endCxn id="2" idx="3"/>
          </p:cNvCxnSpPr>
          <p:nvPr/>
        </p:nvCxnSpPr>
        <p:spPr>
          <a:xfrm rot="10800000">
            <a:off x="4319608" y="573746"/>
            <a:ext cx="1026251" cy="571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a gomito 10">
            <a:extLst>
              <a:ext uri="{FF2B5EF4-FFF2-40B4-BE49-F238E27FC236}">
                <a16:creationId xmlns:a16="http://schemas.microsoft.com/office/drawing/2014/main" id="{04D3CFE6-55AD-8FF3-4EFF-7A782545C743}"/>
              </a:ext>
            </a:extLst>
          </p:cNvPr>
          <p:cNvCxnSpPr>
            <a:stCxn id="2" idx="2"/>
            <a:endCxn id="4" idx="0"/>
          </p:cNvCxnSpPr>
          <p:nvPr/>
        </p:nvCxnSpPr>
        <p:spPr>
          <a:xfrm rot="16200000" flipH="1">
            <a:off x="2789384" y="1210518"/>
            <a:ext cx="879133" cy="12880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a gomito 12">
            <a:extLst>
              <a:ext uri="{FF2B5EF4-FFF2-40B4-BE49-F238E27FC236}">
                <a16:creationId xmlns:a16="http://schemas.microsoft.com/office/drawing/2014/main" id="{5F803551-6118-B18A-9FC6-65C977B47B5F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rot="5400000">
            <a:off x="4269555" y="-83648"/>
            <a:ext cx="821937" cy="27743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a gomito 15">
            <a:extLst>
              <a:ext uri="{FF2B5EF4-FFF2-40B4-BE49-F238E27FC236}">
                <a16:creationId xmlns:a16="http://schemas.microsoft.com/office/drawing/2014/main" id="{D50907CE-B543-8B2A-6B3D-C01C6B4D9C80}"/>
              </a:ext>
            </a:extLst>
          </p:cNvPr>
          <p:cNvCxnSpPr>
            <a:stCxn id="4" idx="2"/>
            <a:endCxn id="5" idx="0"/>
          </p:cNvCxnSpPr>
          <p:nvPr/>
        </p:nvCxnSpPr>
        <p:spPr>
          <a:xfrm rot="16200000" flipH="1">
            <a:off x="3219315" y="2311747"/>
            <a:ext cx="668051" cy="51997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a gomito 17">
            <a:extLst>
              <a:ext uri="{FF2B5EF4-FFF2-40B4-BE49-F238E27FC236}">
                <a16:creationId xmlns:a16="http://schemas.microsoft.com/office/drawing/2014/main" id="{E432191C-E23D-855C-9B4F-D031401FB99E}"/>
              </a:ext>
            </a:extLst>
          </p:cNvPr>
          <p:cNvCxnSpPr>
            <a:stCxn id="5" idx="2"/>
            <a:endCxn id="6" idx="0"/>
          </p:cNvCxnSpPr>
          <p:nvPr/>
        </p:nvCxnSpPr>
        <p:spPr>
          <a:xfrm rot="16200000" flipH="1">
            <a:off x="4707208" y="2535099"/>
            <a:ext cx="502940" cy="229070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a gomito 19">
            <a:extLst>
              <a:ext uri="{FF2B5EF4-FFF2-40B4-BE49-F238E27FC236}">
                <a16:creationId xmlns:a16="http://schemas.microsoft.com/office/drawing/2014/main" id="{335A969A-2FD4-183D-A60A-F77AC499A86F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7126360" y="4408974"/>
            <a:ext cx="469039" cy="8208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73AC83DF-40C8-070B-47A1-817E09B7C34F}"/>
              </a:ext>
            </a:extLst>
          </p:cNvPr>
          <p:cNvCxnSpPr>
            <a:cxnSpLocks/>
          </p:cNvCxnSpPr>
          <p:nvPr/>
        </p:nvCxnSpPr>
        <p:spPr>
          <a:xfrm flipV="1">
            <a:off x="5345858" y="3312160"/>
            <a:ext cx="6353776" cy="11681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4D5BF40B-24BD-0224-7BF0-5046E6DE978B}"/>
              </a:ext>
            </a:extLst>
          </p:cNvPr>
          <p:cNvCxnSpPr>
            <a:cxnSpLocks/>
          </p:cNvCxnSpPr>
          <p:nvPr/>
        </p:nvCxnSpPr>
        <p:spPr>
          <a:xfrm flipV="1">
            <a:off x="5345858" y="4999528"/>
            <a:ext cx="6353776" cy="11681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3B9E5AC4-D6CF-A881-437F-52F06C0879B8}"/>
              </a:ext>
            </a:extLst>
          </p:cNvPr>
          <p:cNvSpPr txBox="1"/>
          <p:nvPr/>
        </p:nvSpPr>
        <p:spPr>
          <a:xfrm>
            <a:off x="9779394" y="1976099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18BCFC-B070-4BB9-D999-A9795A0472C8}"/>
              </a:ext>
            </a:extLst>
          </p:cNvPr>
          <p:cNvSpPr txBox="1"/>
          <p:nvPr/>
        </p:nvSpPr>
        <p:spPr>
          <a:xfrm>
            <a:off x="9779394" y="4236720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B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D57820D-6479-5A14-C52A-98CEA446A0E4}"/>
              </a:ext>
            </a:extLst>
          </p:cNvPr>
          <p:cNvSpPr txBox="1"/>
          <p:nvPr/>
        </p:nvSpPr>
        <p:spPr>
          <a:xfrm>
            <a:off x="9779394" y="6055360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C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7582E9F5-0E25-8A0C-0807-AD67D6FACF78}"/>
              </a:ext>
            </a:extLst>
          </p:cNvPr>
          <p:cNvSpPr txBox="1"/>
          <p:nvPr/>
        </p:nvSpPr>
        <p:spPr>
          <a:xfrm>
            <a:off x="9047874" y="1274922"/>
            <a:ext cx="133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competenze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EAD301E-5DC0-8E33-07CD-32D08B3EB7EF}"/>
              </a:ext>
            </a:extLst>
          </p:cNvPr>
          <p:cNvSpPr txBox="1"/>
          <p:nvPr/>
        </p:nvSpPr>
        <p:spPr>
          <a:xfrm>
            <a:off x="4680523" y="2069411"/>
            <a:ext cx="456387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dirty="0"/>
              <a:t>Scelta modello di business</a:t>
            </a:r>
          </a:p>
        </p:txBody>
      </p:sp>
    </p:spTree>
    <p:extLst>
      <p:ext uri="{BB962C8B-B14F-4D97-AF65-F5344CB8AC3E}">
        <p14:creationId xmlns:p14="http://schemas.microsoft.com/office/powerpoint/2010/main" val="237586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D0BAAD3-DE8B-59CF-4BDC-AB8FCAFCD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42AC3B-7583-4975-B7EB-835FD0EA1BB8}" type="slidenum">
              <a:rPr lang="it-IT" smtClean="0"/>
              <a:pPr/>
              <a:t>36</a:t>
            </a:fld>
            <a:endParaRPr lang="it-IT" alt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DD17F79-BC9C-3D3B-FDCE-2B7635BD7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6489904"/>
            <a:ext cx="7453965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it-IT" altLang="it-IT" sz="1200" dirty="0"/>
              <a:t>2019               2020           2021                2022           2023            2024               2025             2026               2027         </a:t>
            </a:r>
          </a:p>
        </p:txBody>
      </p:sp>
      <p:sp>
        <p:nvSpPr>
          <p:cNvPr id="2053" name="Line 5">
            <a:extLst>
              <a:ext uri="{FF2B5EF4-FFF2-40B4-BE49-F238E27FC236}">
                <a16:creationId xmlns:a16="http://schemas.microsoft.com/office/drawing/2014/main" id="{6910906D-394B-9EEC-5C8E-BDD61A1011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6375" y="919163"/>
            <a:ext cx="0" cy="45894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050"/>
          </a:p>
        </p:txBody>
      </p:sp>
      <p:sp>
        <p:nvSpPr>
          <p:cNvPr id="2056" name="Line 8">
            <a:extLst>
              <a:ext uri="{FF2B5EF4-FFF2-40B4-BE49-F238E27FC236}">
                <a16:creationId xmlns:a16="http://schemas.microsoft.com/office/drawing/2014/main" id="{7D284328-86E8-4B2C-01A4-00598386548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7563" y="919163"/>
            <a:ext cx="0" cy="45894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050"/>
          </a:p>
        </p:txBody>
      </p:sp>
      <p:sp>
        <p:nvSpPr>
          <p:cNvPr id="2062" name="Line 14">
            <a:extLst>
              <a:ext uri="{FF2B5EF4-FFF2-40B4-BE49-F238E27FC236}">
                <a16:creationId xmlns:a16="http://schemas.microsoft.com/office/drawing/2014/main" id="{068918ED-26F1-42F3-276F-497784740C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0838" y="919163"/>
            <a:ext cx="0" cy="45894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050"/>
          </a:p>
        </p:txBody>
      </p:sp>
      <p:sp>
        <p:nvSpPr>
          <p:cNvPr id="2063" name="Line 15">
            <a:extLst>
              <a:ext uri="{FF2B5EF4-FFF2-40B4-BE49-F238E27FC236}">
                <a16:creationId xmlns:a16="http://schemas.microsoft.com/office/drawing/2014/main" id="{028D408D-47ED-A3F9-349C-1BD256F50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2025" y="919163"/>
            <a:ext cx="0" cy="45894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050"/>
          </a:p>
        </p:txBody>
      </p:sp>
      <p:sp>
        <p:nvSpPr>
          <p:cNvPr id="2064" name="Line 16">
            <a:extLst>
              <a:ext uri="{FF2B5EF4-FFF2-40B4-BE49-F238E27FC236}">
                <a16:creationId xmlns:a16="http://schemas.microsoft.com/office/drawing/2014/main" id="{53EA7120-9D8B-096E-CEA9-7860B9E76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3213" y="919163"/>
            <a:ext cx="0" cy="45894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050"/>
          </a:p>
        </p:txBody>
      </p:sp>
      <p:sp>
        <p:nvSpPr>
          <p:cNvPr id="2065" name="Line 17">
            <a:extLst>
              <a:ext uri="{FF2B5EF4-FFF2-40B4-BE49-F238E27FC236}">
                <a16:creationId xmlns:a16="http://schemas.microsoft.com/office/drawing/2014/main" id="{79622E0B-9B34-99B4-99A8-54B11A385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4400" y="919163"/>
            <a:ext cx="0" cy="45894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050"/>
          </a:p>
        </p:txBody>
      </p:sp>
      <p:sp>
        <p:nvSpPr>
          <p:cNvPr id="2066" name="Line 18">
            <a:extLst>
              <a:ext uri="{FF2B5EF4-FFF2-40B4-BE49-F238E27FC236}">
                <a16:creationId xmlns:a16="http://schemas.microsoft.com/office/drawing/2014/main" id="{194E0B3A-3FE6-5064-3829-CBF0CB18F3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4000" y="919163"/>
            <a:ext cx="0" cy="45894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050"/>
          </a:p>
        </p:txBody>
      </p:sp>
      <p:sp>
        <p:nvSpPr>
          <p:cNvPr id="2067" name="Line 19">
            <a:extLst>
              <a:ext uri="{FF2B5EF4-FFF2-40B4-BE49-F238E27FC236}">
                <a16:creationId xmlns:a16="http://schemas.microsoft.com/office/drawing/2014/main" id="{DE43A3DC-43F2-9F05-59CC-AFCDDA1D2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6775" y="919164"/>
            <a:ext cx="0" cy="452913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050"/>
          </a:p>
        </p:txBody>
      </p:sp>
      <p:sp>
        <p:nvSpPr>
          <p:cNvPr id="2070" name="Line 22">
            <a:extLst>
              <a:ext uri="{FF2B5EF4-FFF2-40B4-BE49-F238E27FC236}">
                <a16:creationId xmlns:a16="http://schemas.microsoft.com/office/drawing/2014/main" id="{8AC9FD23-62D4-3A71-115C-F3832CD8B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863601"/>
            <a:ext cx="0" cy="4930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050"/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021B1285-8C58-E082-A6DE-C26A518FE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517" y="1197029"/>
            <a:ext cx="1251171" cy="47619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200" tIns="76200" rIns="76200" bIns="76200" anchor="ctr" anchorCtr="1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050" dirty="0"/>
              <a:t>STRUTTURA</a:t>
            </a:r>
          </a:p>
          <a:p>
            <a:pPr algn="ctr" eaLnBrk="0" hangingPunct="0"/>
            <a:r>
              <a:rPr lang="it-IT" altLang="it-IT" sz="1050" dirty="0"/>
              <a:t>ORGANIZZATIVA</a:t>
            </a:r>
          </a:p>
        </p:txBody>
      </p:sp>
      <p:sp>
        <p:nvSpPr>
          <p:cNvPr id="2072" name="Rectangle 24">
            <a:extLst>
              <a:ext uri="{FF2B5EF4-FFF2-40B4-BE49-F238E27FC236}">
                <a16:creationId xmlns:a16="http://schemas.microsoft.com/office/drawing/2014/main" id="{CE3FFCDE-F58F-97FD-93CE-2BF7F0843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556" y="2884389"/>
            <a:ext cx="1106688" cy="472549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200" tIns="76200" rIns="76200" bIns="76200" anchor="ctr" anchorCtr="1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050" dirty="0"/>
              <a:t>RISORSE</a:t>
            </a:r>
          </a:p>
          <a:p>
            <a:pPr algn="ctr" eaLnBrk="0" hangingPunct="0"/>
            <a:r>
              <a:rPr lang="it-IT" altLang="it-IT" sz="1050" dirty="0"/>
              <a:t>UMANE</a:t>
            </a:r>
          </a:p>
        </p:txBody>
      </p:sp>
      <p:sp>
        <p:nvSpPr>
          <p:cNvPr id="2073" name="Rectangle 25">
            <a:extLst>
              <a:ext uri="{FF2B5EF4-FFF2-40B4-BE49-F238E27FC236}">
                <a16:creationId xmlns:a16="http://schemas.microsoft.com/office/drawing/2014/main" id="{197417BE-8899-4151-4D5E-D08F116F3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411" y="2218532"/>
            <a:ext cx="941388" cy="2873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200" tIns="76200" rIns="76200" bIns="76200" anchor="ctr" anchorCtr="1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050"/>
              <a:t>PROCESSI</a:t>
            </a:r>
          </a:p>
        </p:txBody>
      </p:sp>
      <p:sp>
        <p:nvSpPr>
          <p:cNvPr id="2074" name="AutoShape 26">
            <a:extLst>
              <a:ext uri="{FF2B5EF4-FFF2-40B4-BE49-F238E27FC236}">
                <a16:creationId xmlns:a16="http://schemas.microsoft.com/office/drawing/2014/main" id="{0526C84F-E7F6-AA1B-202C-8D4711DAA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7" y="856622"/>
            <a:ext cx="1560269" cy="741204"/>
          </a:xfrm>
          <a:prstGeom prst="hexagon">
            <a:avLst>
              <a:gd name="adj" fmla="val 19324"/>
              <a:gd name="vf" fmla="val 115470"/>
            </a:avLst>
          </a:prstGeom>
          <a:solidFill>
            <a:srgbClr val="FDC0E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050" dirty="0"/>
              <a:t>Manutenzione automobilistica</a:t>
            </a:r>
          </a:p>
          <a:p>
            <a:pPr algn="ctr" eaLnBrk="0" hangingPunct="0"/>
            <a:r>
              <a:rPr lang="it-IT" altLang="it-IT" sz="1050" dirty="0"/>
              <a:t>E Logistica</a:t>
            </a:r>
          </a:p>
        </p:txBody>
      </p:sp>
      <p:sp>
        <p:nvSpPr>
          <p:cNvPr id="2075" name="Rectangle 27">
            <a:extLst>
              <a:ext uri="{FF2B5EF4-FFF2-40B4-BE49-F238E27FC236}">
                <a16:creationId xmlns:a16="http://schemas.microsoft.com/office/drawing/2014/main" id="{B78ED4FA-B3EF-0E80-C6D2-3205F145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1" y="2240959"/>
            <a:ext cx="3763963" cy="251351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050" dirty="0"/>
              <a:t>REVISIONE PROCESSI ALIMENTAZIONI ALTERNATIVE</a:t>
            </a:r>
          </a:p>
        </p:txBody>
      </p:sp>
      <p:sp>
        <p:nvSpPr>
          <p:cNvPr id="2077" name="Line 29">
            <a:extLst>
              <a:ext uri="{FF2B5EF4-FFF2-40B4-BE49-F238E27FC236}">
                <a16:creationId xmlns:a16="http://schemas.microsoft.com/office/drawing/2014/main" id="{AB94CACB-09E6-5BF7-6317-F59110B63A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0306" y="1743851"/>
            <a:ext cx="70881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050"/>
          </a:p>
        </p:txBody>
      </p:sp>
      <p:sp>
        <p:nvSpPr>
          <p:cNvPr id="2078" name="Line 30">
            <a:extLst>
              <a:ext uri="{FF2B5EF4-FFF2-40B4-BE49-F238E27FC236}">
                <a16:creationId xmlns:a16="http://schemas.microsoft.com/office/drawing/2014/main" id="{D961D3BC-788E-1ED5-4776-B884505392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6804" y="4110936"/>
            <a:ext cx="70881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050"/>
          </a:p>
        </p:txBody>
      </p:sp>
      <p:sp>
        <p:nvSpPr>
          <p:cNvPr id="2079" name="Line 31">
            <a:extLst>
              <a:ext uri="{FF2B5EF4-FFF2-40B4-BE49-F238E27FC236}">
                <a16:creationId xmlns:a16="http://schemas.microsoft.com/office/drawing/2014/main" id="{8F501D71-9C2D-371C-C5D2-409872F381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3300" y="2791637"/>
            <a:ext cx="70881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050"/>
          </a:p>
        </p:txBody>
      </p:sp>
      <p:sp>
        <p:nvSpPr>
          <p:cNvPr id="2091" name="Rectangle 43">
            <a:extLst>
              <a:ext uri="{FF2B5EF4-FFF2-40B4-BE49-F238E27FC236}">
                <a16:creationId xmlns:a16="http://schemas.microsoft.com/office/drawing/2014/main" id="{66F03FFB-9928-6EE8-5CB7-9EB48679C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905" y="2876703"/>
            <a:ext cx="6044651" cy="251351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050"/>
              <a:t>FORMAZIONE </a:t>
            </a:r>
          </a:p>
        </p:txBody>
      </p:sp>
      <p:sp>
        <p:nvSpPr>
          <p:cNvPr id="2105" name="Rectangle 57">
            <a:extLst>
              <a:ext uri="{FF2B5EF4-FFF2-40B4-BE49-F238E27FC236}">
                <a16:creationId xmlns:a16="http://schemas.microsoft.com/office/drawing/2014/main" id="{A72A3790-209E-0145-4360-687799B16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5074667"/>
            <a:ext cx="941388" cy="301625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200" tIns="76200" rIns="76200" bIns="76200" anchor="ctr" anchorCtr="1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050"/>
              <a:t>SISTEMI</a:t>
            </a:r>
          </a:p>
          <a:p>
            <a:pPr algn="ctr" eaLnBrk="0" hangingPunct="0"/>
            <a:r>
              <a:rPr lang="it-IT" altLang="it-IT" sz="1050"/>
              <a:t>TECNOLOGICI</a:t>
            </a:r>
          </a:p>
        </p:txBody>
      </p:sp>
      <p:sp>
        <p:nvSpPr>
          <p:cNvPr id="2115" name="AutoShape 67">
            <a:extLst>
              <a:ext uri="{FF2B5EF4-FFF2-40B4-BE49-F238E27FC236}">
                <a16:creationId xmlns:a16="http://schemas.microsoft.com/office/drawing/2014/main" id="{616169E6-1D1E-00F1-EE63-0C7310E77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992" y="2183797"/>
            <a:ext cx="292100" cy="276225"/>
          </a:xfrm>
          <a:prstGeom prst="rightArrow">
            <a:avLst>
              <a:gd name="adj1" fmla="val 50000"/>
              <a:gd name="adj2" fmla="val 5287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050"/>
          </a:p>
        </p:txBody>
      </p:sp>
      <p:sp>
        <p:nvSpPr>
          <p:cNvPr id="2116" name="Line 68">
            <a:extLst>
              <a:ext uri="{FF2B5EF4-FFF2-40B4-BE49-F238E27FC236}">
                <a16:creationId xmlns:a16="http://schemas.microsoft.com/office/drawing/2014/main" id="{92635C32-4A58-DAAC-4B60-40C122543B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6950" y="6307342"/>
            <a:ext cx="8230661" cy="3633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050"/>
          </a:p>
        </p:txBody>
      </p:sp>
      <p:sp>
        <p:nvSpPr>
          <p:cNvPr id="2117" name="AutoShape 69">
            <a:extLst>
              <a:ext uri="{FF2B5EF4-FFF2-40B4-BE49-F238E27FC236}">
                <a16:creationId xmlns:a16="http://schemas.microsoft.com/office/drawing/2014/main" id="{EBB435C9-905B-9635-BBB3-E4A936263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243" y="2828599"/>
            <a:ext cx="292100" cy="273050"/>
          </a:xfrm>
          <a:prstGeom prst="rightArrow">
            <a:avLst>
              <a:gd name="adj1" fmla="val 50000"/>
              <a:gd name="adj2" fmla="val 5349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050"/>
          </a:p>
        </p:txBody>
      </p:sp>
      <p:sp>
        <p:nvSpPr>
          <p:cNvPr id="2120" name="Rectangle 72">
            <a:extLst>
              <a:ext uri="{FF2B5EF4-FFF2-40B4-BE49-F238E27FC236}">
                <a16:creationId xmlns:a16="http://schemas.microsoft.com/office/drawing/2014/main" id="{8DEB6122-9924-E43F-EED4-740914B7A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604" y="6010901"/>
            <a:ext cx="6912761" cy="219075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8100" tIns="38100" rIns="38100" bIns="38100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050"/>
              <a:t>GESTIONE LCC</a:t>
            </a:r>
          </a:p>
        </p:txBody>
      </p:sp>
      <p:sp>
        <p:nvSpPr>
          <p:cNvPr id="2123" name="Rectangle 75">
            <a:extLst>
              <a:ext uri="{FF2B5EF4-FFF2-40B4-BE49-F238E27FC236}">
                <a16:creationId xmlns:a16="http://schemas.microsoft.com/office/drawing/2014/main" id="{5F3BC9AB-C25D-1B69-951D-8B30B0569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185" y="5696879"/>
            <a:ext cx="6912763" cy="219075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8100" tIns="38100" rIns="38100" bIns="38100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050"/>
              <a:t>GESTIONE FLOTTE</a:t>
            </a:r>
          </a:p>
        </p:txBody>
      </p:sp>
      <p:sp>
        <p:nvSpPr>
          <p:cNvPr id="2124" name="Line 76">
            <a:extLst>
              <a:ext uri="{FF2B5EF4-FFF2-40B4-BE49-F238E27FC236}">
                <a16:creationId xmlns:a16="http://schemas.microsoft.com/office/drawing/2014/main" id="{1777DFCC-BC30-249B-81DB-15BAAE6B6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7800" y="914401"/>
            <a:ext cx="0" cy="458946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050"/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82038CE6-DCF5-109C-E260-45DADAF31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487" y="5449229"/>
            <a:ext cx="3160459" cy="219075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8100" tIns="38100" rIns="38100" bIns="38100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050" dirty="0"/>
              <a:t>BUSINESS INTELLIGENCE </a:t>
            </a:r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568775FC-DEBE-CDDF-3DEA-707A30F91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865" y="5174119"/>
            <a:ext cx="2186077" cy="219075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8100" tIns="38100" rIns="38100" bIns="38100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050" dirty="0"/>
              <a:t>I.A.</a:t>
            </a:r>
          </a:p>
        </p:txBody>
      </p:sp>
      <p:sp>
        <p:nvSpPr>
          <p:cNvPr id="7" name="AutoShape 69">
            <a:extLst>
              <a:ext uri="{FF2B5EF4-FFF2-40B4-BE49-F238E27FC236}">
                <a16:creationId xmlns:a16="http://schemas.microsoft.com/office/drawing/2014/main" id="{0F9A1BFE-268E-27E7-9E42-38EE7F657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0095" y="5121816"/>
            <a:ext cx="292100" cy="273050"/>
          </a:xfrm>
          <a:prstGeom prst="rightArrow">
            <a:avLst>
              <a:gd name="adj1" fmla="val 50000"/>
              <a:gd name="adj2" fmla="val 5349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050"/>
          </a:p>
        </p:txBody>
      </p:sp>
      <p:sp>
        <p:nvSpPr>
          <p:cNvPr id="8" name="AutoShape 69">
            <a:extLst>
              <a:ext uri="{FF2B5EF4-FFF2-40B4-BE49-F238E27FC236}">
                <a16:creationId xmlns:a16="http://schemas.microsoft.com/office/drawing/2014/main" id="{16EDF8C4-6CBA-1811-420A-A986EF08A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0095" y="5393193"/>
            <a:ext cx="292100" cy="273050"/>
          </a:xfrm>
          <a:prstGeom prst="rightArrow">
            <a:avLst>
              <a:gd name="adj1" fmla="val 50000"/>
              <a:gd name="adj2" fmla="val 5349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050"/>
          </a:p>
        </p:txBody>
      </p:sp>
      <p:sp>
        <p:nvSpPr>
          <p:cNvPr id="9" name="AutoShape 69">
            <a:extLst>
              <a:ext uri="{FF2B5EF4-FFF2-40B4-BE49-F238E27FC236}">
                <a16:creationId xmlns:a16="http://schemas.microsoft.com/office/drawing/2014/main" id="{98FEB5C6-1072-256D-17D6-2B325EEAC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0095" y="5688468"/>
            <a:ext cx="292100" cy="273050"/>
          </a:xfrm>
          <a:prstGeom prst="rightArrow">
            <a:avLst>
              <a:gd name="adj1" fmla="val 50000"/>
              <a:gd name="adj2" fmla="val 5349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050"/>
          </a:p>
        </p:txBody>
      </p:sp>
      <p:sp>
        <p:nvSpPr>
          <p:cNvPr id="10" name="AutoShape 69">
            <a:extLst>
              <a:ext uri="{FF2B5EF4-FFF2-40B4-BE49-F238E27FC236}">
                <a16:creationId xmlns:a16="http://schemas.microsoft.com/office/drawing/2014/main" id="{F2FCB40B-C14B-C55F-4641-9420CEF7B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5515" y="5990093"/>
            <a:ext cx="292100" cy="273050"/>
          </a:xfrm>
          <a:prstGeom prst="rightArrow">
            <a:avLst>
              <a:gd name="adj1" fmla="val 50000"/>
              <a:gd name="adj2" fmla="val 5349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050"/>
          </a:p>
        </p:txBody>
      </p:sp>
      <p:sp>
        <p:nvSpPr>
          <p:cNvPr id="11" name="Rectangle 43">
            <a:extLst>
              <a:ext uri="{FF2B5EF4-FFF2-40B4-BE49-F238E27FC236}">
                <a16:creationId xmlns:a16="http://schemas.microsoft.com/office/drawing/2014/main" id="{72A38109-A0F1-B98A-70CE-9A663D104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565" y="3171587"/>
            <a:ext cx="3291232" cy="251351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050" dirty="0"/>
              <a:t>PAV PEI PES </a:t>
            </a:r>
          </a:p>
        </p:txBody>
      </p:sp>
      <p:sp>
        <p:nvSpPr>
          <p:cNvPr id="12" name="AutoShape 69">
            <a:extLst>
              <a:ext uri="{FF2B5EF4-FFF2-40B4-BE49-F238E27FC236}">
                <a16:creationId xmlns:a16="http://schemas.microsoft.com/office/drawing/2014/main" id="{22D77434-9866-D072-D9DE-8B1A07D2F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6036" y="3131917"/>
            <a:ext cx="292100" cy="273050"/>
          </a:xfrm>
          <a:prstGeom prst="rightArrow">
            <a:avLst>
              <a:gd name="adj1" fmla="val 50000"/>
              <a:gd name="adj2" fmla="val 5349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050"/>
          </a:p>
        </p:txBody>
      </p:sp>
      <p:cxnSp>
        <p:nvCxnSpPr>
          <p:cNvPr id="14" name="Connettore a gomito 13">
            <a:extLst>
              <a:ext uri="{FF2B5EF4-FFF2-40B4-BE49-F238E27FC236}">
                <a16:creationId xmlns:a16="http://schemas.microsoft.com/office/drawing/2014/main" id="{C686D757-A332-7E48-C722-963664EAA256}"/>
              </a:ext>
            </a:extLst>
          </p:cNvPr>
          <p:cNvCxnSpPr>
            <a:stCxn id="2091" idx="2"/>
            <a:endCxn id="11" idx="1"/>
          </p:cNvCxnSpPr>
          <p:nvPr/>
        </p:nvCxnSpPr>
        <p:spPr>
          <a:xfrm rot="16200000" flipH="1">
            <a:off x="6555794" y="3009491"/>
            <a:ext cx="169209" cy="40633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75">
            <a:extLst>
              <a:ext uri="{FF2B5EF4-FFF2-40B4-BE49-F238E27FC236}">
                <a16:creationId xmlns:a16="http://schemas.microsoft.com/office/drawing/2014/main" id="{129BF4D3-1D13-C5D1-0630-6D576355A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954" y="4224562"/>
            <a:ext cx="6954985" cy="219075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8100" tIns="38100" rIns="38100" bIns="38100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050" dirty="0"/>
              <a:t>Metano LNG (CNG)</a:t>
            </a:r>
          </a:p>
        </p:txBody>
      </p:sp>
      <p:sp>
        <p:nvSpPr>
          <p:cNvPr id="16" name="Rectangle 75">
            <a:extLst>
              <a:ext uri="{FF2B5EF4-FFF2-40B4-BE49-F238E27FC236}">
                <a16:creationId xmlns:a16="http://schemas.microsoft.com/office/drawing/2014/main" id="{45410227-58DA-166B-3BC0-9EC3193C2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72" y="4528989"/>
            <a:ext cx="5196069" cy="219075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8100" tIns="38100" rIns="38100" bIns="38100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050" dirty="0"/>
              <a:t>BEB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54446172-95FD-79C0-4BE3-487D2F1C0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6274" y="4847573"/>
            <a:ext cx="2573667" cy="219075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8100" tIns="38100" rIns="38100" bIns="38100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050" dirty="0"/>
              <a:t>FCEB</a:t>
            </a:r>
          </a:p>
        </p:txBody>
      </p:sp>
      <p:sp>
        <p:nvSpPr>
          <p:cNvPr id="18" name="AutoShape 69">
            <a:extLst>
              <a:ext uri="{FF2B5EF4-FFF2-40B4-BE49-F238E27FC236}">
                <a16:creationId xmlns:a16="http://schemas.microsoft.com/office/drawing/2014/main" id="{53B4B492-8B20-39B4-2212-6FD4DF214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0095" y="4861826"/>
            <a:ext cx="292100" cy="273050"/>
          </a:xfrm>
          <a:prstGeom prst="rightArrow">
            <a:avLst>
              <a:gd name="adj1" fmla="val 50000"/>
              <a:gd name="adj2" fmla="val 5349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050"/>
          </a:p>
        </p:txBody>
      </p:sp>
      <p:sp>
        <p:nvSpPr>
          <p:cNvPr id="19" name="AutoShape 69">
            <a:extLst>
              <a:ext uri="{FF2B5EF4-FFF2-40B4-BE49-F238E27FC236}">
                <a16:creationId xmlns:a16="http://schemas.microsoft.com/office/drawing/2014/main" id="{FF3AA3EE-CBBC-4CAB-1109-D6B54C11A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0571" y="4502000"/>
            <a:ext cx="292100" cy="273050"/>
          </a:xfrm>
          <a:prstGeom prst="rightArrow">
            <a:avLst>
              <a:gd name="adj1" fmla="val 50000"/>
              <a:gd name="adj2" fmla="val 5349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050"/>
          </a:p>
        </p:txBody>
      </p:sp>
      <p:sp>
        <p:nvSpPr>
          <p:cNvPr id="20" name="AutoShape 69">
            <a:extLst>
              <a:ext uri="{FF2B5EF4-FFF2-40B4-BE49-F238E27FC236}">
                <a16:creationId xmlns:a16="http://schemas.microsoft.com/office/drawing/2014/main" id="{1F682E5E-EDAA-012B-AADC-5004AFE04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131" y="4185562"/>
            <a:ext cx="292100" cy="273050"/>
          </a:xfrm>
          <a:prstGeom prst="rightArrow">
            <a:avLst>
              <a:gd name="adj1" fmla="val 50000"/>
              <a:gd name="adj2" fmla="val 5349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050"/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8BF6856A-A294-EDEF-C09B-37F2FF491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1" y="1915301"/>
            <a:ext cx="3763963" cy="251351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050" dirty="0"/>
              <a:t>Gestione infrastrutture ricarica </a:t>
            </a:r>
          </a:p>
        </p:txBody>
      </p:sp>
      <p:sp>
        <p:nvSpPr>
          <p:cNvPr id="22" name="AutoShape 67">
            <a:extLst>
              <a:ext uri="{FF2B5EF4-FFF2-40B4-BE49-F238E27FC236}">
                <a16:creationId xmlns:a16="http://schemas.microsoft.com/office/drawing/2014/main" id="{383293B3-0E15-416F-8E21-31573B79E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8893" y="1858752"/>
            <a:ext cx="292100" cy="276225"/>
          </a:xfrm>
          <a:prstGeom prst="rightArrow">
            <a:avLst>
              <a:gd name="adj1" fmla="val 50000"/>
              <a:gd name="adj2" fmla="val 5287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050"/>
          </a:p>
        </p:txBody>
      </p:sp>
      <p:sp>
        <p:nvSpPr>
          <p:cNvPr id="25" name="Rectangle 43">
            <a:extLst>
              <a:ext uri="{FF2B5EF4-FFF2-40B4-BE49-F238E27FC236}">
                <a16:creationId xmlns:a16="http://schemas.microsoft.com/office/drawing/2014/main" id="{354FE529-3CA0-9DA3-710D-99957C051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241" y="3459671"/>
            <a:ext cx="6655351" cy="251351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050" dirty="0"/>
              <a:t>Nuovi veicoli </a:t>
            </a:r>
          </a:p>
        </p:txBody>
      </p:sp>
      <p:sp>
        <p:nvSpPr>
          <p:cNvPr id="26" name="AutoShape 69">
            <a:extLst>
              <a:ext uri="{FF2B5EF4-FFF2-40B4-BE49-F238E27FC236}">
                <a16:creationId xmlns:a16="http://schemas.microsoft.com/office/drawing/2014/main" id="{72BFC9FE-FCB4-3AC3-71E5-C367AB6A3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926" y="3431219"/>
            <a:ext cx="292100" cy="273050"/>
          </a:xfrm>
          <a:prstGeom prst="rightArrow">
            <a:avLst>
              <a:gd name="adj1" fmla="val 50000"/>
              <a:gd name="adj2" fmla="val 5349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050"/>
          </a:p>
        </p:txBody>
      </p:sp>
      <p:cxnSp>
        <p:nvCxnSpPr>
          <p:cNvPr id="28" name="Connettore a gomito 27">
            <a:extLst>
              <a:ext uri="{FF2B5EF4-FFF2-40B4-BE49-F238E27FC236}">
                <a16:creationId xmlns:a16="http://schemas.microsoft.com/office/drawing/2014/main" id="{664A5EC6-03F1-5BF4-CC7A-3847697C6192}"/>
              </a:ext>
            </a:extLst>
          </p:cNvPr>
          <p:cNvCxnSpPr>
            <a:stCxn id="2091" idx="2"/>
            <a:endCxn id="25" idx="1"/>
          </p:cNvCxnSpPr>
          <p:nvPr/>
        </p:nvCxnSpPr>
        <p:spPr>
          <a:xfrm rot="5400000">
            <a:off x="4713090" y="1861205"/>
            <a:ext cx="457293" cy="2990990"/>
          </a:xfrm>
          <a:prstGeom prst="bentConnector4">
            <a:avLst>
              <a:gd name="adj1" fmla="val 36259"/>
              <a:gd name="adj2" fmla="val 10764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utoShape 26">
            <a:extLst>
              <a:ext uri="{FF2B5EF4-FFF2-40B4-BE49-F238E27FC236}">
                <a16:creationId xmlns:a16="http://schemas.microsoft.com/office/drawing/2014/main" id="{6271ED21-BAB2-6621-28B7-E9A83FCED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847" y="682291"/>
            <a:ext cx="1560269" cy="520760"/>
          </a:xfrm>
          <a:prstGeom prst="hexagon">
            <a:avLst>
              <a:gd name="adj" fmla="val 19324"/>
              <a:gd name="vf" fmla="val 115470"/>
            </a:avLst>
          </a:prstGeom>
          <a:solidFill>
            <a:srgbClr val="FDC0E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050" dirty="0"/>
              <a:t>Definizione di un</a:t>
            </a:r>
          </a:p>
          <a:p>
            <a:pPr algn="ctr" eaLnBrk="0" hangingPunct="0"/>
            <a:r>
              <a:rPr lang="it-IT" altLang="it-IT" sz="1050" dirty="0"/>
              <a:t>PMO</a:t>
            </a:r>
          </a:p>
        </p:txBody>
      </p:sp>
      <p:sp>
        <p:nvSpPr>
          <p:cNvPr id="3" name="AutoShape 26">
            <a:extLst>
              <a:ext uri="{FF2B5EF4-FFF2-40B4-BE49-F238E27FC236}">
                <a16:creationId xmlns:a16="http://schemas.microsoft.com/office/drawing/2014/main" id="{571BE160-99BE-442A-4D0B-1CFFE149F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7038" y="1304292"/>
            <a:ext cx="1560269" cy="309691"/>
          </a:xfrm>
          <a:prstGeom prst="hexagon">
            <a:avLst>
              <a:gd name="adj" fmla="val 19324"/>
              <a:gd name="vf" fmla="val 115470"/>
            </a:avLst>
          </a:prstGeom>
          <a:solidFill>
            <a:srgbClr val="FDC0E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050" dirty="0"/>
              <a:t>Consorzio TPH2</a:t>
            </a:r>
          </a:p>
        </p:txBody>
      </p:sp>
      <p:sp>
        <p:nvSpPr>
          <p:cNvPr id="13" name="Rectangle 43">
            <a:extLst>
              <a:ext uri="{FF2B5EF4-FFF2-40B4-BE49-F238E27FC236}">
                <a16:creationId xmlns:a16="http://schemas.microsoft.com/office/drawing/2014/main" id="{D5DC5860-1EF4-8B87-7A11-39EAC6D36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556" y="3780759"/>
            <a:ext cx="4472242" cy="251351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050" dirty="0"/>
              <a:t>Nuove </a:t>
            </a:r>
            <a:r>
              <a:rPr lang="it-IT" altLang="it-IT" sz="1050" dirty="0" err="1"/>
              <a:t>infratrutture</a:t>
            </a:r>
            <a:endParaRPr lang="it-IT" altLang="it-IT" sz="1050" dirty="0"/>
          </a:p>
        </p:txBody>
      </p:sp>
      <p:sp>
        <p:nvSpPr>
          <p:cNvPr id="23" name="AutoShape 69">
            <a:extLst>
              <a:ext uri="{FF2B5EF4-FFF2-40B4-BE49-F238E27FC236}">
                <a16:creationId xmlns:a16="http://schemas.microsoft.com/office/drawing/2014/main" id="{F3820EF0-A901-D2CC-E389-0C451C742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2850" y="3752435"/>
            <a:ext cx="292100" cy="273050"/>
          </a:xfrm>
          <a:prstGeom prst="rightArrow">
            <a:avLst>
              <a:gd name="adj1" fmla="val 50000"/>
              <a:gd name="adj2" fmla="val 5349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050"/>
          </a:p>
        </p:txBody>
      </p:sp>
      <p:cxnSp>
        <p:nvCxnSpPr>
          <p:cNvPr id="27" name="Connettore a gomito 26">
            <a:extLst>
              <a:ext uri="{FF2B5EF4-FFF2-40B4-BE49-F238E27FC236}">
                <a16:creationId xmlns:a16="http://schemas.microsoft.com/office/drawing/2014/main" id="{64C21BEB-89B7-7D4D-1530-48D3773DE610}"/>
              </a:ext>
            </a:extLst>
          </p:cNvPr>
          <p:cNvCxnSpPr>
            <a:stCxn id="2091" idx="2"/>
            <a:endCxn id="13" idx="1"/>
          </p:cNvCxnSpPr>
          <p:nvPr/>
        </p:nvCxnSpPr>
        <p:spPr>
          <a:xfrm rot="5400000">
            <a:off x="5660704" y="3129907"/>
            <a:ext cx="778381" cy="774675"/>
          </a:xfrm>
          <a:prstGeom prst="bentConnector4">
            <a:avLst>
              <a:gd name="adj1" fmla="val 41927"/>
              <a:gd name="adj2" fmla="val 12950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7A9B9-5944-043D-45AC-F23384D4A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36768F6-040C-86EB-06F2-9EB7D189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42AC3B-7583-4975-B7EB-835FD0EA1BB8}" type="slidenum">
              <a:rPr lang="it-IT" smtClean="0"/>
              <a:pPr/>
              <a:t>37</a:t>
            </a:fld>
            <a:endParaRPr lang="it-IT" altLang="it-IT"/>
          </a:p>
        </p:txBody>
      </p:sp>
      <p:sp>
        <p:nvSpPr>
          <p:cNvPr id="10243" name="Line 3">
            <a:extLst>
              <a:ext uri="{FF2B5EF4-FFF2-40B4-BE49-F238E27FC236}">
                <a16:creationId xmlns:a16="http://schemas.microsoft.com/office/drawing/2014/main" id="{59120BCA-DCDA-5893-A1F4-90096910FF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096" y="1298991"/>
            <a:ext cx="0" cy="45894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100"/>
          </a:p>
        </p:txBody>
      </p:sp>
      <p:sp>
        <p:nvSpPr>
          <p:cNvPr id="10244" name="Line 4">
            <a:extLst>
              <a:ext uri="{FF2B5EF4-FFF2-40B4-BE49-F238E27FC236}">
                <a16:creationId xmlns:a16="http://schemas.microsoft.com/office/drawing/2014/main" id="{8183909D-95B0-3776-F1A1-94A1C635E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0284" y="1298991"/>
            <a:ext cx="0" cy="45894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100"/>
          </a:p>
        </p:txBody>
      </p:sp>
      <p:sp>
        <p:nvSpPr>
          <p:cNvPr id="10245" name="Line 5">
            <a:extLst>
              <a:ext uri="{FF2B5EF4-FFF2-40B4-BE49-F238E27FC236}">
                <a16:creationId xmlns:a16="http://schemas.microsoft.com/office/drawing/2014/main" id="{E32E4483-1E36-98E9-FB72-DA0CD3298F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3559" y="1298991"/>
            <a:ext cx="0" cy="45894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100"/>
          </a:p>
        </p:txBody>
      </p:sp>
      <p:sp>
        <p:nvSpPr>
          <p:cNvPr id="10246" name="Line 6">
            <a:extLst>
              <a:ext uri="{FF2B5EF4-FFF2-40B4-BE49-F238E27FC236}">
                <a16:creationId xmlns:a16="http://schemas.microsoft.com/office/drawing/2014/main" id="{A1D93C94-51C7-F472-87E3-67C32B469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4746" y="1298991"/>
            <a:ext cx="0" cy="45894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100"/>
          </a:p>
        </p:txBody>
      </p:sp>
      <p:sp>
        <p:nvSpPr>
          <p:cNvPr id="10247" name="Line 7">
            <a:extLst>
              <a:ext uri="{FF2B5EF4-FFF2-40B4-BE49-F238E27FC236}">
                <a16:creationId xmlns:a16="http://schemas.microsoft.com/office/drawing/2014/main" id="{348DE7E3-F071-2409-83A0-CD9514157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5934" y="1298991"/>
            <a:ext cx="0" cy="45894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100"/>
          </a:p>
        </p:txBody>
      </p:sp>
      <p:sp>
        <p:nvSpPr>
          <p:cNvPr id="10248" name="Line 8">
            <a:extLst>
              <a:ext uri="{FF2B5EF4-FFF2-40B4-BE49-F238E27FC236}">
                <a16:creationId xmlns:a16="http://schemas.microsoft.com/office/drawing/2014/main" id="{98A984C1-DAF1-2094-CC63-85CE2C5F50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7121" y="1298991"/>
            <a:ext cx="0" cy="45894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100"/>
          </a:p>
        </p:txBody>
      </p:sp>
      <p:sp>
        <p:nvSpPr>
          <p:cNvPr id="10249" name="Line 9">
            <a:extLst>
              <a:ext uri="{FF2B5EF4-FFF2-40B4-BE49-F238E27FC236}">
                <a16:creationId xmlns:a16="http://schemas.microsoft.com/office/drawing/2014/main" id="{87E07812-CE7E-751D-6ECC-88B0A5149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6721" y="1298991"/>
            <a:ext cx="0" cy="45894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100"/>
          </a:p>
        </p:txBody>
      </p:sp>
      <p:sp>
        <p:nvSpPr>
          <p:cNvPr id="10250" name="Line 10">
            <a:extLst>
              <a:ext uri="{FF2B5EF4-FFF2-40B4-BE49-F238E27FC236}">
                <a16:creationId xmlns:a16="http://schemas.microsoft.com/office/drawing/2014/main" id="{2AFE44B9-67C0-E772-D3D5-E6E809A01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9496" y="1298992"/>
            <a:ext cx="0" cy="452913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100"/>
          </a:p>
        </p:txBody>
      </p:sp>
      <p:sp>
        <p:nvSpPr>
          <p:cNvPr id="10251" name="Line 11">
            <a:extLst>
              <a:ext uri="{FF2B5EF4-FFF2-40B4-BE49-F238E27FC236}">
                <a16:creationId xmlns:a16="http://schemas.microsoft.com/office/drawing/2014/main" id="{60B5916B-D414-C038-FC47-AD670C6A63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7571" y="1243429"/>
            <a:ext cx="0" cy="4930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52" name="Rectangle 12">
            <a:extLst>
              <a:ext uri="{FF2B5EF4-FFF2-40B4-BE49-F238E27FC236}">
                <a16:creationId xmlns:a16="http://schemas.microsoft.com/office/drawing/2014/main" id="{3BE45E48-2DFD-D50C-A612-1385483C3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021" y="1753017"/>
            <a:ext cx="941388" cy="3000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200" tIns="76200" rIns="76200" bIns="76200" anchor="ctr" anchorCtr="1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100"/>
              <a:t>PROGETTI</a:t>
            </a:r>
          </a:p>
        </p:txBody>
      </p:sp>
      <p:sp>
        <p:nvSpPr>
          <p:cNvPr id="10255" name="Rectangle 15">
            <a:extLst>
              <a:ext uri="{FF2B5EF4-FFF2-40B4-BE49-F238E27FC236}">
                <a16:creationId xmlns:a16="http://schemas.microsoft.com/office/drawing/2014/main" id="{D9B8A334-2404-8294-CECB-302D197FB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553" y="1370429"/>
            <a:ext cx="5626968" cy="259045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100" dirty="0"/>
              <a:t>ELETTRICI BEB</a:t>
            </a:r>
          </a:p>
        </p:txBody>
      </p:sp>
      <p:sp>
        <p:nvSpPr>
          <p:cNvPr id="10263" name="AutoShape 23">
            <a:extLst>
              <a:ext uri="{FF2B5EF4-FFF2-40B4-BE49-F238E27FC236}">
                <a16:creationId xmlns:a16="http://schemas.microsoft.com/office/drawing/2014/main" id="{A2CB516C-ABE0-BBD9-7043-931F07C65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4921" y="1294229"/>
            <a:ext cx="457200" cy="282575"/>
          </a:xfrm>
          <a:prstGeom prst="rightArrow">
            <a:avLst>
              <a:gd name="adj1" fmla="val 50000"/>
              <a:gd name="adj2" fmla="val 8090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100"/>
          </a:p>
        </p:txBody>
      </p:sp>
      <p:sp>
        <p:nvSpPr>
          <p:cNvPr id="10264" name="Line 24">
            <a:extLst>
              <a:ext uri="{FF2B5EF4-FFF2-40B4-BE49-F238E27FC236}">
                <a16:creationId xmlns:a16="http://schemas.microsoft.com/office/drawing/2014/main" id="{007319BD-CBE0-2882-9ACB-B02EEB3BD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9671" y="5770978"/>
            <a:ext cx="7270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100"/>
          </a:p>
        </p:txBody>
      </p:sp>
      <p:sp>
        <p:nvSpPr>
          <p:cNvPr id="10266" name="Rectangle 26">
            <a:extLst>
              <a:ext uri="{FF2B5EF4-FFF2-40B4-BE49-F238E27FC236}">
                <a16:creationId xmlns:a16="http://schemas.microsoft.com/office/drawing/2014/main" id="{40BB4539-9C6B-748F-4248-624753A87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7252" y="4446415"/>
            <a:ext cx="6558880" cy="259045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100" dirty="0"/>
              <a:t>METANO  </a:t>
            </a:r>
            <a:r>
              <a:rPr lang="it-IT" altLang="it-IT" sz="1100" dirty="0" err="1"/>
              <a:t>lng</a:t>
            </a:r>
            <a:endParaRPr lang="it-IT" altLang="it-IT" sz="1100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B6C8637-9B5A-9F59-0080-37D0AA061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660" y="6109141"/>
            <a:ext cx="7453965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it-IT" altLang="it-IT" sz="1200" dirty="0"/>
              <a:t>2019               2020           2021                2022           2023            2024               2025             2026               2027         </a:t>
            </a:r>
          </a:p>
        </p:txBody>
      </p:sp>
      <p:sp>
        <p:nvSpPr>
          <p:cNvPr id="3" name="AutoShape 23">
            <a:extLst>
              <a:ext uri="{FF2B5EF4-FFF2-40B4-BE49-F238E27FC236}">
                <a16:creationId xmlns:a16="http://schemas.microsoft.com/office/drawing/2014/main" id="{BE45E4E4-13CB-DFDA-8FCA-C4084D072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1519" y="4396177"/>
            <a:ext cx="457200" cy="282575"/>
          </a:xfrm>
          <a:prstGeom prst="rightArrow">
            <a:avLst>
              <a:gd name="adj1" fmla="val 50000"/>
              <a:gd name="adj2" fmla="val 8090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10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4EED5ADA-C829-133A-0B12-0DEA67654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3852" y="3204604"/>
            <a:ext cx="2946901" cy="259045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100" dirty="0"/>
              <a:t>ELETTRICI FCEB</a:t>
            </a:r>
          </a:p>
        </p:txBody>
      </p:sp>
      <p:sp>
        <p:nvSpPr>
          <p:cNvPr id="8" name="AutoShape 23">
            <a:extLst>
              <a:ext uri="{FF2B5EF4-FFF2-40B4-BE49-F238E27FC236}">
                <a16:creationId xmlns:a16="http://schemas.microsoft.com/office/drawing/2014/main" id="{D9FA0C26-C79F-D34B-8F10-3C6F81367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7928" y="3153342"/>
            <a:ext cx="457200" cy="282575"/>
          </a:xfrm>
          <a:prstGeom prst="rightArrow">
            <a:avLst>
              <a:gd name="adj1" fmla="val 50000"/>
              <a:gd name="adj2" fmla="val 8090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100"/>
          </a:p>
        </p:txBody>
      </p:sp>
      <p:sp>
        <p:nvSpPr>
          <p:cNvPr id="10" name="AutoShape 45">
            <a:extLst>
              <a:ext uri="{FF2B5EF4-FFF2-40B4-BE49-F238E27FC236}">
                <a16:creationId xmlns:a16="http://schemas.microsoft.com/office/drawing/2014/main" id="{3DE277E8-4EE3-31DF-C669-1E213E3CA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373" y="4766145"/>
            <a:ext cx="660400" cy="447675"/>
          </a:xfrm>
          <a:prstGeom prst="hexagon">
            <a:avLst>
              <a:gd name="adj" fmla="val 36873"/>
              <a:gd name="vf" fmla="val 115470"/>
            </a:avLst>
          </a:prstGeom>
          <a:solidFill>
            <a:srgbClr val="FDC0E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100" dirty="0"/>
              <a:t>Rifornimento</a:t>
            </a:r>
          </a:p>
          <a:p>
            <a:pPr algn="ctr" eaLnBrk="0" hangingPunct="0"/>
            <a:r>
              <a:rPr lang="it-IT" altLang="it-IT" sz="1100" dirty="0"/>
              <a:t>DEP. Ferrarese</a:t>
            </a:r>
          </a:p>
          <a:p>
            <a:pPr algn="ctr" eaLnBrk="0" hangingPunct="0"/>
            <a:r>
              <a:rPr lang="it-IT" altLang="it-IT" sz="1100" dirty="0"/>
              <a:t> BO</a:t>
            </a:r>
          </a:p>
        </p:txBody>
      </p:sp>
      <p:sp>
        <p:nvSpPr>
          <p:cNvPr id="11" name="AutoShape 45">
            <a:extLst>
              <a:ext uri="{FF2B5EF4-FFF2-40B4-BE49-F238E27FC236}">
                <a16:creationId xmlns:a16="http://schemas.microsoft.com/office/drawing/2014/main" id="{57674493-A941-2798-D17B-0584DDE04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373" y="5351449"/>
            <a:ext cx="660400" cy="447675"/>
          </a:xfrm>
          <a:prstGeom prst="hexagon">
            <a:avLst>
              <a:gd name="adj" fmla="val 36873"/>
              <a:gd name="vf" fmla="val 115470"/>
            </a:avLst>
          </a:prstGeom>
          <a:solidFill>
            <a:srgbClr val="FDC0E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100" dirty="0"/>
              <a:t>Rifornimento</a:t>
            </a:r>
          </a:p>
          <a:p>
            <a:pPr algn="ctr" eaLnBrk="0" hangingPunct="0"/>
            <a:r>
              <a:rPr lang="it-IT" altLang="it-IT" sz="1100" dirty="0"/>
              <a:t>DEP. Trenti</a:t>
            </a:r>
          </a:p>
          <a:p>
            <a:pPr algn="ctr" eaLnBrk="0" hangingPunct="0"/>
            <a:r>
              <a:rPr lang="it-IT" altLang="it-IT" sz="1100" dirty="0"/>
              <a:t> FE</a:t>
            </a:r>
          </a:p>
        </p:txBody>
      </p:sp>
      <p:sp>
        <p:nvSpPr>
          <p:cNvPr id="12" name="AutoShape 45">
            <a:extLst>
              <a:ext uri="{FF2B5EF4-FFF2-40B4-BE49-F238E27FC236}">
                <a16:creationId xmlns:a16="http://schemas.microsoft.com/office/drawing/2014/main" id="{8F71D33C-B6FB-A155-4F50-4AFA9C079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680" y="3456753"/>
            <a:ext cx="660400" cy="447675"/>
          </a:xfrm>
          <a:prstGeom prst="hexagon">
            <a:avLst>
              <a:gd name="adj" fmla="val 36873"/>
              <a:gd name="vf" fmla="val 115470"/>
            </a:avLst>
          </a:prstGeom>
          <a:solidFill>
            <a:srgbClr val="FDC0E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100" dirty="0"/>
              <a:t>Rifornimento</a:t>
            </a:r>
          </a:p>
          <a:p>
            <a:pPr algn="ctr" eaLnBrk="0" hangingPunct="0"/>
            <a:r>
              <a:rPr lang="it-IT" altLang="it-IT" sz="1100" dirty="0"/>
              <a:t>DEP. Trenti</a:t>
            </a:r>
          </a:p>
          <a:p>
            <a:pPr algn="ctr" eaLnBrk="0" hangingPunct="0"/>
            <a:r>
              <a:rPr lang="it-IT" altLang="it-IT" sz="1100" dirty="0"/>
              <a:t> FE</a:t>
            </a:r>
          </a:p>
        </p:txBody>
      </p:sp>
      <p:sp>
        <p:nvSpPr>
          <p:cNvPr id="13" name="AutoShape 45">
            <a:extLst>
              <a:ext uri="{FF2B5EF4-FFF2-40B4-BE49-F238E27FC236}">
                <a16:creationId xmlns:a16="http://schemas.microsoft.com/office/drawing/2014/main" id="{74565796-638F-E090-2593-A6CB5B9E5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292" y="3485410"/>
            <a:ext cx="660400" cy="447675"/>
          </a:xfrm>
          <a:prstGeom prst="hexagon">
            <a:avLst>
              <a:gd name="adj" fmla="val 36873"/>
              <a:gd name="vf" fmla="val 115470"/>
            </a:avLst>
          </a:prstGeom>
          <a:solidFill>
            <a:srgbClr val="FDC0E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100" dirty="0"/>
              <a:t>Rifornimento</a:t>
            </a:r>
          </a:p>
          <a:p>
            <a:pPr algn="ctr" eaLnBrk="0" hangingPunct="0"/>
            <a:r>
              <a:rPr lang="it-IT" altLang="it-IT" sz="1100" dirty="0"/>
              <a:t>DEP. </a:t>
            </a:r>
            <a:r>
              <a:rPr lang="it-IT" altLang="it-IT" sz="1100" dirty="0" err="1"/>
              <a:t>Battindarno</a:t>
            </a:r>
            <a:endParaRPr lang="it-IT" altLang="it-IT" sz="1100" dirty="0"/>
          </a:p>
          <a:p>
            <a:pPr algn="ctr" eaLnBrk="0" hangingPunct="0"/>
            <a:r>
              <a:rPr lang="it-IT" altLang="it-IT" sz="1100" dirty="0"/>
              <a:t> BO</a:t>
            </a:r>
          </a:p>
        </p:txBody>
      </p:sp>
      <p:sp>
        <p:nvSpPr>
          <p:cNvPr id="14" name="AutoShape 45">
            <a:extLst>
              <a:ext uri="{FF2B5EF4-FFF2-40B4-BE49-F238E27FC236}">
                <a16:creationId xmlns:a16="http://schemas.microsoft.com/office/drawing/2014/main" id="{B186FAB9-B5EE-C0BA-BD6B-5633ED847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292" y="3953900"/>
            <a:ext cx="660400" cy="447675"/>
          </a:xfrm>
          <a:prstGeom prst="hexagon">
            <a:avLst>
              <a:gd name="adj" fmla="val 36873"/>
              <a:gd name="vf" fmla="val 115470"/>
            </a:avLst>
          </a:prstGeom>
          <a:solidFill>
            <a:srgbClr val="FDC0E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100" dirty="0"/>
              <a:t>Rifornimento</a:t>
            </a:r>
          </a:p>
          <a:p>
            <a:pPr algn="ctr" eaLnBrk="0" hangingPunct="0"/>
            <a:r>
              <a:rPr lang="it-IT" altLang="it-IT" sz="1100" dirty="0"/>
              <a:t>DEP. Due</a:t>
            </a:r>
          </a:p>
          <a:p>
            <a:pPr algn="ctr" eaLnBrk="0" hangingPunct="0"/>
            <a:r>
              <a:rPr lang="it-IT" altLang="it-IT" sz="1100" dirty="0"/>
              <a:t> madonne</a:t>
            </a:r>
          </a:p>
          <a:p>
            <a:pPr algn="ctr" eaLnBrk="0" hangingPunct="0"/>
            <a:r>
              <a:rPr lang="it-IT" altLang="it-IT" sz="1100" dirty="0"/>
              <a:t> BO</a:t>
            </a:r>
          </a:p>
        </p:txBody>
      </p:sp>
      <p:sp>
        <p:nvSpPr>
          <p:cNvPr id="15" name="Line 5">
            <a:extLst>
              <a:ext uri="{FF2B5EF4-FFF2-40B4-BE49-F238E27FC236}">
                <a16:creationId xmlns:a16="http://schemas.microsoft.com/office/drawing/2014/main" id="{DC67508E-E911-5209-9E75-421CAC43E55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0176" y="1298991"/>
            <a:ext cx="0" cy="45894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100"/>
          </a:p>
        </p:txBody>
      </p:sp>
      <p:sp>
        <p:nvSpPr>
          <p:cNvPr id="16" name="AutoShape 45">
            <a:extLst>
              <a:ext uri="{FF2B5EF4-FFF2-40B4-BE49-F238E27FC236}">
                <a16:creationId xmlns:a16="http://schemas.microsoft.com/office/drawing/2014/main" id="{999537D9-44D0-25D1-6A6C-081BE053A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009" y="1640316"/>
            <a:ext cx="660400" cy="447675"/>
          </a:xfrm>
          <a:prstGeom prst="hexagon">
            <a:avLst>
              <a:gd name="adj" fmla="val 36873"/>
              <a:gd name="vf" fmla="val 115470"/>
            </a:avLst>
          </a:prstGeom>
          <a:solidFill>
            <a:srgbClr val="FDC0E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100" dirty="0"/>
              <a:t>Rifornimento</a:t>
            </a:r>
          </a:p>
          <a:p>
            <a:pPr algn="ctr" eaLnBrk="0" hangingPunct="0"/>
            <a:r>
              <a:rPr lang="it-IT" altLang="it-IT" sz="1100" dirty="0"/>
              <a:t>DEP Ferrarese</a:t>
            </a:r>
          </a:p>
          <a:p>
            <a:pPr algn="ctr" eaLnBrk="0" hangingPunct="0"/>
            <a:r>
              <a:rPr lang="it-IT" altLang="it-IT" sz="1100" dirty="0"/>
              <a:t>overnight</a:t>
            </a:r>
          </a:p>
        </p:txBody>
      </p:sp>
      <p:sp>
        <p:nvSpPr>
          <p:cNvPr id="17" name="AutoShape 45">
            <a:extLst>
              <a:ext uri="{FF2B5EF4-FFF2-40B4-BE49-F238E27FC236}">
                <a16:creationId xmlns:a16="http://schemas.microsoft.com/office/drawing/2014/main" id="{D1B78D94-2A7E-D983-093F-1ACA2D59E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553" y="2087991"/>
            <a:ext cx="660400" cy="447675"/>
          </a:xfrm>
          <a:prstGeom prst="hexagon">
            <a:avLst>
              <a:gd name="adj" fmla="val 36873"/>
              <a:gd name="vf" fmla="val 115470"/>
            </a:avLst>
          </a:prstGeom>
          <a:solidFill>
            <a:srgbClr val="FDC0E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100" dirty="0"/>
              <a:t>Rifornimento</a:t>
            </a:r>
          </a:p>
          <a:p>
            <a:pPr algn="ctr" eaLnBrk="0" hangingPunct="0"/>
            <a:r>
              <a:rPr lang="it-IT" altLang="it-IT" sz="1100" dirty="0"/>
              <a:t>DEP Ferrarese</a:t>
            </a:r>
          </a:p>
          <a:p>
            <a:pPr algn="ctr" eaLnBrk="0" hangingPunct="0"/>
            <a:r>
              <a:rPr lang="it-IT" altLang="it-IT" sz="1100" dirty="0" err="1"/>
              <a:t>opportunity</a:t>
            </a:r>
            <a:endParaRPr lang="it-IT" altLang="it-IT" sz="1100" dirty="0"/>
          </a:p>
        </p:txBody>
      </p:sp>
      <p:sp>
        <p:nvSpPr>
          <p:cNvPr id="18" name="AutoShape 45">
            <a:extLst>
              <a:ext uri="{FF2B5EF4-FFF2-40B4-BE49-F238E27FC236}">
                <a16:creationId xmlns:a16="http://schemas.microsoft.com/office/drawing/2014/main" id="{3D6B280A-52EE-0746-E035-E4ACB3350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451" y="2509818"/>
            <a:ext cx="660400" cy="447675"/>
          </a:xfrm>
          <a:prstGeom prst="hexagon">
            <a:avLst>
              <a:gd name="adj" fmla="val 36873"/>
              <a:gd name="vf" fmla="val 115470"/>
            </a:avLst>
          </a:prstGeom>
          <a:solidFill>
            <a:srgbClr val="FDC0E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100" dirty="0"/>
              <a:t>Rifornimento</a:t>
            </a:r>
          </a:p>
          <a:p>
            <a:pPr algn="ctr" eaLnBrk="0" hangingPunct="0"/>
            <a:r>
              <a:rPr lang="it-IT" altLang="it-IT" sz="1100" dirty="0"/>
              <a:t>In linea</a:t>
            </a:r>
          </a:p>
          <a:p>
            <a:pPr algn="ctr" eaLnBrk="0" hangingPunct="0"/>
            <a:r>
              <a:rPr lang="it-IT" altLang="it-IT" sz="1100" dirty="0" err="1"/>
              <a:t>Opportunity</a:t>
            </a:r>
            <a:endParaRPr lang="it-IT" altLang="it-IT" sz="1100" dirty="0"/>
          </a:p>
        </p:txBody>
      </p:sp>
      <p:sp>
        <p:nvSpPr>
          <p:cNvPr id="19" name="AutoShape 45">
            <a:extLst>
              <a:ext uri="{FF2B5EF4-FFF2-40B4-BE49-F238E27FC236}">
                <a16:creationId xmlns:a16="http://schemas.microsoft.com/office/drawing/2014/main" id="{ED27E07C-3B86-FFA1-6DE4-9535163C6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3072" y="1658919"/>
            <a:ext cx="660400" cy="447675"/>
          </a:xfrm>
          <a:prstGeom prst="hexagon">
            <a:avLst>
              <a:gd name="adj" fmla="val 36873"/>
              <a:gd name="vf" fmla="val 115470"/>
            </a:avLst>
          </a:prstGeom>
          <a:solidFill>
            <a:srgbClr val="FDC0E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100" dirty="0"/>
              <a:t>Rifornimento</a:t>
            </a:r>
          </a:p>
          <a:p>
            <a:pPr algn="ctr" eaLnBrk="0" hangingPunct="0"/>
            <a:r>
              <a:rPr lang="it-IT" altLang="it-IT" sz="1100" dirty="0"/>
              <a:t>DEP </a:t>
            </a:r>
            <a:r>
              <a:rPr lang="it-IT" altLang="it-IT" sz="1100" dirty="0" err="1"/>
              <a:t>Battindarno</a:t>
            </a:r>
            <a:endParaRPr lang="it-IT" altLang="it-IT" sz="1100" dirty="0"/>
          </a:p>
          <a:p>
            <a:pPr algn="ctr" eaLnBrk="0" hangingPunct="0"/>
            <a:r>
              <a:rPr lang="it-IT" altLang="it-IT" sz="1100" dirty="0" err="1"/>
              <a:t>opportunity</a:t>
            </a:r>
            <a:endParaRPr lang="it-IT" altLang="it-IT" sz="1100" dirty="0"/>
          </a:p>
        </p:txBody>
      </p:sp>
      <p:sp>
        <p:nvSpPr>
          <p:cNvPr id="20" name="AutoShape 45">
            <a:extLst>
              <a:ext uri="{FF2B5EF4-FFF2-40B4-BE49-F238E27FC236}">
                <a16:creationId xmlns:a16="http://schemas.microsoft.com/office/drawing/2014/main" id="{5DEFA3FE-581F-3314-7D74-0BFA75F62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8940" y="2122345"/>
            <a:ext cx="660400" cy="447675"/>
          </a:xfrm>
          <a:prstGeom prst="hexagon">
            <a:avLst>
              <a:gd name="adj" fmla="val 36873"/>
              <a:gd name="vf" fmla="val 115470"/>
            </a:avLst>
          </a:prstGeom>
          <a:solidFill>
            <a:srgbClr val="FDC0E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100" dirty="0"/>
              <a:t>Rifornimento</a:t>
            </a:r>
          </a:p>
          <a:p>
            <a:pPr algn="ctr" eaLnBrk="0" hangingPunct="0"/>
            <a:r>
              <a:rPr lang="it-IT" altLang="it-IT" sz="1100" dirty="0"/>
              <a:t>DEP Trenti</a:t>
            </a:r>
          </a:p>
          <a:p>
            <a:pPr algn="ctr" eaLnBrk="0" hangingPunct="0"/>
            <a:r>
              <a:rPr lang="it-IT" altLang="it-IT" sz="1100" dirty="0" err="1"/>
              <a:t>opportunity</a:t>
            </a:r>
            <a:endParaRPr lang="it-IT" altLang="it-IT" sz="1100" dirty="0"/>
          </a:p>
        </p:txBody>
      </p:sp>
      <p:sp>
        <p:nvSpPr>
          <p:cNvPr id="21" name="AutoShape 45">
            <a:extLst>
              <a:ext uri="{FF2B5EF4-FFF2-40B4-BE49-F238E27FC236}">
                <a16:creationId xmlns:a16="http://schemas.microsoft.com/office/drawing/2014/main" id="{DFA235F5-AD44-2BC9-216D-3D50E9961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253" y="2587599"/>
            <a:ext cx="660400" cy="447675"/>
          </a:xfrm>
          <a:prstGeom prst="hexagon">
            <a:avLst>
              <a:gd name="adj" fmla="val 36873"/>
              <a:gd name="vf" fmla="val 115470"/>
            </a:avLst>
          </a:prstGeom>
          <a:solidFill>
            <a:srgbClr val="FDC0E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100" dirty="0"/>
              <a:t>Rifornimento</a:t>
            </a:r>
          </a:p>
          <a:p>
            <a:pPr algn="ctr" eaLnBrk="0" hangingPunct="0"/>
            <a:r>
              <a:rPr lang="it-IT" altLang="it-IT" sz="1100" dirty="0"/>
              <a:t>In linea</a:t>
            </a:r>
          </a:p>
          <a:p>
            <a:pPr algn="ctr" eaLnBrk="0" hangingPunct="0"/>
            <a:r>
              <a:rPr lang="it-IT" altLang="it-IT" sz="1100" dirty="0"/>
              <a:t>Ferrara</a:t>
            </a:r>
          </a:p>
          <a:p>
            <a:pPr algn="ctr" eaLnBrk="0" hangingPunct="0"/>
            <a:r>
              <a:rPr lang="it-IT" altLang="it-IT" sz="1100" dirty="0" err="1"/>
              <a:t>opportunity</a:t>
            </a:r>
            <a:endParaRPr lang="it-IT" altLang="it-IT" sz="1100" dirty="0"/>
          </a:p>
        </p:txBody>
      </p:sp>
      <p:sp>
        <p:nvSpPr>
          <p:cNvPr id="22" name="AutoShape 45">
            <a:extLst>
              <a:ext uri="{FF2B5EF4-FFF2-40B4-BE49-F238E27FC236}">
                <a16:creationId xmlns:a16="http://schemas.microsoft.com/office/drawing/2014/main" id="{97729860-EC53-901B-7861-8058F3033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283" y="1707054"/>
            <a:ext cx="660400" cy="447675"/>
          </a:xfrm>
          <a:prstGeom prst="hexagon">
            <a:avLst>
              <a:gd name="adj" fmla="val 36873"/>
              <a:gd name="vf" fmla="val 115470"/>
            </a:avLst>
          </a:prstGeom>
          <a:solidFill>
            <a:srgbClr val="FDC0E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100" dirty="0"/>
              <a:t>Rifornimento</a:t>
            </a:r>
          </a:p>
          <a:p>
            <a:pPr algn="ctr" eaLnBrk="0" hangingPunct="0"/>
            <a:r>
              <a:rPr lang="it-IT" altLang="it-IT" sz="1100" dirty="0"/>
              <a:t>In linea</a:t>
            </a:r>
          </a:p>
          <a:p>
            <a:pPr algn="ctr" eaLnBrk="0" hangingPunct="0"/>
            <a:r>
              <a:rPr lang="it-IT" altLang="it-IT" sz="1100" dirty="0"/>
              <a:t>Due madonne</a:t>
            </a:r>
          </a:p>
          <a:p>
            <a:pPr algn="ctr" eaLnBrk="0" hangingPunct="0"/>
            <a:r>
              <a:rPr lang="it-IT" altLang="it-IT" sz="1100" dirty="0" err="1"/>
              <a:t>opportunity</a:t>
            </a:r>
            <a:endParaRPr lang="it-IT" altLang="it-IT" sz="1100" dirty="0"/>
          </a:p>
        </p:txBody>
      </p:sp>
    </p:spTree>
    <p:extLst>
      <p:ext uri="{BB962C8B-B14F-4D97-AF65-F5344CB8AC3E}">
        <p14:creationId xmlns:p14="http://schemas.microsoft.com/office/powerpoint/2010/main" val="3489651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65194-61BF-4E91-66C1-AAFD84851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3">
            <a:extLst>
              <a:ext uri="{FF2B5EF4-FFF2-40B4-BE49-F238E27FC236}">
                <a16:creationId xmlns:a16="http://schemas.microsoft.com/office/drawing/2014/main" id="{319C2EEB-5033-BAFC-DA4A-E7122A7FD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2624EEF0-119E-1FDD-FDF4-914BA0903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CB20734C-B190-76F6-7F59-C657FA02B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38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729392-C4BB-8212-8E1F-CE7BC0156919}"/>
              </a:ext>
            </a:extLst>
          </p:cNvPr>
          <p:cNvSpPr txBox="1"/>
          <p:nvPr/>
        </p:nvSpPr>
        <p:spPr>
          <a:xfrm>
            <a:off x="1760806" y="2015759"/>
            <a:ext cx="8670388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600" dirty="0"/>
              <a:t>Sulla base delle esperienze pregresse è possibile, </a:t>
            </a:r>
            <a:r>
              <a:rPr lang="it-IT" sz="3600" b="1" i="1" dirty="0"/>
              <a:t>per chi ha già acquisito queste conoscenze</a:t>
            </a:r>
            <a:r>
              <a:rPr lang="it-IT" sz="3600" dirty="0"/>
              <a:t>, supportare la definizione di percorsi </a:t>
            </a:r>
            <a:r>
              <a:rPr lang="it-IT" sz="3600" b="1" i="1" dirty="0"/>
              <a:t>economico tecnico organizzativi </a:t>
            </a:r>
            <a:r>
              <a:rPr lang="it-IT" sz="3600" dirty="0"/>
              <a:t>specifici per ogni altra azienda. </a:t>
            </a:r>
          </a:p>
          <a:p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7508679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63399-6F39-8D77-C90F-D1697B5CA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3">
            <a:extLst>
              <a:ext uri="{FF2B5EF4-FFF2-40B4-BE49-F238E27FC236}">
                <a16:creationId xmlns:a16="http://schemas.microsoft.com/office/drawing/2014/main" id="{25F4E04F-F09F-E946-6F44-E9E058491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2EAA3685-3B95-C3E0-E96A-F2E25F2B1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340C1A1E-4AF9-0BAC-8BDE-44EEEA5AE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39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7204852-CCE9-E757-1E4C-46907BBDB02B}"/>
              </a:ext>
            </a:extLst>
          </p:cNvPr>
          <p:cNvSpPr txBox="1"/>
          <p:nvPr/>
        </p:nvSpPr>
        <p:spPr>
          <a:xfrm>
            <a:off x="838201" y="1195754"/>
            <a:ext cx="107587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Bibliografia </a:t>
            </a:r>
          </a:p>
          <a:p>
            <a:endParaRPr lang="it-IT" dirty="0"/>
          </a:p>
          <a:p>
            <a:r>
              <a:rPr lang="it-IT" dirty="0"/>
              <a:t>A. Bottazzi , La razionalità nelle organizzazioni ovvero la metafisica manageriale, Bonomo, Bologna, 2025</a:t>
            </a:r>
          </a:p>
          <a:p>
            <a:endParaRPr lang="it-IT" dirty="0"/>
          </a:p>
          <a:p>
            <a:pPr marL="342900" indent="-342900">
              <a:buAutoNum type="alphaUcPeriod"/>
            </a:pPr>
            <a:r>
              <a:rPr lang="it-IT" dirty="0"/>
              <a:t>Bottazzi, Progettazione di un servizio di trasporto pubblico urbano, sostenibile e coerente con il mondo digitale in una citta di medie dimensioni, Bonomo, Bologna. 2024.</a:t>
            </a:r>
          </a:p>
          <a:p>
            <a:endParaRPr lang="it-IT" dirty="0"/>
          </a:p>
          <a:p>
            <a:r>
              <a:rPr lang="it-IT" dirty="0"/>
              <a:t>C.W. Choo, the </a:t>
            </a:r>
            <a:r>
              <a:rPr lang="it-IT" dirty="0" err="1"/>
              <a:t>knowing</a:t>
            </a:r>
            <a:r>
              <a:rPr lang="it-IT" dirty="0"/>
              <a:t> </a:t>
            </a:r>
            <a:r>
              <a:rPr lang="it-IT" dirty="0" err="1"/>
              <a:t>organization</a:t>
            </a:r>
            <a:r>
              <a:rPr lang="it-IT" dirty="0"/>
              <a:t>, oxford University Press, New  </a:t>
            </a:r>
            <a:r>
              <a:rPr lang="it-IT" dirty="0" err="1"/>
              <a:t>ork</a:t>
            </a:r>
            <a:r>
              <a:rPr lang="it-IT" dirty="0"/>
              <a:t>, 2006</a:t>
            </a:r>
          </a:p>
          <a:p>
            <a:endParaRPr lang="it-IT" dirty="0"/>
          </a:p>
          <a:p>
            <a:r>
              <a:rPr lang="it-IT" dirty="0"/>
              <a:t>K.E. </a:t>
            </a:r>
            <a:r>
              <a:rPr lang="it-IT" dirty="0" err="1"/>
              <a:t>Sveiby</a:t>
            </a:r>
            <a:r>
              <a:rPr lang="it-IT" dirty="0"/>
              <a:t>, the new </a:t>
            </a:r>
            <a:r>
              <a:rPr lang="it-IT" dirty="0" err="1"/>
              <a:t>organizational</a:t>
            </a:r>
            <a:r>
              <a:rPr lang="it-IT" dirty="0"/>
              <a:t> </a:t>
            </a:r>
            <a:r>
              <a:rPr lang="it-IT" dirty="0" err="1"/>
              <a:t>wealth</a:t>
            </a:r>
            <a:r>
              <a:rPr lang="it-IT" dirty="0"/>
              <a:t>, </a:t>
            </a:r>
            <a:r>
              <a:rPr lang="it-IT" dirty="0" err="1"/>
              <a:t>Berret-koehler</a:t>
            </a:r>
            <a:r>
              <a:rPr lang="it-IT" dirty="0"/>
              <a:t> publisher, San </a:t>
            </a:r>
            <a:r>
              <a:rPr lang="it-IT" dirty="0" err="1"/>
              <a:t>francisco</a:t>
            </a:r>
            <a:r>
              <a:rPr lang="it-IT" dirty="0"/>
              <a:t>, 1997</a:t>
            </a:r>
          </a:p>
          <a:p>
            <a:endParaRPr lang="it-IT" dirty="0"/>
          </a:p>
          <a:p>
            <a:r>
              <a:rPr lang="it-IT" dirty="0"/>
              <a:t>C.W, Choo, The </a:t>
            </a:r>
            <a:r>
              <a:rPr lang="it-IT" dirty="0" err="1"/>
              <a:t>inquiring</a:t>
            </a:r>
            <a:r>
              <a:rPr lang="it-IT" dirty="0"/>
              <a:t> </a:t>
            </a:r>
            <a:r>
              <a:rPr lang="it-IT" dirty="0" err="1"/>
              <a:t>organization</a:t>
            </a:r>
            <a:r>
              <a:rPr lang="it-IT" dirty="0"/>
              <a:t>, Oxford University press, New York, 2016</a:t>
            </a:r>
          </a:p>
          <a:p>
            <a:endParaRPr lang="it-IT" dirty="0"/>
          </a:p>
          <a:p>
            <a:r>
              <a:rPr lang="it-IT" dirty="0"/>
              <a:t>K.E. </a:t>
            </a:r>
            <a:r>
              <a:rPr lang="it-IT" dirty="0" err="1"/>
              <a:t>Sveiby</a:t>
            </a:r>
            <a:r>
              <a:rPr lang="it-IT" dirty="0"/>
              <a:t>, T. Lloyd, La gestione del </a:t>
            </a:r>
            <a:r>
              <a:rPr lang="it-IT" dirty="0" err="1"/>
              <a:t>knowhow</a:t>
            </a:r>
            <a:r>
              <a:rPr lang="it-IT" dirty="0"/>
              <a:t>, Franco Angeli, Milano, 1990</a:t>
            </a:r>
          </a:p>
          <a:p>
            <a:endParaRPr lang="it-IT" dirty="0"/>
          </a:p>
          <a:p>
            <a:r>
              <a:rPr lang="it-IT" dirty="0"/>
              <a:t>H. </a:t>
            </a:r>
            <a:r>
              <a:rPr lang="it-IT" dirty="0" err="1"/>
              <a:t>Chesbrough</a:t>
            </a:r>
            <a:r>
              <a:rPr lang="it-IT" dirty="0"/>
              <a:t>, il futuro della open </a:t>
            </a:r>
            <a:r>
              <a:rPr lang="it-IT" dirty="0" err="1"/>
              <a:t>innovation</a:t>
            </a:r>
            <a:r>
              <a:rPr lang="it-IT" dirty="0"/>
              <a:t>, LUISS University press, Roma, 2020</a:t>
            </a:r>
          </a:p>
        </p:txBody>
      </p:sp>
    </p:spTree>
    <p:extLst>
      <p:ext uri="{BB962C8B-B14F-4D97-AF65-F5344CB8AC3E}">
        <p14:creationId xmlns:p14="http://schemas.microsoft.com/office/powerpoint/2010/main" val="42300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AFC8A67-8C61-592A-8E82-C6CEEFC86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75" y="339957"/>
            <a:ext cx="10396025" cy="65180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5A435E-BFFC-9ECA-D8E8-3659CF8D62C4}"/>
              </a:ext>
            </a:extLst>
          </p:cNvPr>
          <p:cNvSpPr txBox="1"/>
          <p:nvPr/>
        </p:nvSpPr>
        <p:spPr>
          <a:xfrm>
            <a:off x="2039815" y="5528603"/>
            <a:ext cx="5339732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4400" dirty="0"/>
              <a:t>Quindi è tutto chiaro 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FA183-61C9-9401-6556-A9125292FE93}"/>
              </a:ext>
            </a:extLst>
          </p:cNvPr>
          <p:cNvSpPr txBox="1"/>
          <p:nvPr/>
        </p:nvSpPr>
        <p:spPr>
          <a:xfrm>
            <a:off x="3038621" y="16400"/>
            <a:ext cx="72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Opex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97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C2F6C-8ADB-94BF-1346-D62C98792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3">
            <a:extLst>
              <a:ext uri="{FF2B5EF4-FFF2-40B4-BE49-F238E27FC236}">
                <a16:creationId xmlns:a16="http://schemas.microsoft.com/office/drawing/2014/main" id="{DBF49C57-2081-3AD7-6836-A3E598D3E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9DC861AD-CA02-8268-7BAF-055EC95B6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09DF52B5-F1FE-0849-BF18-6224AC476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40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95402D-9B7D-1EF2-C3C6-3754FA03AFF4}"/>
              </a:ext>
            </a:extLst>
          </p:cNvPr>
          <p:cNvSpPr txBox="1"/>
          <p:nvPr/>
        </p:nvSpPr>
        <p:spPr>
          <a:xfrm>
            <a:off x="2743200" y="2363372"/>
            <a:ext cx="64092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/>
              <a:t>Fine slides Andrea bottazzi </a:t>
            </a:r>
          </a:p>
          <a:p>
            <a:r>
              <a:rPr lang="it-IT" sz="4400" dirty="0"/>
              <a:t>Genova, 17 aprile 2026 </a:t>
            </a:r>
          </a:p>
        </p:txBody>
      </p:sp>
    </p:spTree>
    <p:extLst>
      <p:ext uri="{BB962C8B-B14F-4D97-AF65-F5344CB8AC3E}">
        <p14:creationId xmlns:p14="http://schemas.microsoft.com/office/powerpoint/2010/main" val="61264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F38E6D-9F8E-20DB-DBB5-8D21257DFE99}"/>
              </a:ext>
            </a:extLst>
          </p:cNvPr>
          <p:cNvSpPr txBox="1"/>
          <p:nvPr/>
        </p:nvSpPr>
        <p:spPr>
          <a:xfrm>
            <a:off x="815927" y="576775"/>
            <a:ext cx="10747716" cy="5509200"/>
          </a:xfrm>
          <a:prstGeom prst="rect">
            <a:avLst/>
          </a:prstGeom>
          <a:solidFill>
            <a:srgbClr val="CC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Ovviamente no ! </a:t>
            </a:r>
          </a:p>
          <a:p>
            <a:r>
              <a:rPr lang="it-IT" sz="3200" dirty="0"/>
              <a:t>Non sono i decimi o centesimi di quei valori che vi forniscono la </a:t>
            </a:r>
            <a:r>
              <a:rPr lang="it-IT" sz="3200" b="1" i="1" u="sng" dirty="0"/>
              <a:t>VOSTRA soluzione per lo scenario Net zero.</a:t>
            </a:r>
          </a:p>
          <a:p>
            <a:endParaRPr lang="it-IT" sz="3200" dirty="0"/>
          </a:p>
          <a:p>
            <a:r>
              <a:rPr lang="it-IT" sz="3200" dirty="0"/>
              <a:t>Ogni operatore deve continuare (!?) con il suo percorso  che dovrà tenere conto :</a:t>
            </a:r>
          </a:p>
          <a:p>
            <a:pPr marL="571500" indent="-571500">
              <a:buFontTx/>
              <a:buChar char="-"/>
            </a:pPr>
            <a:r>
              <a:rPr lang="it-IT" sz="3200" dirty="0"/>
              <a:t>UE, Italia, PUMS Specifiche delle Gare per il servizio;</a:t>
            </a:r>
          </a:p>
          <a:p>
            <a:pPr marL="571500" indent="-571500">
              <a:buFontTx/>
              <a:buChar char="-"/>
            </a:pPr>
            <a:r>
              <a:rPr lang="it-IT" sz="3200" dirty="0"/>
              <a:t>Tipo di servizio : urbano, metropolitano e interurbano;</a:t>
            </a:r>
          </a:p>
          <a:p>
            <a:pPr marL="571500" indent="-571500">
              <a:buFontTx/>
              <a:buChar char="-"/>
            </a:pPr>
            <a:r>
              <a:rPr lang="it-IT" sz="3200" dirty="0"/>
              <a:t>Dimensione depositi;</a:t>
            </a:r>
          </a:p>
          <a:p>
            <a:pPr marL="571500" indent="-571500">
              <a:buFontTx/>
              <a:buChar char="-"/>
            </a:pPr>
            <a:r>
              <a:rPr lang="it-IT" sz="3200" dirty="0"/>
              <a:t>Dimensione flotta;</a:t>
            </a:r>
          </a:p>
          <a:p>
            <a:pPr marL="571500" indent="-571500">
              <a:buFontTx/>
              <a:buChar char="-"/>
            </a:pPr>
            <a:r>
              <a:rPr lang="it-IT" sz="3200" dirty="0"/>
              <a:t>Finanziamenti.</a:t>
            </a:r>
          </a:p>
        </p:txBody>
      </p:sp>
    </p:spTree>
    <p:extLst>
      <p:ext uri="{BB962C8B-B14F-4D97-AF65-F5344CB8AC3E}">
        <p14:creationId xmlns:p14="http://schemas.microsoft.com/office/powerpoint/2010/main" val="338506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83AE83-FC03-856C-AD48-90023A838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643761-A201-8488-7B9A-D6B9B55D5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BA9FC8-6219-4EB0-4EF3-D782EE01D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6</a:t>
            </a:fld>
            <a:endParaRPr lang="it-IT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F8021DE5-B9FF-F377-3A97-405C108AFD55}"/>
              </a:ext>
            </a:extLst>
          </p:cNvPr>
          <p:cNvGrpSpPr/>
          <p:nvPr/>
        </p:nvGrpSpPr>
        <p:grpSpPr>
          <a:xfrm>
            <a:off x="2264899" y="741300"/>
            <a:ext cx="6921304" cy="5279672"/>
            <a:chOff x="5510124" y="2285520"/>
            <a:chExt cx="7729263" cy="5164136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75F73CF5-EEBF-2F2B-376A-A1E9E05AA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0362" y="2972906"/>
              <a:ext cx="4962525" cy="447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50CF543E-BC61-01A0-C004-4A2F828C3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3074" y="2285520"/>
              <a:ext cx="3015274" cy="355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400" dirty="0"/>
                <a:t>ORGANIZATION CULTURE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970D2598-4592-86DC-AEB4-BE0B01168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23535" y="5147781"/>
              <a:ext cx="2015852" cy="355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400" dirty="0"/>
                <a:t>SUSTAINABILITY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10526EEF-0324-9AAC-6322-A8C7EE6B6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0124" y="5409720"/>
              <a:ext cx="1794920" cy="355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400" dirty="0"/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734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4A6A7-496A-5F68-D398-7355F2047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C5C7B28A-57E2-24C8-02DA-EA64B719B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AC3FE545-4EBC-1774-CF92-51CBF319A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6231896F-8DF4-A614-363F-D430E3286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7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2B2030-9638-3245-054C-C704281D008E}"/>
              </a:ext>
            </a:extLst>
          </p:cNvPr>
          <p:cNvSpPr txBox="1"/>
          <p:nvPr/>
        </p:nvSpPr>
        <p:spPr>
          <a:xfrm>
            <a:off x="268913" y="1522107"/>
            <a:ext cx="1142280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/>
              <a:t>Le specifiche alle quali attenersi per i progetti</a:t>
            </a:r>
          </a:p>
          <a:p>
            <a:r>
              <a:rPr lang="it-IT" sz="4800" dirty="0"/>
              <a:t>di transizione sono ben note:</a:t>
            </a:r>
          </a:p>
          <a:p>
            <a:endParaRPr lang="it-IT" sz="4800" dirty="0"/>
          </a:p>
          <a:p>
            <a:r>
              <a:rPr lang="it-IT" sz="4800" dirty="0"/>
              <a:t>-    gli obiettivi di </a:t>
            </a:r>
            <a:r>
              <a:rPr lang="it-IT" sz="4800" dirty="0" err="1"/>
              <a:t>sustainability</a:t>
            </a:r>
            <a:endParaRPr lang="it-IT" sz="4800" dirty="0"/>
          </a:p>
          <a:p>
            <a:pPr marL="685800" indent="-685800">
              <a:buFontTx/>
              <a:buChar char="-"/>
            </a:pPr>
            <a:r>
              <a:rPr lang="it-IT" sz="4800" dirty="0"/>
              <a:t>Le tecnologie disponibili</a:t>
            </a:r>
          </a:p>
          <a:p>
            <a:pPr marL="685800" indent="-685800">
              <a:buFontTx/>
              <a:buChar char="-"/>
            </a:pPr>
            <a:r>
              <a:rPr lang="it-IT" sz="4800" dirty="0"/>
              <a:t>Le competenze  e le forme organizzative </a:t>
            </a:r>
          </a:p>
        </p:txBody>
      </p:sp>
    </p:spTree>
    <p:extLst>
      <p:ext uri="{BB962C8B-B14F-4D97-AF65-F5344CB8AC3E}">
        <p14:creationId xmlns:p14="http://schemas.microsoft.com/office/powerpoint/2010/main" val="423805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BB21289D-D660-C81E-70C9-C210FAF06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2068233C-EDA7-F00C-068A-59E477A56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DC0C478F-2CC6-B38C-FB2C-C913DB554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8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D2D2A3B-0B9C-4A34-8E8A-03F820F78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23662"/>
            <a:ext cx="9644753" cy="551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7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C7AB2-F38D-6084-4606-30013A763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3">
            <a:extLst>
              <a:ext uri="{FF2B5EF4-FFF2-40B4-BE49-F238E27FC236}">
                <a16:creationId xmlns:a16="http://schemas.microsoft.com/office/drawing/2014/main" id="{F2D3546B-95DA-37AC-4876-9FDD6B183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17 aprile 2026 </a:t>
            </a:r>
            <a:r>
              <a:rPr lang="it-IT" dirty="0" err="1"/>
              <a:t>dott.ing</a:t>
            </a:r>
            <a:r>
              <a:rPr lang="it-IT" dirty="0"/>
              <a:t>. Andrea Bottazzi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D31BD32A-DF8B-525F-E5DF-B83A169C9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Programmazione , Esercizio e gestione di reti di trasporto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A36876FB-2F61-8DBB-441F-0618D711E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699E-D9C9-459F-B2B1-658EBFB59691}" type="slidenum">
              <a:rPr lang="it-IT" smtClean="0"/>
              <a:t>9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0CA441-746C-BB2A-1D60-83FD4979EA4E}"/>
              </a:ext>
            </a:extLst>
          </p:cNvPr>
          <p:cNvSpPr txBox="1"/>
          <p:nvPr/>
        </p:nvSpPr>
        <p:spPr>
          <a:xfrm>
            <a:off x="2897945" y="689316"/>
            <a:ext cx="7640681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4400" dirty="0"/>
              <a:t>Attenzione ai </a:t>
            </a:r>
            <a:r>
              <a:rPr lang="it-IT" sz="4400" dirty="0" err="1"/>
              <a:t>Pums</a:t>
            </a:r>
            <a:r>
              <a:rPr lang="it-IT" sz="4400" dirty="0"/>
              <a:t> per il 2030 !!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0904D5E-DA75-864B-ABDF-42B66AFB4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77" y="1870354"/>
            <a:ext cx="7261450" cy="415061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83561AC-C05D-ABD7-943F-6F709EDEC572}"/>
              </a:ext>
            </a:extLst>
          </p:cNvPr>
          <p:cNvSpPr txBox="1"/>
          <p:nvPr/>
        </p:nvSpPr>
        <p:spPr>
          <a:xfrm>
            <a:off x="1393015" y="2028206"/>
            <a:ext cx="1568058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Pums</a:t>
            </a:r>
            <a:r>
              <a:rPr lang="it-IT" dirty="0"/>
              <a:t> Bologna </a:t>
            </a:r>
          </a:p>
          <a:p>
            <a:r>
              <a:rPr lang="it-IT" dirty="0"/>
              <a:t>01.01.2020</a:t>
            </a:r>
          </a:p>
          <a:p>
            <a:r>
              <a:rPr lang="it-IT" dirty="0"/>
              <a:t>Servizio</a:t>
            </a:r>
          </a:p>
          <a:p>
            <a:r>
              <a:rPr lang="it-IT" dirty="0"/>
              <a:t>urbano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AE27697-6931-06F3-F5A7-ACF167B08C53}"/>
              </a:ext>
            </a:extLst>
          </p:cNvPr>
          <p:cNvCxnSpPr>
            <a:cxnSpLocks/>
          </p:cNvCxnSpPr>
          <p:nvPr/>
        </p:nvCxnSpPr>
        <p:spPr>
          <a:xfrm>
            <a:off x="2574388" y="3629465"/>
            <a:ext cx="53457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776DEF97-DD33-E430-E019-E693EEBB9481}"/>
              </a:ext>
            </a:extLst>
          </p:cNvPr>
          <p:cNvCxnSpPr>
            <a:cxnSpLocks/>
          </p:cNvCxnSpPr>
          <p:nvPr/>
        </p:nvCxnSpPr>
        <p:spPr>
          <a:xfrm>
            <a:off x="2897945" y="3138609"/>
            <a:ext cx="639590" cy="490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ella a 5 punte 13">
            <a:extLst>
              <a:ext uri="{FF2B5EF4-FFF2-40B4-BE49-F238E27FC236}">
                <a16:creationId xmlns:a16="http://schemas.microsoft.com/office/drawing/2014/main" id="{67D89969-2037-52CC-D737-F8715D1AF056}"/>
              </a:ext>
            </a:extLst>
          </p:cNvPr>
          <p:cNvSpPr/>
          <p:nvPr/>
        </p:nvSpPr>
        <p:spPr>
          <a:xfrm>
            <a:off x="2359611" y="3461775"/>
            <a:ext cx="383589" cy="33537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tella a 5 punte 14">
            <a:extLst>
              <a:ext uri="{FF2B5EF4-FFF2-40B4-BE49-F238E27FC236}">
                <a16:creationId xmlns:a16="http://schemas.microsoft.com/office/drawing/2014/main" id="{3F0C190A-8499-B78C-827F-E17F04AD985F}"/>
              </a:ext>
            </a:extLst>
          </p:cNvPr>
          <p:cNvSpPr/>
          <p:nvPr/>
        </p:nvSpPr>
        <p:spPr>
          <a:xfrm>
            <a:off x="6921305" y="3429000"/>
            <a:ext cx="375473" cy="335375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C27F187-6BF3-ED55-3E29-2FAA9CF030C1}"/>
              </a:ext>
            </a:extLst>
          </p:cNvPr>
          <p:cNvSpPr txBox="1"/>
          <p:nvPr/>
        </p:nvSpPr>
        <p:spPr>
          <a:xfrm>
            <a:off x="3690413" y="3856397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15 anni prima !!! </a:t>
            </a:r>
          </a:p>
        </p:txBody>
      </p:sp>
    </p:spTree>
    <p:extLst>
      <p:ext uri="{BB962C8B-B14F-4D97-AF65-F5344CB8AC3E}">
        <p14:creationId xmlns:p14="http://schemas.microsoft.com/office/powerpoint/2010/main" val="263862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1949</Words>
  <Application>Microsoft Office PowerPoint</Application>
  <PresentationFormat>Widescreen</PresentationFormat>
  <Paragraphs>474</Paragraphs>
  <Slides>40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Tema di Office</vt:lpstr>
      <vt:lpstr>La sostenibilità, le tecnologie e l’organizzazione degli operatori TPL, per l’innovazione dei sistemi di erogazione del servizio di trasporto pubblico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 rappresentante di un operatore europeo ha chiesto a UITP: «ma la nostra azienda ha appena terminato un importante investimento per una flotta biogas, non posiamo partire subito con progetti net zero»  il tema è che partendo adesso ha ancora 24 anni per ammortizzare ma certamente non potrà ingrandire la flotta oltre un certo numero di mezzi  poiché è partito tardi … su questo si deve poi ragionare se è CNG o LNG poiché i tempi e gli investimenti sono diversi   </vt:lpstr>
      <vt:lpstr>Analogamente si sente di chiusure di progetti relativi ad autobus alimentati con idrogeno , che i poco attenti riferiscono alla tecnologia in se’ , invece il tema è che per gli autobus alimentati con idrogeno serve una dimensione di flotta, a regime, importante &gt; 70-90 autobus più la flotta è ampia e più l’adozione è vantaggiosa</vt:lpstr>
      <vt:lpstr>Presentazione standard di PowerPoint</vt:lpstr>
      <vt:lpstr>Presentazione standard di PowerPoint</vt:lpstr>
      <vt:lpstr>Presentazione standard di PowerPoint</vt:lpstr>
      <vt:lpstr>Una delle combinazioni come esempio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bottazzi</dc:creator>
  <cp:lastModifiedBy>andrea bottazzi</cp:lastModifiedBy>
  <cp:revision>82</cp:revision>
  <dcterms:created xsi:type="dcterms:W3CDTF">2026-03-26T17:22:15Z</dcterms:created>
  <dcterms:modified xsi:type="dcterms:W3CDTF">2026-04-15T20:11:00Z</dcterms:modified>
</cp:coreProperties>
</file>