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145705957" r:id="rId2"/>
    <p:sldId id="261" r:id="rId3"/>
    <p:sldId id="2145705961" r:id="rId4"/>
    <p:sldId id="2145705967" r:id="rId5"/>
    <p:sldId id="2145705975" r:id="rId6"/>
    <p:sldId id="2145705970" r:id="rId7"/>
    <p:sldId id="2145705974" r:id="rId8"/>
    <p:sldId id="2145705969" r:id="rId9"/>
    <p:sldId id="2145705973" r:id="rId10"/>
    <p:sldId id="2145705976" r:id="rId11"/>
    <p:sldId id="2145705968" r:id="rId12"/>
    <p:sldId id="2145705960" r:id="rId13"/>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6D0296-9AE4-3794-1BF6-405D5556C03A}" name="Moneta Diana (RSE)" initials="DM" userId="S::MONETA@rse-web.it::e49ace72-d9dd-412a-820c-a7111c383c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8"/>
    <p:restoredTop sz="94622"/>
  </p:normalViewPr>
  <p:slideViewPr>
    <p:cSldViewPr snapToGrid="0">
      <p:cViewPr varScale="1">
        <p:scale>
          <a:sx n="108" d="100"/>
          <a:sy n="108" d="100"/>
        </p:scale>
        <p:origin x="952" y="192"/>
      </p:cViewPr>
      <p:guideLst>
        <p:guide orient="horz" pos="4269"/>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D9EDC-455B-4A44-9444-7A70E96A7C34}" type="doc">
      <dgm:prSet loTypeId="urn:microsoft.com/office/officeart/2005/8/layout/hProcess11" loCatId="process" qsTypeId="urn:microsoft.com/office/officeart/2005/8/quickstyle/simple5" qsCatId="simple" csTypeId="urn:microsoft.com/office/officeart/2005/8/colors/accent6_5" csCatId="accent6" phldr="1"/>
      <dgm:spPr/>
      <dgm:t>
        <a:bodyPr/>
        <a:lstStyle/>
        <a:p>
          <a:endParaRPr lang="it-IT"/>
        </a:p>
      </dgm:t>
    </dgm:pt>
    <dgm:pt modelId="{4B791ED7-42ED-4E67-BBD6-C38541B55E0F}">
      <dgm:prSet custT="1"/>
      <dgm:spPr/>
      <dgm:t>
        <a:bodyPr/>
        <a:lstStyle/>
        <a:p>
          <a:r>
            <a:rPr lang="it-IT" sz="1600" b="1" dirty="0"/>
            <a:t> 2021-2022</a:t>
          </a:r>
        </a:p>
      </dgm:t>
    </dgm:pt>
    <dgm:pt modelId="{A7066AB9-95AF-4188-BF0B-6BC329EF63BF}" type="sibTrans" cxnId="{0802C4C8-E347-4151-ABA6-E8C5A176B6A5}">
      <dgm:prSet/>
      <dgm:spPr/>
      <dgm:t>
        <a:bodyPr/>
        <a:lstStyle/>
        <a:p>
          <a:endParaRPr lang="it-IT" sz="2000"/>
        </a:p>
      </dgm:t>
    </dgm:pt>
    <dgm:pt modelId="{651993AE-6972-4272-8D12-110C16B23E91}" type="parTrans" cxnId="{0802C4C8-E347-4151-ABA6-E8C5A176B6A5}">
      <dgm:prSet/>
      <dgm:spPr/>
      <dgm:t>
        <a:bodyPr/>
        <a:lstStyle/>
        <a:p>
          <a:endParaRPr lang="it-IT" sz="2000"/>
        </a:p>
      </dgm:t>
    </dgm:pt>
    <dgm:pt modelId="{D4A61A9F-DE6F-46D7-81CF-F30E65057E27}">
      <dgm:prSet phldrT="[Testo]" custT="1"/>
      <dgm:spPr/>
      <dgm:t>
        <a:bodyPr/>
        <a:lstStyle/>
        <a:p>
          <a:r>
            <a:rPr lang="it-IT" sz="1600" b="1" dirty="0"/>
            <a:t>2020</a:t>
          </a:r>
        </a:p>
      </dgm:t>
    </dgm:pt>
    <dgm:pt modelId="{5D847381-9102-4CFD-96BD-0A2C43E92935}" type="sibTrans" cxnId="{648763C9-9FB4-4AA6-8EC6-458FD07183BB}">
      <dgm:prSet/>
      <dgm:spPr/>
      <dgm:t>
        <a:bodyPr/>
        <a:lstStyle/>
        <a:p>
          <a:endParaRPr lang="it-IT" sz="2000"/>
        </a:p>
      </dgm:t>
    </dgm:pt>
    <dgm:pt modelId="{90828842-7D17-4B0B-8DAD-6D17C2DDB110}" type="parTrans" cxnId="{648763C9-9FB4-4AA6-8EC6-458FD07183BB}">
      <dgm:prSet/>
      <dgm:spPr/>
      <dgm:t>
        <a:bodyPr/>
        <a:lstStyle/>
        <a:p>
          <a:endParaRPr lang="it-IT" sz="2000"/>
        </a:p>
      </dgm:t>
    </dgm:pt>
    <dgm:pt modelId="{C324A4C0-FADB-484F-9637-757BD2BE8243}">
      <dgm:prSet custT="1"/>
      <dgm:spPr/>
      <dgm:t>
        <a:bodyPr/>
        <a:lstStyle/>
        <a:p>
          <a:r>
            <a:rPr lang="it-IT" sz="1600" b="1" dirty="0"/>
            <a:t>2019</a:t>
          </a:r>
        </a:p>
      </dgm:t>
    </dgm:pt>
    <dgm:pt modelId="{AD3ABD2D-1699-4B9A-BEA2-3F3B26AD9D36}" type="sibTrans" cxnId="{28F96EEA-1A2D-4F9F-BBB8-3FC2A0C63215}">
      <dgm:prSet/>
      <dgm:spPr/>
      <dgm:t>
        <a:bodyPr/>
        <a:lstStyle/>
        <a:p>
          <a:endParaRPr lang="it-IT" sz="2000"/>
        </a:p>
      </dgm:t>
    </dgm:pt>
    <dgm:pt modelId="{BEBC76EB-4932-4681-A40E-8931409637CD}" type="parTrans" cxnId="{28F96EEA-1A2D-4F9F-BBB8-3FC2A0C63215}">
      <dgm:prSet/>
      <dgm:spPr/>
      <dgm:t>
        <a:bodyPr/>
        <a:lstStyle/>
        <a:p>
          <a:endParaRPr lang="it-IT" sz="2000"/>
        </a:p>
      </dgm:t>
    </dgm:pt>
    <dgm:pt modelId="{7C497C15-1E98-4A9A-BF1B-E06361B4278C}">
      <dgm:prSet phldrT="[Testo]" custT="1"/>
      <dgm:spPr/>
      <dgm:t>
        <a:bodyPr/>
        <a:lstStyle/>
        <a:p>
          <a:r>
            <a:rPr lang="it-IT" sz="1600" b="1" kern="1200" dirty="0">
              <a:latin typeface="Calibri"/>
              <a:ea typeface="+mn-ea"/>
              <a:cs typeface="+mn-cs"/>
            </a:rPr>
            <a:t>2017</a:t>
          </a:r>
        </a:p>
      </dgm:t>
    </dgm:pt>
    <dgm:pt modelId="{960000E4-F951-45A5-8BD6-D11AC21C24E0}" type="sibTrans" cxnId="{7DA529EF-B3C4-415B-B002-755175613555}">
      <dgm:prSet/>
      <dgm:spPr/>
      <dgm:t>
        <a:bodyPr/>
        <a:lstStyle/>
        <a:p>
          <a:endParaRPr lang="it-IT" sz="2000"/>
        </a:p>
      </dgm:t>
    </dgm:pt>
    <dgm:pt modelId="{1FAF32E8-14AE-4764-9EF0-4F7E8457187A}" type="parTrans" cxnId="{7DA529EF-B3C4-415B-B002-755175613555}">
      <dgm:prSet/>
      <dgm:spPr/>
      <dgm:t>
        <a:bodyPr/>
        <a:lstStyle/>
        <a:p>
          <a:endParaRPr lang="it-IT" sz="2000"/>
        </a:p>
      </dgm:t>
    </dgm:pt>
    <dgm:pt modelId="{36C28B39-6DC3-4DB6-AB1B-CDA2AB2504F6}">
      <dgm:prSet custT="1"/>
      <dgm:spPr/>
      <dgm:t>
        <a:bodyPr/>
        <a:lstStyle/>
        <a:p>
          <a:r>
            <a:rPr lang="it-IT" sz="1600" b="1" dirty="0"/>
            <a:t>2025</a:t>
          </a:r>
        </a:p>
      </dgm:t>
    </dgm:pt>
    <dgm:pt modelId="{6B88DF60-E73A-4208-85D6-8476FDFB1EE0}" type="parTrans" cxnId="{289149D0-1AEB-459F-8EC2-EB92A11C040B}">
      <dgm:prSet/>
      <dgm:spPr/>
      <dgm:t>
        <a:bodyPr/>
        <a:lstStyle/>
        <a:p>
          <a:endParaRPr lang="en-US"/>
        </a:p>
      </dgm:t>
    </dgm:pt>
    <dgm:pt modelId="{CF3B09B9-8E93-4DF0-B828-373C63CD5494}" type="sibTrans" cxnId="{289149D0-1AEB-459F-8EC2-EB92A11C040B}">
      <dgm:prSet/>
      <dgm:spPr/>
      <dgm:t>
        <a:bodyPr/>
        <a:lstStyle/>
        <a:p>
          <a:endParaRPr lang="en-US"/>
        </a:p>
      </dgm:t>
    </dgm:pt>
    <dgm:pt modelId="{B398ACB3-DD82-4EB2-9E70-F483F478F2F7}">
      <dgm:prSet custT="1"/>
      <dgm:spPr/>
      <dgm:t>
        <a:bodyPr/>
        <a:lstStyle/>
        <a:p>
          <a:r>
            <a:rPr lang="it-IT" sz="1600" b="1" dirty="0"/>
            <a:t>2024</a:t>
          </a:r>
        </a:p>
      </dgm:t>
    </dgm:pt>
    <dgm:pt modelId="{1CF51BF9-2421-449A-86AE-052D0EC11079}" type="parTrans" cxnId="{6B944173-7997-43DB-A771-21721B9AA32A}">
      <dgm:prSet/>
      <dgm:spPr/>
      <dgm:t>
        <a:bodyPr/>
        <a:lstStyle/>
        <a:p>
          <a:endParaRPr lang="en-US"/>
        </a:p>
      </dgm:t>
    </dgm:pt>
    <dgm:pt modelId="{D8E458B4-7E6E-4B45-A6DD-E5C8BF31DCE3}" type="sibTrans" cxnId="{6B944173-7997-43DB-A771-21721B9AA32A}">
      <dgm:prSet/>
      <dgm:spPr/>
      <dgm:t>
        <a:bodyPr/>
        <a:lstStyle/>
        <a:p>
          <a:endParaRPr lang="en-US"/>
        </a:p>
      </dgm:t>
    </dgm:pt>
    <dgm:pt modelId="{822BB37A-B0C3-4F9B-A300-65C21B54532C}">
      <dgm:prSet phldrT="[Testo]" custT="1"/>
      <dgm:spPr/>
      <dgm:t>
        <a:bodyPr/>
        <a:lstStyle/>
        <a:p>
          <a:r>
            <a:rPr lang="it-IT" sz="1600" b="1" kern="1200" dirty="0">
              <a:latin typeface="Calibri"/>
              <a:ea typeface="+mn-ea"/>
              <a:cs typeface="+mn-cs"/>
            </a:rPr>
            <a:t>2016</a:t>
          </a:r>
        </a:p>
      </dgm:t>
    </dgm:pt>
    <dgm:pt modelId="{CE0BE55D-A615-45B6-B15E-415B7D5D59E7}" type="parTrans" cxnId="{E71D1CE9-B662-48D5-9AB6-8A45D3D237B5}">
      <dgm:prSet/>
      <dgm:spPr/>
      <dgm:t>
        <a:bodyPr/>
        <a:lstStyle/>
        <a:p>
          <a:endParaRPr lang="it-IT"/>
        </a:p>
      </dgm:t>
    </dgm:pt>
    <dgm:pt modelId="{D2B0683A-E9E9-45E0-9D76-9D2A227A329F}" type="sibTrans" cxnId="{E71D1CE9-B662-48D5-9AB6-8A45D3D237B5}">
      <dgm:prSet/>
      <dgm:spPr/>
      <dgm:t>
        <a:bodyPr/>
        <a:lstStyle/>
        <a:p>
          <a:endParaRPr lang="it-IT"/>
        </a:p>
      </dgm:t>
    </dgm:pt>
    <dgm:pt modelId="{70B09C2E-7F82-4BE0-A479-34B278FBF2D2}" type="pres">
      <dgm:prSet presAssocID="{EBFD9EDC-455B-4A44-9444-7A70E96A7C34}" presName="Name0" presStyleCnt="0">
        <dgm:presLayoutVars>
          <dgm:dir/>
          <dgm:resizeHandles val="exact"/>
        </dgm:presLayoutVars>
      </dgm:prSet>
      <dgm:spPr/>
    </dgm:pt>
    <dgm:pt modelId="{93C7D209-20F0-402D-B2D7-068FCEBE3A9F}" type="pres">
      <dgm:prSet presAssocID="{EBFD9EDC-455B-4A44-9444-7A70E96A7C34}" presName="arrow" presStyleLbl="bgShp" presStyleIdx="0" presStyleCnt="1" custScaleY="64839"/>
      <dgm:spPr/>
    </dgm:pt>
    <dgm:pt modelId="{33075668-0200-4F6F-A7F3-553A3C3B32DB}" type="pres">
      <dgm:prSet presAssocID="{EBFD9EDC-455B-4A44-9444-7A70E96A7C34}" presName="points" presStyleCnt="0"/>
      <dgm:spPr/>
    </dgm:pt>
    <dgm:pt modelId="{3C5B54D0-52AC-4084-8A1E-CCC4BC4C9687}" type="pres">
      <dgm:prSet presAssocID="{822BB37A-B0C3-4F9B-A300-65C21B54532C}" presName="compositeA" presStyleCnt="0"/>
      <dgm:spPr/>
    </dgm:pt>
    <dgm:pt modelId="{C8C777C8-E42B-4537-8E2A-65C963B909C3}" type="pres">
      <dgm:prSet presAssocID="{822BB37A-B0C3-4F9B-A300-65C21B54532C}" presName="textA" presStyleLbl="revTx" presStyleIdx="0" presStyleCnt="7" custLinFactNeighborX="-5097">
        <dgm:presLayoutVars>
          <dgm:bulletEnabled val="1"/>
        </dgm:presLayoutVars>
      </dgm:prSet>
      <dgm:spPr/>
    </dgm:pt>
    <dgm:pt modelId="{23007E6F-B4FA-476B-8507-832FDC22FCDD}" type="pres">
      <dgm:prSet presAssocID="{822BB37A-B0C3-4F9B-A300-65C21B54532C}" presName="circleA" presStyleLbl="node1" presStyleIdx="0" presStyleCnt="7"/>
      <dgm:spPr/>
    </dgm:pt>
    <dgm:pt modelId="{EE6BA260-67A6-4669-8D86-239A907A3BC6}" type="pres">
      <dgm:prSet presAssocID="{822BB37A-B0C3-4F9B-A300-65C21B54532C}" presName="spaceA" presStyleCnt="0"/>
      <dgm:spPr/>
    </dgm:pt>
    <dgm:pt modelId="{6C14E2D4-5F7B-4FF1-9400-FFAE98225AB6}" type="pres">
      <dgm:prSet presAssocID="{D2B0683A-E9E9-45E0-9D76-9D2A227A329F}" presName="space" presStyleCnt="0"/>
      <dgm:spPr/>
    </dgm:pt>
    <dgm:pt modelId="{56BADB19-1F5C-46B0-96F3-867AB49BFB12}" type="pres">
      <dgm:prSet presAssocID="{7C497C15-1E98-4A9A-BF1B-E06361B4278C}" presName="compositeB" presStyleCnt="0"/>
      <dgm:spPr/>
    </dgm:pt>
    <dgm:pt modelId="{60240332-E080-4167-BDB5-E0F45E1BAFC9}" type="pres">
      <dgm:prSet presAssocID="{7C497C15-1E98-4A9A-BF1B-E06361B4278C}" presName="textB" presStyleLbl="revTx" presStyleIdx="1" presStyleCnt="7">
        <dgm:presLayoutVars>
          <dgm:bulletEnabled val="1"/>
        </dgm:presLayoutVars>
      </dgm:prSet>
      <dgm:spPr/>
    </dgm:pt>
    <dgm:pt modelId="{FCBE0151-85BE-4A41-A746-D70161299A0D}" type="pres">
      <dgm:prSet presAssocID="{7C497C15-1E98-4A9A-BF1B-E06361B4278C}" presName="circleB" presStyleLbl="node1" presStyleIdx="1" presStyleCnt="7"/>
      <dgm:spPr/>
    </dgm:pt>
    <dgm:pt modelId="{92D81FDD-7CD0-4549-8866-D1624CCB1C33}" type="pres">
      <dgm:prSet presAssocID="{7C497C15-1E98-4A9A-BF1B-E06361B4278C}" presName="spaceB" presStyleCnt="0"/>
      <dgm:spPr/>
    </dgm:pt>
    <dgm:pt modelId="{505E8A56-2FC3-4D41-99AD-EA6A855871D2}" type="pres">
      <dgm:prSet presAssocID="{960000E4-F951-45A5-8BD6-D11AC21C24E0}" presName="space" presStyleCnt="0"/>
      <dgm:spPr/>
    </dgm:pt>
    <dgm:pt modelId="{12C8CF33-A7C6-429C-B6F3-CB717EEC3AAC}" type="pres">
      <dgm:prSet presAssocID="{C324A4C0-FADB-484F-9637-757BD2BE8243}" presName="compositeA" presStyleCnt="0"/>
      <dgm:spPr/>
    </dgm:pt>
    <dgm:pt modelId="{9008B185-3F4F-4352-8BBB-67FCE7B2A516}" type="pres">
      <dgm:prSet presAssocID="{C324A4C0-FADB-484F-9637-757BD2BE8243}" presName="textA" presStyleLbl="revTx" presStyleIdx="2" presStyleCnt="7">
        <dgm:presLayoutVars>
          <dgm:bulletEnabled val="1"/>
        </dgm:presLayoutVars>
      </dgm:prSet>
      <dgm:spPr/>
    </dgm:pt>
    <dgm:pt modelId="{423672A6-E044-4380-AFBC-13C653B205B7}" type="pres">
      <dgm:prSet presAssocID="{C324A4C0-FADB-484F-9637-757BD2BE8243}" presName="circleA" presStyleLbl="node1" presStyleIdx="2" presStyleCnt="7"/>
      <dgm:spPr/>
    </dgm:pt>
    <dgm:pt modelId="{8A4AFF13-6C4E-4966-8CAC-0F2F16EB815E}" type="pres">
      <dgm:prSet presAssocID="{C324A4C0-FADB-484F-9637-757BD2BE8243}" presName="spaceA" presStyleCnt="0"/>
      <dgm:spPr/>
    </dgm:pt>
    <dgm:pt modelId="{3FB9D94A-D216-44FC-BDF1-19B94E5410B8}" type="pres">
      <dgm:prSet presAssocID="{AD3ABD2D-1699-4B9A-BEA2-3F3B26AD9D36}" presName="space" presStyleCnt="0"/>
      <dgm:spPr/>
    </dgm:pt>
    <dgm:pt modelId="{6208321A-9277-4525-B4CC-FFDC94B70C50}" type="pres">
      <dgm:prSet presAssocID="{D4A61A9F-DE6F-46D7-81CF-F30E65057E27}" presName="compositeB" presStyleCnt="0"/>
      <dgm:spPr/>
    </dgm:pt>
    <dgm:pt modelId="{541BEBAA-9D38-409D-BC95-DB4F2D0669DA}" type="pres">
      <dgm:prSet presAssocID="{D4A61A9F-DE6F-46D7-81CF-F30E65057E27}" presName="textB" presStyleLbl="revTx" presStyleIdx="3" presStyleCnt="7">
        <dgm:presLayoutVars>
          <dgm:bulletEnabled val="1"/>
        </dgm:presLayoutVars>
      </dgm:prSet>
      <dgm:spPr/>
    </dgm:pt>
    <dgm:pt modelId="{F7DF896A-2F89-4F0B-8953-D0ABD0D0AE61}" type="pres">
      <dgm:prSet presAssocID="{D4A61A9F-DE6F-46D7-81CF-F30E65057E27}" presName="circleB" presStyleLbl="node1" presStyleIdx="3" presStyleCnt="7"/>
      <dgm:spPr/>
    </dgm:pt>
    <dgm:pt modelId="{67C5D335-F2A6-4941-835E-8C0810E887A1}" type="pres">
      <dgm:prSet presAssocID="{D4A61A9F-DE6F-46D7-81CF-F30E65057E27}" presName="spaceB" presStyleCnt="0"/>
      <dgm:spPr/>
    </dgm:pt>
    <dgm:pt modelId="{3FC21429-59BF-4223-B775-4AFEC5CF9BC2}" type="pres">
      <dgm:prSet presAssocID="{5D847381-9102-4CFD-96BD-0A2C43E92935}" presName="space" presStyleCnt="0"/>
      <dgm:spPr/>
    </dgm:pt>
    <dgm:pt modelId="{3BD3C509-2DCD-438D-988D-892B8BF37D6C}" type="pres">
      <dgm:prSet presAssocID="{4B791ED7-42ED-4E67-BBD6-C38541B55E0F}" presName="compositeA" presStyleCnt="0"/>
      <dgm:spPr/>
    </dgm:pt>
    <dgm:pt modelId="{DBA17252-EFDD-4CE9-8101-7A5AD927D58C}" type="pres">
      <dgm:prSet presAssocID="{4B791ED7-42ED-4E67-BBD6-C38541B55E0F}" presName="textA" presStyleLbl="revTx" presStyleIdx="4" presStyleCnt="7">
        <dgm:presLayoutVars>
          <dgm:bulletEnabled val="1"/>
        </dgm:presLayoutVars>
      </dgm:prSet>
      <dgm:spPr/>
    </dgm:pt>
    <dgm:pt modelId="{254B43E7-03EE-4E18-AACE-11EB58180F17}" type="pres">
      <dgm:prSet presAssocID="{4B791ED7-42ED-4E67-BBD6-C38541B55E0F}" presName="circleA" presStyleLbl="node1" presStyleIdx="4" presStyleCnt="7"/>
      <dgm:spPr/>
    </dgm:pt>
    <dgm:pt modelId="{E632CC69-118D-4943-890A-6F669026FCB0}" type="pres">
      <dgm:prSet presAssocID="{4B791ED7-42ED-4E67-BBD6-C38541B55E0F}" presName="spaceA" presStyleCnt="0"/>
      <dgm:spPr/>
    </dgm:pt>
    <dgm:pt modelId="{05E1ADE2-8AA6-4B51-80D6-BA099C784011}" type="pres">
      <dgm:prSet presAssocID="{A7066AB9-95AF-4188-BF0B-6BC329EF63BF}" presName="space" presStyleCnt="0"/>
      <dgm:spPr/>
    </dgm:pt>
    <dgm:pt modelId="{151332A3-0CAF-4948-B5F1-55A2BE3984FA}" type="pres">
      <dgm:prSet presAssocID="{B398ACB3-DD82-4EB2-9E70-F483F478F2F7}" presName="compositeB" presStyleCnt="0"/>
      <dgm:spPr/>
    </dgm:pt>
    <dgm:pt modelId="{AC192F0F-6589-4CDB-AA5E-C266D5AAC3DA}" type="pres">
      <dgm:prSet presAssocID="{B398ACB3-DD82-4EB2-9E70-F483F478F2F7}" presName="textB" presStyleLbl="revTx" presStyleIdx="5" presStyleCnt="7">
        <dgm:presLayoutVars>
          <dgm:bulletEnabled val="1"/>
        </dgm:presLayoutVars>
      </dgm:prSet>
      <dgm:spPr/>
    </dgm:pt>
    <dgm:pt modelId="{B3BD29D8-D9B7-4827-AEDC-5C2A506D03BD}" type="pres">
      <dgm:prSet presAssocID="{B398ACB3-DD82-4EB2-9E70-F483F478F2F7}" presName="circleB" presStyleLbl="node1" presStyleIdx="5" presStyleCnt="7"/>
      <dgm:spPr/>
    </dgm:pt>
    <dgm:pt modelId="{20F9E0A5-6689-4C43-A16D-E8BE6F9334FA}" type="pres">
      <dgm:prSet presAssocID="{B398ACB3-DD82-4EB2-9E70-F483F478F2F7}" presName="spaceB" presStyleCnt="0"/>
      <dgm:spPr/>
    </dgm:pt>
    <dgm:pt modelId="{469113FA-45CB-4441-B086-D665AE48D92B}" type="pres">
      <dgm:prSet presAssocID="{D8E458B4-7E6E-4B45-A6DD-E5C8BF31DCE3}" presName="space" presStyleCnt="0"/>
      <dgm:spPr/>
    </dgm:pt>
    <dgm:pt modelId="{2DA3A8FE-5E43-4795-89BD-D012EAD5C044}" type="pres">
      <dgm:prSet presAssocID="{36C28B39-6DC3-4DB6-AB1B-CDA2AB2504F6}" presName="compositeA" presStyleCnt="0"/>
      <dgm:spPr/>
    </dgm:pt>
    <dgm:pt modelId="{D742F9CC-18DB-4DFF-A36E-599FFCC7A8D0}" type="pres">
      <dgm:prSet presAssocID="{36C28B39-6DC3-4DB6-AB1B-CDA2AB2504F6}" presName="textA" presStyleLbl="revTx" presStyleIdx="6" presStyleCnt="7">
        <dgm:presLayoutVars>
          <dgm:bulletEnabled val="1"/>
        </dgm:presLayoutVars>
      </dgm:prSet>
      <dgm:spPr/>
    </dgm:pt>
    <dgm:pt modelId="{7E1AEFD1-0690-410C-B47F-CF789C117425}" type="pres">
      <dgm:prSet presAssocID="{36C28B39-6DC3-4DB6-AB1B-CDA2AB2504F6}" presName="circleA" presStyleLbl="node1" presStyleIdx="6" presStyleCnt="7"/>
      <dgm:spPr/>
    </dgm:pt>
    <dgm:pt modelId="{1A29B26F-8B0E-4B0C-A298-59E297E640F8}" type="pres">
      <dgm:prSet presAssocID="{36C28B39-6DC3-4DB6-AB1B-CDA2AB2504F6}" presName="spaceA" presStyleCnt="0"/>
      <dgm:spPr/>
    </dgm:pt>
  </dgm:ptLst>
  <dgm:cxnLst>
    <dgm:cxn modelId="{6EE34510-2384-49AA-841A-C9DA105B33D7}" type="presOf" srcId="{D4A61A9F-DE6F-46D7-81CF-F30E65057E27}" destId="{541BEBAA-9D38-409D-BC95-DB4F2D0669DA}" srcOrd="0" destOrd="0" presId="urn:microsoft.com/office/officeart/2005/8/layout/hProcess11"/>
    <dgm:cxn modelId="{5630C91D-53C8-4B0D-BB1A-F90C4E85CBCB}" type="presOf" srcId="{EBFD9EDC-455B-4A44-9444-7A70E96A7C34}" destId="{70B09C2E-7F82-4BE0-A479-34B278FBF2D2}" srcOrd="0" destOrd="0" presId="urn:microsoft.com/office/officeart/2005/8/layout/hProcess11"/>
    <dgm:cxn modelId="{9C8BA246-94A8-4052-A730-F1189E61ADDB}" type="presOf" srcId="{36C28B39-6DC3-4DB6-AB1B-CDA2AB2504F6}" destId="{D742F9CC-18DB-4DFF-A36E-599FFCC7A8D0}" srcOrd="0" destOrd="0" presId="urn:microsoft.com/office/officeart/2005/8/layout/hProcess11"/>
    <dgm:cxn modelId="{7E67A054-002A-426D-B74E-23D17B62D2CE}" type="presOf" srcId="{B398ACB3-DD82-4EB2-9E70-F483F478F2F7}" destId="{AC192F0F-6589-4CDB-AA5E-C266D5AAC3DA}" srcOrd="0" destOrd="0" presId="urn:microsoft.com/office/officeart/2005/8/layout/hProcess11"/>
    <dgm:cxn modelId="{60E81059-634E-4FE5-856D-69007F4D7854}" type="presOf" srcId="{C324A4C0-FADB-484F-9637-757BD2BE8243}" destId="{9008B185-3F4F-4352-8BBB-67FCE7B2A516}" srcOrd="0" destOrd="0" presId="urn:microsoft.com/office/officeart/2005/8/layout/hProcess11"/>
    <dgm:cxn modelId="{6B944173-7997-43DB-A771-21721B9AA32A}" srcId="{EBFD9EDC-455B-4A44-9444-7A70E96A7C34}" destId="{B398ACB3-DD82-4EB2-9E70-F483F478F2F7}" srcOrd="5" destOrd="0" parTransId="{1CF51BF9-2421-449A-86AE-052D0EC11079}" sibTransId="{D8E458B4-7E6E-4B45-A6DD-E5C8BF31DCE3}"/>
    <dgm:cxn modelId="{0802C4C8-E347-4151-ABA6-E8C5A176B6A5}" srcId="{EBFD9EDC-455B-4A44-9444-7A70E96A7C34}" destId="{4B791ED7-42ED-4E67-BBD6-C38541B55E0F}" srcOrd="4" destOrd="0" parTransId="{651993AE-6972-4272-8D12-110C16B23E91}" sibTransId="{A7066AB9-95AF-4188-BF0B-6BC329EF63BF}"/>
    <dgm:cxn modelId="{648763C9-9FB4-4AA6-8EC6-458FD07183BB}" srcId="{EBFD9EDC-455B-4A44-9444-7A70E96A7C34}" destId="{D4A61A9F-DE6F-46D7-81CF-F30E65057E27}" srcOrd="3" destOrd="0" parTransId="{90828842-7D17-4B0B-8DAD-6D17C2DDB110}" sibTransId="{5D847381-9102-4CFD-96BD-0A2C43E92935}"/>
    <dgm:cxn modelId="{CB1E2BCF-7AC2-449A-84D7-C726BFC613A6}" type="presOf" srcId="{4B791ED7-42ED-4E67-BBD6-C38541B55E0F}" destId="{DBA17252-EFDD-4CE9-8101-7A5AD927D58C}" srcOrd="0" destOrd="0" presId="urn:microsoft.com/office/officeart/2005/8/layout/hProcess11"/>
    <dgm:cxn modelId="{289149D0-1AEB-459F-8EC2-EB92A11C040B}" srcId="{EBFD9EDC-455B-4A44-9444-7A70E96A7C34}" destId="{36C28B39-6DC3-4DB6-AB1B-CDA2AB2504F6}" srcOrd="6" destOrd="0" parTransId="{6B88DF60-E73A-4208-85D6-8476FDFB1EE0}" sibTransId="{CF3B09B9-8E93-4DF0-B828-373C63CD5494}"/>
    <dgm:cxn modelId="{2C78D3D4-8FC2-4AEC-B446-F7908CE92889}" type="presOf" srcId="{822BB37A-B0C3-4F9B-A300-65C21B54532C}" destId="{C8C777C8-E42B-4537-8E2A-65C963B909C3}" srcOrd="0" destOrd="0" presId="urn:microsoft.com/office/officeart/2005/8/layout/hProcess11"/>
    <dgm:cxn modelId="{E71D1CE9-B662-48D5-9AB6-8A45D3D237B5}" srcId="{EBFD9EDC-455B-4A44-9444-7A70E96A7C34}" destId="{822BB37A-B0C3-4F9B-A300-65C21B54532C}" srcOrd="0" destOrd="0" parTransId="{CE0BE55D-A615-45B6-B15E-415B7D5D59E7}" sibTransId="{D2B0683A-E9E9-45E0-9D76-9D2A227A329F}"/>
    <dgm:cxn modelId="{28F96EEA-1A2D-4F9F-BBB8-3FC2A0C63215}" srcId="{EBFD9EDC-455B-4A44-9444-7A70E96A7C34}" destId="{C324A4C0-FADB-484F-9637-757BD2BE8243}" srcOrd="2" destOrd="0" parTransId="{BEBC76EB-4932-4681-A40E-8931409637CD}" sibTransId="{AD3ABD2D-1699-4B9A-BEA2-3F3B26AD9D36}"/>
    <dgm:cxn modelId="{7DA529EF-B3C4-415B-B002-755175613555}" srcId="{EBFD9EDC-455B-4A44-9444-7A70E96A7C34}" destId="{7C497C15-1E98-4A9A-BF1B-E06361B4278C}" srcOrd="1" destOrd="0" parTransId="{1FAF32E8-14AE-4764-9EF0-4F7E8457187A}" sibTransId="{960000E4-F951-45A5-8BD6-D11AC21C24E0}"/>
    <dgm:cxn modelId="{1B9F44F0-4581-467B-B525-BAC9D41F7004}" type="presOf" srcId="{7C497C15-1E98-4A9A-BF1B-E06361B4278C}" destId="{60240332-E080-4167-BDB5-E0F45E1BAFC9}" srcOrd="0" destOrd="0" presId="urn:microsoft.com/office/officeart/2005/8/layout/hProcess11"/>
    <dgm:cxn modelId="{66B67F6F-6F98-4CD8-BFF7-A6890876F044}" type="presParOf" srcId="{70B09C2E-7F82-4BE0-A479-34B278FBF2D2}" destId="{93C7D209-20F0-402D-B2D7-068FCEBE3A9F}" srcOrd="0" destOrd="0" presId="urn:microsoft.com/office/officeart/2005/8/layout/hProcess11"/>
    <dgm:cxn modelId="{0280EF86-2FD9-4B79-915F-2EF66D79B59D}" type="presParOf" srcId="{70B09C2E-7F82-4BE0-A479-34B278FBF2D2}" destId="{33075668-0200-4F6F-A7F3-553A3C3B32DB}" srcOrd="1" destOrd="0" presId="urn:microsoft.com/office/officeart/2005/8/layout/hProcess11"/>
    <dgm:cxn modelId="{8EB2776F-DB0C-4CB9-A866-A00764F364FD}" type="presParOf" srcId="{33075668-0200-4F6F-A7F3-553A3C3B32DB}" destId="{3C5B54D0-52AC-4084-8A1E-CCC4BC4C9687}" srcOrd="0" destOrd="0" presId="urn:microsoft.com/office/officeart/2005/8/layout/hProcess11"/>
    <dgm:cxn modelId="{79F7B5DB-B9F9-44ED-96A7-F10715BA0072}" type="presParOf" srcId="{3C5B54D0-52AC-4084-8A1E-CCC4BC4C9687}" destId="{C8C777C8-E42B-4537-8E2A-65C963B909C3}" srcOrd="0" destOrd="0" presId="urn:microsoft.com/office/officeart/2005/8/layout/hProcess11"/>
    <dgm:cxn modelId="{FDA0468B-2EEA-4571-A605-E1FA1B30910A}" type="presParOf" srcId="{3C5B54D0-52AC-4084-8A1E-CCC4BC4C9687}" destId="{23007E6F-B4FA-476B-8507-832FDC22FCDD}" srcOrd="1" destOrd="0" presId="urn:microsoft.com/office/officeart/2005/8/layout/hProcess11"/>
    <dgm:cxn modelId="{027A99BD-6400-440B-BE96-4B9F7C2907A2}" type="presParOf" srcId="{3C5B54D0-52AC-4084-8A1E-CCC4BC4C9687}" destId="{EE6BA260-67A6-4669-8D86-239A907A3BC6}" srcOrd="2" destOrd="0" presId="urn:microsoft.com/office/officeart/2005/8/layout/hProcess11"/>
    <dgm:cxn modelId="{C23DD718-EC09-42FE-A508-B40911FECB01}" type="presParOf" srcId="{33075668-0200-4F6F-A7F3-553A3C3B32DB}" destId="{6C14E2D4-5F7B-4FF1-9400-FFAE98225AB6}" srcOrd="1" destOrd="0" presId="urn:microsoft.com/office/officeart/2005/8/layout/hProcess11"/>
    <dgm:cxn modelId="{A67EF911-788D-412B-B476-5D3969F9D33C}" type="presParOf" srcId="{33075668-0200-4F6F-A7F3-553A3C3B32DB}" destId="{56BADB19-1F5C-46B0-96F3-867AB49BFB12}" srcOrd="2" destOrd="0" presId="urn:microsoft.com/office/officeart/2005/8/layout/hProcess11"/>
    <dgm:cxn modelId="{027023CF-F989-470F-8898-EE4DBB536761}" type="presParOf" srcId="{56BADB19-1F5C-46B0-96F3-867AB49BFB12}" destId="{60240332-E080-4167-BDB5-E0F45E1BAFC9}" srcOrd="0" destOrd="0" presId="urn:microsoft.com/office/officeart/2005/8/layout/hProcess11"/>
    <dgm:cxn modelId="{797AA118-D7EA-41EC-B909-8990A8C393FA}" type="presParOf" srcId="{56BADB19-1F5C-46B0-96F3-867AB49BFB12}" destId="{FCBE0151-85BE-4A41-A746-D70161299A0D}" srcOrd="1" destOrd="0" presId="urn:microsoft.com/office/officeart/2005/8/layout/hProcess11"/>
    <dgm:cxn modelId="{F41B8E8F-7810-4575-9906-D9C321166C14}" type="presParOf" srcId="{56BADB19-1F5C-46B0-96F3-867AB49BFB12}" destId="{92D81FDD-7CD0-4549-8866-D1624CCB1C33}" srcOrd="2" destOrd="0" presId="urn:microsoft.com/office/officeart/2005/8/layout/hProcess11"/>
    <dgm:cxn modelId="{4B6599EB-713F-4B5C-8773-66F5E0E9FCCE}" type="presParOf" srcId="{33075668-0200-4F6F-A7F3-553A3C3B32DB}" destId="{505E8A56-2FC3-4D41-99AD-EA6A855871D2}" srcOrd="3" destOrd="0" presId="urn:microsoft.com/office/officeart/2005/8/layout/hProcess11"/>
    <dgm:cxn modelId="{F52C0EDF-4BE7-42E6-9341-E9107BCC83F8}" type="presParOf" srcId="{33075668-0200-4F6F-A7F3-553A3C3B32DB}" destId="{12C8CF33-A7C6-429C-B6F3-CB717EEC3AAC}" srcOrd="4" destOrd="0" presId="urn:microsoft.com/office/officeart/2005/8/layout/hProcess11"/>
    <dgm:cxn modelId="{BF87901E-73EC-4CA2-978E-6A258E93251B}" type="presParOf" srcId="{12C8CF33-A7C6-429C-B6F3-CB717EEC3AAC}" destId="{9008B185-3F4F-4352-8BBB-67FCE7B2A516}" srcOrd="0" destOrd="0" presId="urn:microsoft.com/office/officeart/2005/8/layout/hProcess11"/>
    <dgm:cxn modelId="{8B19994A-B300-41EA-855B-769E2C8689C3}" type="presParOf" srcId="{12C8CF33-A7C6-429C-B6F3-CB717EEC3AAC}" destId="{423672A6-E044-4380-AFBC-13C653B205B7}" srcOrd="1" destOrd="0" presId="urn:microsoft.com/office/officeart/2005/8/layout/hProcess11"/>
    <dgm:cxn modelId="{CD07E617-A226-4607-8128-B34EB51F96AB}" type="presParOf" srcId="{12C8CF33-A7C6-429C-B6F3-CB717EEC3AAC}" destId="{8A4AFF13-6C4E-4966-8CAC-0F2F16EB815E}" srcOrd="2" destOrd="0" presId="urn:microsoft.com/office/officeart/2005/8/layout/hProcess11"/>
    <dgm:cxn modelId="{8D04D553-B584-49AE-98F0-8AE5D78B5EBE}" type="presParOf" srcId="{33075668-0200-4F6F-A7F3-553A3C3B32DB}" destId="{3FB9D94A-D216-44FC-BDF1-19B94E5410B8}" srcOrd="5" destOrd="0" presId="urn:microsoft.com/office/officeart/2005/8/layout/hProcess11"/>
    <dgm:cxn modelId="{D98B393A-3E44-482D-B784-6E2B4A0B3D6B}" type="presParOf" srcId="{33075668-0200-4F6F-A7F3-553A3C3B32DB}" destId="{6208321A-9277-4525-B4CC-FFDC94B70C50}" srcOrd="6" destOrd="0" presId="urn:microsoft.com/office/officeart/2005/8/layout/hProcess11"/>
    <dgm:cxn modelId="{722C8BC9-7FDE-4859-B782-F74F0225441E}" type="presParOf" srcId="{6208321A-9277-4525-B4CC-FFDC94B70C50}" destId="{541BEBAA-9D38-409D-BC95-DB4F2D0669DA}" srcOrd="0" destOrd="0" presId="urn:microsoft.com/office/officeart/2005/8/layout/hProcess11"/>
    <dgm:cxn modelId="{E9EB7F70-8947-432D-8A49-C4DAD8BA4FC2}" type="presParOf" srcId="{6208321A-9277-4525-B4CC-FFDC94B70C50}" destId="{F7DF896A-2F89-4F0B-8953-D0ABD0D0AE61}" srcOrd="1" destOrd="0" presId="urn:microsoft.com/office/officeart/2005/8/layout/hProcess11"/>
    <dgm:cxn modelId="{B743B1B4-C190-477D-8052-B82D317A998A}" type="presParOf" srcId="{6208321A-9277-4525-B4CC-FFDC94B70C50}" destId="{67C5D335-F2A6-4941-835E-8C0810E887A1}" srcOrd="2" destOrd="0" presId="urn:microsoft.com/office/officeart/2005/8/layout/hProcess11"/>
    <dgm:cxn modelId="{DEC1A236-F5F9-46A6-86E9-4933F617C1CE}" type="presParOf" srcId="{33075668-0200-4F6F-A7F3-553A3C3B32DB}" destId="{3FC21429-59BF-4223-B775-4AFEC5CF9BC2}" srcOrd="7" destOrd="0" presId="urn:microsoft.com/office/officeart/2005/8/layout/hProcess11"/>
    <dgm:cxn modelId="{47871910-6DC6-4718-AF4B-1B41932AAA06}" type="presParOf" srcId="{33075668-0200-4F6F-A7F3-553A3C3B32DB}" destId="{3BD3C509-2DCD-438D-988D-892B8BF37D6C}" srcOrd="8" destOrd="0" presId="urn:microsoft.com/office/officeart/2005/8/layout/hProcess11"/>
    <dgm:cxn modelId="{355D77F1-B9EE-4248-A410-3ECBE67A09BF}" type="presParOf" srcId="{3BD3C509-2DCD-438D-988D-892B8BF37D6C}" destId="{DBA17252-EFDD-4CE9-8101-7A5AD927D58C}" srcOrd="0" destOrd="0" presId="urn:microsoft.com/office/officeart/2005/8/layout/hProcess11"/>
    <dgm:cxn modelId="{8AE644BA-E259-4BBB-B1FA-50ED00D45D24}" type="presParOf" srcId="{3BD3C509-2DCD-438D-988D-892B8BF37D6C}" destId="{254B43E7-03EE-4E18-AACE-11EB58180F17}" srcOrd="1" destOrd="0" presId="urn:microsoft.com/office/officeart/2005/8/layout/hProcess11"/>
    <dgm:cxn modelId="{2F546A83-60C9-45F3-9010-0811347EAB18}" type="presParOf" srcId="{3BD3C509-2DCD-438D-988D-892B8BF37D6C}" destId="{E632CC69-118D-4943-890A-6F669026FCB0}" srcOrd="2" destOrd="0" presId="urn:microsoft.com/office/officeart/2005/8/layout/hProcess11"/>
    <dgm:cxn modelId="{5DF248A9-DEF6-41BB-8CAE-A0E66E87C246}" type="presParOf" srcId="{33075668-0200-4F6F-A7F3-553A3C3B32DB}" destId="{05E1ADE2-8AA6-4B51-80D6-BA099C784011}" srcOrd="9" destOrd="0" presId="urn:microsoft.com/office/officeart/2005/8/layout/hProcess11"/>
    <dgm:cxn modelId="{BD8FE5B4-3843-4DF1-8721-87CDD89B626C}" type="presParOf" srcId="{33075668-0200-4F6F-A7F3-553A3C3B32DB}" destId="{151332A3-0CAF-4948-B5F1-55A2BE3984FA}" srcOrd="10" destOrd="0" presId="urn:microsoft.com/office/officeart/2005/8/layout/hProcess11"/>
    <dgm:cxn modelId="{AE9DBD82-FA6A-46E3-9768-B1443F69825A}" type="presParOf" srcId="{151332A3-0CAF-4948-B5F1-55A2BE3984FA}" destId="{AC192F0F-6589-4CDB-AA5E-C266D5AAC3DA}" srcOrd="0" destOrd="0" presId="urn:microsoft.com/office/officeart/2005/8/layout/hProcess11"/>
    <dgm:cxn modelId="{9B55C4C4-CA50-4E2F-B8FB-EEBD1E6EF999}" type="presParOf" srcId="{151332A3-0CAF-4948-B5F1-55A2BE3984FA}" destId="{B3BD29D8-D9B7-4827-AEDC-5C2A506D03BD}" srcOrd="1" destOrd="0" presId="urn:microsoft.com/office/officeart/2005/8/layout/hProcess11"/>
    <dgm:cxn modelId="{C143796B-76D6-4BAF-A1F7-D61048375EB1}" type="presParOf" srcId="{151332A3-0CAF-4948-B5F1-55A2BE3984FA}" destId="{20F9E0A5-6689-4C43-A16D-E8BE6F9334FA}" srcOrd="2" destOrd="0" presId="urn:microsoft.com/office/officeart/2005/8/layout/hProcess11"/>
    <dgm:cxn modelId="{A0171197-5B05-46F1-8983-2899F0D2E8A5}" type="presParOf" srcId="{33075668-0200-4F6F-A7F3-553A3C3B32DB}" destId="{469113FA-45CB-4441-B086-D665AE48D92B}" srcOrd="11" destOrd="0" presId="urn:microsoft.com/office/officeart/2005/8/layout/hProcess11"/>
    <dgm:cxn modelId="{1214F7AB-A689-4DD1-BD8E-CE4BDC467697}" type="presParOf" srcId="{33075668-0200-4F6F-A7F3-553A3C3B32DB}" destId="{2DA3A8FE-5E43-4795-89BD-D012EAD5C044}" srcOrd="12" destOrd="0" presId="urn:microsoft.com/office/officeart/2005/8/layout/hProcess11"/>
    <dgm:cxn modelId="{A181FDBD-4CAE-42CD-9C9E-D199B5E9D8D1}" type="presParOf" srcId="{2DA3A8FE-5E43-4795-89BD-D012EAD5C044}" destId="{D742F9CC-18DB-4DFF-A36E-599FFCC7A8D0}" srcOrd="0" destOrd="0" presId="urn:microsoft.com/office/officeart/2005/8/layout/hProcess11"/>
    <dgm:cxn modelId="{03F8B762-4899-48E6-B11D-218E09017ABF}" type="presParOf" srcId="{2DA3A8FE-5E43-4795-89BD-D012EAD5C044}" destId="{7E1AEFD1-0690-410C-B47F-CF789C117425}" srcOrd="1" destOrd="0" presId="urn:microsoft.com/office/officeart/2005/8/layout/hProcess11"/>
    <dgm:cxn modelId="{97B64AE6-2D8E-4F2C-9F2C-16CE29B2237D}" type="presParOf" srcId="{2DA3A8FE-5E43-4795-89BD-D012EAD5C044}" destId="{1A29B26F-8B0E-4B0C-A298-59E297E640F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7D209-20F0-402D-B2D7-068FCEBE3A9F}">
      <dsp:nvSpPr>
        <dsp:cNvPr id="0" name=""/>
        <dsp:cNvSpPr/>
      </dsp:nvSpPr>
      <dsp:spPr>
        <a:xfrm>
          <a:off x="0" y="1143880"/>
          <a:ext cx="11721130" cy="801119"/>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8C777C8-E42B-4537-8E2A-65C963B909C3}">
      <dsp:nvSpPr>
        <dsp:cNvPr id="0" name=""/>
        <dsp:cNvSpPr/>
      </dsp:nvSpPr>
      <dsp:spPr>
        <a:xfrm>
          <a:off x="0" y="0"/>
          <a:ext cx="1444823" cy="123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it-IT" sz="1600" b="1" kern="1200" dirty="0">
              <a:latin typeface="Calibri"/>
              <a:ea typeface="+mn-ea"/>
              <a:cs typeface="+mn-cs"/>
            </a:rPr>
            <a:t>2016</a:t>
          </a:r>
        </a:p>
      </dsp:txBody>
      <dsp:txXfrm>
        <a:off x="0" y="0"/>
        <a:ext cx="1444823" cy="1235552"/>
      </dsp:txXfrm>
    </dsp:sp>
    <dsp:sp modelId="{23007E6F-B4FA-476B-8507-832FDC22FCDD}">
      <dsp:nvSpPr>
        <dsp:cNvPr id="0" name=""/>
        <dsp:cNvSpPr/>
      </dsp:nvSpPr>
      <dsp:spPr>
        <a:xfrm>
          <a:off x="568869" y="1389996"/>
          <a:ext cx="308888" cy="308888"/>
        </a:xfrm>
        <a:prstGeom prst="ellipse">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240332-E080-4167-BDB5-E0F45E1BAFC9}">
      <dsp:nvSpPr>
        <dsp:cNvPr id="0" name=""/>
        <dsp:cNvSpPr/>
      </dsp:nvSpPr>
      <dsp:spPr>
        <a:xfrm>
          <a:off x="1517966" y="1853328"/>
          <a:ext cx="1444823" cy="123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it-IT" sz="1600" b="1" kern="1200" dirty="0">
              <a:latin typeface="Calibri"/>
              <a:ea typeface="+mn-ea"/>
              <a:cs typeface="+mn-cs"/>
            </a:rPr>
            <a:t>2017</a:t>
          </a:r>
        </a:p>
      </dsp:txBody>
      <dsp:txXfrm>
        <a:off x="1517966" y="1853328"/>
        <a:ext cx="1444823" cy="1235552"/>
      </dsp:txXfrm>
    </dsp:sp>
    <dsp:sp modelId="{FCBE0151-85BE-4A41-A746-D70161299A0D}">
      <dsp:nvSpPr>
        <dsp:cNvPr id="0" name=""/>
        <dsp:cNvSpPr/>
      </dsp:nvSpPr>
      <dsp:spPr>
        <a:xfrm>
          <a:off x="2085934" y="1389996"/>
          <a:ext cx="308888" cy="308888"/>
        </a:xfrm>
        <a:prstGeom prst="ellipse">
          <a:avLst/>
        </a:prstGeom>
        <a:gradFill rotWithShape="0">
          <a:gsLst>
            <a:gs pos="0">
              <a:schemeClr val="accent6">
                <a:alpha val="90000"/>
                <a:hueOff val="0"/>
                <a:satOff val="0"/>
                <a:lumOff val="0"/>
                <a:alphaOff val="-6667"/>
                <a:satMod val="103000"/>
                <a:lumMod val="102000"/>
                <a:tint val="94000"/>
              </a:schemeClr>
            </a:gs>
            <a:gs pos="50000">
              <a:schemeClr val="accent6">
                <a:alpha val="90000"/>
                <a:hueOff val="0"/>
                <a:satOff val="0"/>
                <a:lumOff val="0"/>
                <a:alphaOff val="-6667"/>
                <a:satMod val="110000"/>
                <a:lumMod val="100000"/>
                <a:shade val="100000"/>
              </a:schemeClr>
            </a:gs>
            <a:gs pos="100000">
              <a:schemeClr val="accent6">
                <a:alpha val="90000"/>
                <a:hueOff val="0"/>
                <a:satOff val="0"/>
                <a:lumOff val="0"/>
                <a:alphaOff val="-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08B185-3F4F-4352-8BBB-67FCE7B2A516}">
      <dsp:nvSpPr>
        <dsp:cNvPr id="0" name=""/>
        <dsp:cNvSpPr/>
      </dsp:nvSpPr>
      <dsp:spPr>
        <a:xfrm>
          <a:off x="3035031" y="0"/>
          <a:ext cx="1444823" cy="123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it-IT" sz="1600" b="1" kern="1200" dirty="0"/>
            <a:t>2019</a:t>
          </a:r>
        </a:p>
      </dsp:txBody>
      <dsp:txXfrm>
        <a:off x="3035031" y="0"/>
        <a:ext cx="1444823" cy="1235552"/>
      </dsp:txXfrm>
    </dsp:sp>
    <dsp:sp modelId="{423672A6-E044-4380-AFBC-13C653B205B7}">
      <dsp:nvSpPr>
        <dsp:cNvPr id="0" name=""/>
        <dsp:cNvSpPr/>
      </dsp:nvSpPr>
      <dsp:spPr>
        <a:xfrm>
          <a:off x="3602999" y="1389996"/>
          <a:ext cx="308888" cy="308888"/>
        </a:xfrm>
        <a:prstGeom prst="ellipse">
          <a:avLst/>
        </a:prstGeom>
        <a:gradFill rotWithShape="0">
          <a:gsLst>
            <a:gs pos="0">
              <a:schemeClr val="accent6">
                <a:alpha val="90000"/>
                <a:hueOff val="0"/>
                <a:satOff val="0"/>
                <a:lumOff val="0"/>
                <a:alphaOff val="-13333"/>
                <a:satMod val="103000"/>
                <a:lumMod val="102000"/>
                <a:tint val="94000"/>
              </a:schemeClr>
            </a:gs>
            <a:gs pos="50000">
              <a:schemeClr val="accent6">
                <a:alpha val="90000"/>
                <a:hueOff val="0"/>
                <a:satOff val="0"/>
                <a:lumOff val="0"/>
                <a:alphaOff val="-13333"/>
                <a:satMod val="110000"/>
                <a:lumMod val="100000"/>
                <a:shade val="100000"/>
              </a:schemeClr>
            </a:gs>
            <a:gs pos="100000">
              <a:schemeClr val="accent6">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41BEBAA-9D38-409D-BC95-DB4F2D0669DA}">
      <dsp:nvSpPr>
        <dsp:cNvPr id="0" name=""/>
        <dsp:cNvSpPr/>
      </dsp:nvSpPr>
      <dsp:spPr>
        <a:xfrm>
          <a:off x="4552096" y="1853328"/>
          <a:ext cx="1444823" cy="123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it-IT" sz="1600" b="1" kern="1200" dirty="0"/>
            <a:t>2020</a:t>
          </a:r>
        </a:p>
      </dsp:txBody>
      <dsp:txXfrm>
        <a:off x="4552096" y="1853328"/>
        <a:ext cx="1444823" cy="1235552"/>
      </dsp:txXfrm>
    </dsp:sp>
    <dsp:sp modelId="{F7DF896A-2F89-4F0B-8953-D0ABD0D0AE61}">
      <dsp:nvSpPr>
        <dsp:cNvPr id="0" name=""/>
        <dsp:cNvSpPr/>
      </dsp:nvSpPr>
      <dsp:spPr>
        <a:xfrm>
          <a:off x="5120064" y="1389996"/>
          <a:ext cx="308888" cy="308888"/>
        </a:xfrm>
        <a:prstGeom prst="ellipse">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BA17252-EFDD-4CE9-8101-7A5AD927D58C}">
      <dsp:nvSpPr>
        <dsp:cNvPr id="0" name=""/>
        <dsp:cNvSpPr/>
      </dsp:nvSpPr>
      <dsp:spPr>
        <a:xfrm>
          <a:off x="6069161" y="0"/>
          <a:ext cx="1444823" cy="123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it-IT" sz="1600" b="1" kern="1200" dirty="0"/>
            <a:t> 2021-2022</a:t>
          </a:r>
        </a:p>
      </dsp:txBody>
      <dsp:txXfrm>
        <a:off x="6069161" y="0"/>
        <a:ext cx="1444823" cy="1235552"/>
      </dsp:txXfrm>
    </dsp:sp>
    <dsp:sp modelId="{254B43E7-03EE-4E18-AACE-11EB58180F17}">
      <dsp:nvSpPr>
        <dsp:cNvPr id="0" name=""/>
        <dsp:cNvSpPr/>
      </dsp:nvSpPr>
      <dsp:spPr>
        <a:xfrm>
          <a:off x="6637129" y="1389996"/>
          <a:ext cx="308888" cy="308888"/>
        </a:xfrm>
        <a:prstGeom prst="ellipse">
          <a:avLst/>
        </a:prstGeom>
        <a:gradFill rotWithShape="0">
          <a:gsLst>
            <a:gs pos="0">
              <a:schemeClr val="accent6">
                <a:alpha val="90000"/>
                <a:hueOff val="0"/>
                <a:satOff val="0"/>
                <a:lumOff val="0"/>
                <a:alphaOff val="-26667"/>
                <a:satMod val="103000"/>
                <a:lumMod val="102000"/>
                <a:tint val="94000"/>
              </a:schemeClr>
            </a:gs>
            <a:gs pos="50000">
              <a:schemeClr val="accent6">
                <a:alpha val="90000"/>
                <a:hueOff val="0"/>
                <a:satOff val="0"/>
                <a:lumOff val="0"/>
                <a:alphaOff val="-26667"/>
                <a:satMod val="110000"/>
                <a:lumMod val="100000"/>
                <a:shade val="100000"/>
              </a:schemeClr>
            </a:gs>
            <a:gs pos="100000">
              <a:schemeClr val="accent6">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192F0F-6589-4CDB-AA5E-C266D5AAC3DA}">
      <dsp:nvSpPr>
        <dsp:cNvPr id="0" name=""/>
        <dsp:cNvSpPr/>
      </dsp:nvSpPr>
      <dsp:spPr>
        <a:xfrm>
          <a:off x="7586226" y="1853328"/>
          <a:ext cx="1444823" cy="123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it-IT" sz="1600" b="1" kern="1200" dirty="0"/>
            <a:t>2024</a:t>
          </a:r>
        </a:p>
      </dsp:txBody>
      <dsp:txXfrm>
        <a:off x="7586226" y="1853328"/>
        <a:ext cx="1444823" cy="1235552"/>
      </dsp:txXfrm>
    </dsp:sp>
    <dsp:sp modelId="{B3BD29D8-D9B7-4827-AEDC-5C2A506D03BD}">
      <dsp:nvSpPr>
        <dsp:cNvPr id="0" name=""/>
        <dsp:cNvSpPr/>
      </dsp:nvSpPr>
      <dsp:spPr>
        <a:xfrm>
          <a:off x="8154194" y="1389996"/>
          <a:ext cx="308888" cy="308888"/>
        </a:xfrm>
        <a:prstGeom prst="ellipse">
          <a:avLst/>
        </a:prstGeom>
        <a:gradFill rotWithShape="0">
          <a:gsLst>
            <a:gs pos="0">
              <a:schemeClr val="accent6">
                <a:alpha val="90000"/>
                <a:hueOff val="0"/>
                <a:satOff val="0"/>
                <a:lumOff val="0"/>
                <a:alphaOff val="-33333"/>
                <a:satMod val="103000"/>
                <a:lumMod val="102000"/>
                <a:tint val="94000"/>
              </a:schemeClr>
            </a:gs>
            <a:gs pos="50000">
              <a:schemeClr val="accent6">
                <a:alpha val="90000"/>
                <a:hueOff val="0"/>
                <a:satOff val="0"/>
                <a:lumOff val="0"/>
                <a:alphaOff val="-33333"/>
                <a:satMod val="110000"/>
                <a:lumMod val="100000"/>
                <a:shade val="100000"/>
              </a:schemeClr>
            </a:gs>
            <a:gs pos="100000">
              <a:schemeClr val="accent6">
                <a:alpha val="90000"/>
                <a:hueOff val="0"/>
                <a:satOff val="0"/>
                <a:lumOff val="0"/>
                <a:alphaOff val="-3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2F9CC-18DB-4DFF-A36E-599FFCC7A8D0}">
      <dsp:nvSpPr>
        <dsp:cNvPr id="0" name=""/>
        <dsp:cNvSpPr/>
      </dsp:nvSpPr>
      <dsp:spPr>
        <a:xfrm>
          <a:off x="9103291" y="0"/>
          <a:ext cx="1444823" cy="123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it-IT" sz="1600" b="1" kern="1200" dirty="0"/>
            <a:t>2025</a:t>
          </a:r>
        </a:p>
      </dsp:txBody>
      <dsp:txXfrm>
        <a:off x="9103291" y="0"/>
        <a:ext cx="1444823" cy="1235552"/>
      </dsp:txXfrm>
    </dsp:sp>
    <dsp:sp modelId="{7E1AEFD1-0690-410C-B47F-CF789C117425}">
      <dsp:nvSpPr>
        <dsp:cNvPr id="0" name=""/>
        <dsp:cNvSpPr/>
      </dsp:nvSpPr>
      <dsp:spPr>
        <a:xfrm>
          <a:off x="9671259" y="1389996"/>
          <a:ext cx="308888" cy="308888"/>
        </a:xfrm>
        <a:prstGeom prst="ellipse">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36FEA8F-7135-E5EC-FB9A-5A63EF83508D}"/>
              </a:ext>
            </a:extLst>
          </p:cNvPr>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it-IT" dirty="0"/>
          </a:p>
        </p:txBody>
      </p:sp>
      <p:sp>
        <p:nvSpPr>
          <p:cNvPr id="3" name="Segnaposto data 2">
            <a:extLst>
              <a:ext uri="{FF2B5EF4-FFF2-40B4-BE49-F238E27FC236}">
                <a16:creationId xmlns:a16="http://schemas.microsoft.com/office/drawing/2014/main" id="{A5D155E4-2E64-953F-C131-10977D81FDC2}"/>
              </a:ext>
            </a:extLst>
          </p:cNvPr>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6FBF9665-5191-784E-A9F2-02555C709F9A}" type="datetimeFigureOut">
              <a:rPr lang="it-IT" smtClean="0"/>
              <a:t>02/07/25</a:t>
            </a:fld>
            <a:endParaRPr lang="it-IT" dirty="0"/>
          </a:p>
        </p:txBody>
      </p:sp>
      <p:sp>
        <p:nvSpPr>
          <p:cNvPr id="4" name="Segnaposto piè di pagina 3">
            <a:extLst>
              <a:ext uri="{FF2B5EF4-FFF2-40B4-BE49-F238E27FC236}">
                <a16:creationId xmlns:a16="http://schemas.microsoft.com/office/drawing/2014/main" id="{B893487A-D673-C17B-96A7-9609A7BFA51E}"/>
              </a:ext>
            </a:extLst>
          </p:cNvPr>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it-IT" dirty="0"/>
          </a:p>
        </p:txBody>
      </p:sp>
      <p:sp>
        <p:nvSpPr>
          <p:cNvPr id="5" name="Segnaposto numero diapositiva 4">
            <a:extLst>
              <a:ext uri="{FF2B5EF4-FFF2-40B4-BE49-F238E27FC236}">
                <a16:creationId xmlns:a16="http://schemas.microsoft.com/office/drawing/2014/main" id="{E0C4269E-40FC-E766-01C7-BE0A98F2F14A}"/>
              </a:ext>
            </a:extLst>
          </p:cNvPr>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2615A269-E368-504F-BD3C-BAF877A70369}" type="slidenum">
              <a:rPr lang="it-IT" smtClean="0"/>
              <a:t>‹N›</a:t>
            </a:fld>
            <a:endParaRPr lang="it-IT" dirty="0"/>
          </a:p>
        </p:txBody>
      </p:sp>
    </p:spTree>
    <p:extLst>
      <p:ext uri="{BB962C8B-B14F-4D97-AF65-F5344CB8AC3E}">
        <p14:creationId xmlns:p14="http://schemas.microsoft.com/office/powerpoint/2010/main" val="16738643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23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it-IT" dirty="0"/>
          </a:p>
        </p:txBody>
      </p:sp>
      <p:sp>
        <p:nvSpPr>
          <p:cNvPr id="3" name="Segnaposto data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FDCFB185-1CA3-4948-B5B3-C4856853CBF3}" type="datetimeFigureOut">
              <a:rPr lang="it-IT" smtClean="0"/>
              <a:t>02/07/25</a:t>
            </a:fld>
            <a:endParaRPr lang="it-IT" dirty="0"/>
          </a:p>
        </p:txBody>
      </p:sp>
      <p:sp>
        <p:nvSpPr>
          <p:cNvPr id="4" name="Segnaposto immagine diapositiva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it-IT" dirty="0"/>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65755F81-8274-CC4A-B84D-2A117070035D}" type="slidenum">
              <a:rPr lang="it-IT" smtClean="0"/>
              <a:t>‹N›</a:t>
            </a:fld>
            <a:endParaRPr lang="it-IT" dirty="0"/>
          </a:p>
        </p:txBody>
      </p:sp>
    </p:spTree>
    <p:extLst>
      <p:ext uri="{BB962C8B-B14F-4D97-AF65-F5344CB8AC3E}">
        <p14:creationId xmlns:p14="http://schemas.microsoft.com/office/powerpoint/2010/main" val="379238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5755F81-8274-CC4A-B84D-2A117070035D}" type="slidenum">
              <a:rPr lang="it-IT" smtClean="0"/>
              <a:t>1</a:t>
            </a:fld>
            <a:endParaRPr lang="it-IT" dirty="0"/>
          </a:p>
        </p:txBody>
      </p:sp>
    </p:spTree>
    <p:extLst>
      <p:ext uri="{BB962C8B-B14F-4D97-AF65-F5344CB8AC3E}">
        <p14:creationId xmlns:p14="http://schemas.microsoft.com/office/powerpoint/2010/main" val="78990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rPr>
              <a:t>Il Piano Strategico Nazionale della Mobilità Sostenibile prevede un finanziamento complessivo di </a:t>
            </a:r>
            <a:r>
              <a:rPr lang="it-IT" sz="1200" b="1" dirty="0">
                <a:effectLst/>
              </a:rPr>
              <a:t>3,885 miliardi di euro nel periodo 2019-2033</a:t>
            </a:r>
            <a:r>
              <a:rPr lang="it-IT" sz="1200" dirty="0">
                <a:effectLst/>
              </a:rPr>
              <a:t> per il rinnovo del parco autobus.</a:t>
            </a:r>
            <a:r>
              <a:rPr lang="it-IT" sz="1200" dirty="0"/>
              <a:t> </a:t>
            </a:r>
            <a:r>
              <a:rPr lang="it-IT" sz="1200" dirty="0">
                <a:effectLst/>
              </a:rPr>
              <a:t>Con </a:t>
            </a:r>
            <a:r>
              <a:rPr lang="it-IT" sz="1200" b="1" dirty="0">
                <a:effectLst/>
              </a:rPr>
              <a:t>fondi PNRR</a:t>
            </a:r>
            <a:r>
              <a:rPr lang="it-IT" sz="1200" dirty="0">
                <a:effectLst/>
              </a:rPr>
              <a:t>, sono stati aggiunti </a:t>
            </a:r>
            <a:r>
              <a:rPr lang="it-IT" sz="1200" b="1" dirty="0">
                <a:effectLst/>
              </a:rPr>
              <a:t>ulteriori 250 milioni di euro</a:t>
            </a:r>
            <a:r>
              <a:rPr lang="it-IT" sz="1200" dirty="0">
                <a:effectLst/>
              </a:rPr>
              <a:t> per nuovi progetti di trasformazione verde e digitale dell'industria degli autobus. Un importo complessivo di </a:t>
            </a:r>
            <a:r>
              <a:rPr lang="it-IT" sz="1200" b="1" dirty="0">
                <a:effectLst/>
              </a:rPr>
              <a:t>2,415 miliardi di euro</a:t>
            </a:r>
            <a:r>
              <a:rPr lang="it-IT" sz="1200" dirty="0">
                <a:effectLst/>
              </a:rPr>
              <a:t> (di cui 1,915 miliardi da PNRR e 500 milioni da legislazione vigente) è stato ripartito per l'acquisto di </a:t>
            </a:r>
            <a:r>
              <a:rPr lang="it-IT" sz="1200" b="1" dirty="0">
                <a:effectLst/>
              </a:rPr>
              <a:t>autobus a zero emissioni (elettrici e ad idrogeno)</a:t>
            </a:r>
            <a:r>
              <a:rPr lang="it-IT" sz="1200" dirty="0">
                <a:effectLst/>
              </a:rPr>
              <a:t> e le relative infrastrutture di supporto</a:t>
            </a:r>
          </a:p>
          <a:p>
            <a:endParaRPr lang="it-IT" dirty="0"/>
          </a:p>
        </p:txBody>
      </p:sp>
      <p:sp>
        <p:nvSpPr>
          <p:cNvPr id="4" name="Segnaposto numero diapositiva 3"/>
          <p:cNvSpPr>
            <a:spLocks noGrp="1"/>
          </p:cNvSpPr>
          <p:nvPr>
            <p:ph type="sldNum" sz="quarter" idx="5"/>
          </p:nvPr>
        </p:nvSpPr>
        <p:spPr/>
        <p:txBody>
          <a:bodyPr/>
          <a:lstStyle/>
          <a:p>
            <a:fld id="{65755F81-8274-CC4A-B84D-2A117070035D}" type="slidenum">
              <a:rPr lang="it-IT" smtClean="0"/>
              <a:t>4</a:t>
            </a:fld>
            <a:endParaRPr lang="it-IT" dirty="0"/>
          </a:p>
        </p:txBody>
      </p:sp>
    </p:spTree>
    <p:extLst>
      <p:ext uri="{BB962C8B-B14F-4D97-AF65-F5344CB8AC3E}">
        <p14:creationId xmlns:p14="http://schemas.microsoft.com/office/powerpoint/2010/main" val="22643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75FAB-BF1E-EA21-A674-4305E8C625B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19EF914-691C-D2EB-E2E7-3BD7B150E9A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29E7BA-A370-C30E-0D24-50F2F7F92D5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C857339-1ABF-26B9-5CE1-8D289EBDA977}"/>
              </a:ext>
            </a:extLst>
          </p:cNvPr>
          <p:cNvSpPr>
            <a:spLocks noGrp="1"/>
          </p:cNvSpPr>
          <p:nvPr>
            <p:ph type="sldNum" sz="quarter" idx="5"/>
          </p:nvPr>
        </p:nvSpPr>
        <p:spPr/>
        <p:txBody>
          <a:bodyPr/>
          <a:lstStyle/>
          <a:p>
            <a:fld id="{65755F81-8274-CC4A-B84D-2A117070035D}" type="slidenum">
              <a:rPr lang="it-IT" smtClean="0"/>
              <a:t>5</a:t>
            </a:fld>
            <a:endParaRPr lang="it-IT" dirty="0"/>
          </a:p>
        </p:txBody>
      </p:sp>
    </p:spTree>
    <p:extLst>
      <p:ext uri="{BB962C8B-B14F-4D97-AF65-F5344CB8AC3E}">
        <p14:creationId xmlns:p14="http://schemas.microsoft.com/office/powerpoint/2010/main" val="423745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38FCF-9666-4AAE-F691-B06F0646C3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C7E45D2-87F1-C2B5-1ADC-E6A7152658D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F9D092C-CD28-82F2-D205-B3A08804FBF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04BB50D-C97A-C496-430A-9F257CDC2CE0}"/>
              </a:ext>
            </a:extLst>
          </p:cNvPr>
          <p:cNvSpPr>
            <a:spLocks noGrp="1"/>
          </p:cNvSpPr>
          <p:nvPr>
            <p:ph type="sldNum" sz="quarter" idx="5"/>
          </p:nvPr>
        </p:nvSpPr>
        <p:spPr/>
        <p:txBody>
          <a:bodyPr/>
          <a:lstStyle/>
          <a:p>
            <a:fld id="{65755F81-8274-CC4A-B84D-2A117070035D}" type="slidenum">
              <a:rPr lang="it-IT" smtClean="0"/>
              <a:t>6</a:t>
            </a:fld>
            <a:endParaRPr lang="it-IT" dirty="0"/>
          </a:p>
        </p:txBody>
      </p:sp>
    </p:spTree>
    <p:extLst>
      <p:ext uri="{BB962C8B-B14F-4D97-AF65-F5344CB8AC3E}">
        <p14:creationId xmlns:p14="http://schemas.microsoft.com/office/powerpoint/2010/main" val="7937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98833-9879-42AA-EB74-A2DE090C950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102C696-0B98-2261-7DAF-DD861FC11A9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5B2DE28-7A41-6048-F272-B285F535B10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6CAF98A-E554-DD01-004C-6BA736A811BD}"/>
              </a:ext>
            </a:extLst>
          </p:cNvPr>
          <p:cNvSpPr>
            <a:spLocks noGrp="1"/>
          </p:cNvSpPr>
          <p:nvPr>
            <p:ph type="sldNum" sz="quarter" idx="5"/>
          </p:nvPr>
        </p:nvSpPr>
        <p:spPr/>
        <p:txBody>
          <a:bodyPr/>
          <a:lstStyle/>
          <a:p>
            <a:fld id="{65755F81-8274-CC4A-B84D-2A117070035D}" type="slidenum">
              <a:rPr lang="it-IT" smtClean="0"/>
              <a:t>7</a:t>
            </a:fld>
            <a:endParaRPr lang="it-IT" dirty="0"/>
          </a:p>
        </p:txBody>
      </p:sp>
    </p:spTree>
    <p:extLst>
      <p:ext uri="{BB962C8B-B14F-4D97-AF65-F5344CB8AC3E}">
        <p14:creationId xmlns:p14="http://schemas.microsoft.com/office/powerpoint/2010/main" val="31496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B8857-1DC4-B6E1-3A6F-BC6237600C5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C2D37CE-0583-A66C-63B0-02F0F7D5B15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D93C4C-AB37-4AC4-2C09-D13BEC2E46D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80B56B3-D6D4-7C9D-F8E7-5B69A872CC9A}"/>
              </a:ext>
            </a:extLst>
          </p:cNvPr>
          <p:cNvSpPr>
            <a:spLocks noGrp="1"/>
          </p:cNvSpPr>
          <p:nvPr>
            <p:ph type="sldNum" sz="quarter" idx="5"/>
          </p:nvPr>
        </p:nvSpPr>
        <p:spPr/>
        <p:txBody>
          <a:bodyPr/>
          <a:lstStyle/>
          <a:p>
            <a:fld id="{65755F81-8274-CC4A-B84D-2A117070035D}" type="slidenum">
              <a:rPr lang="it-IT" smtClean="0"/>
              <a:t>8</a:t>
            </a:fld>
            <a:endParaRPr lang="it-IT" dirty="0"/>
          </a:p>
        </p:txBody>
      </p:sp>
    </p:spTree>
    <p:extLst>
      <p:ext uri="{BB962C8B-B14F-4D97-AF65-F5344CB8AC3E}">
        <p14:creationId xmlns:p14="http://schemas.microsoft.com/office/powerpoint/2010/main" val="360624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02A2C-D930-F34C-BC78-6958E02D68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6291A93-78EF-880F-7902-2EBA572CBB6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438DF8-F235-9D59-5F83-55D20584DEC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D5A25E0-FCCD-8E92-6921-C7610F82C9A8}"/>
              </a:ext>
            </a:extLst>
          </p:cNvPr>
          <p:cNvSpPr>
            <a:spLocks noGrp="1"/>
          </p:cNvSpPr>
          <p:nvPr>
            <p:ph type="sldNum" sz="quarter" idx="5"/>
          </p:nvPr>
        </p:nvSpPr>
        <p:spPr/>
        <p:txBody>
          <a:bodyPr/>
          <a:lstStyle/>
          <a:p>
            <a:fld id="{65755F81-8274-CC4A-B84D-2A117070035D}" type="slidenum">
              <a:rPr lang="it-IT" smtClean="0"/>
              <a:t>9</a:t>
            </a:fld>
            <a:endParaRPr lang="it-IT" dirty="0"/>
          </a:p>
        </p:txBody>
      </p:sp>
    </p:spTree>
    <p:extLst>
      <p:ext uri="{BB962C8B-B14F-4D97-AF65-F5344CB8AC3E}">
        <p14:creationId xmlns:p14="http://schemas.microsoft.com/office/powerpoint/2010/main" val="423307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8578F-3F7A-D347-F6F4-6CDCA9092D9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8BEF2EF-B1AA-7EC9-B9E1-918673A516E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EE61A46-98DA-6AC2-2875-5D4B7A7A8A4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B060694-3C55-E596-420A-6F5C85396D0A}"/>
              </a:ext>
            </a:extLst>
          </p:cNvPr>
          <p:cNvSpPr>
            <a:spLocks noGrp="1"/>
          </p:cNvSpPr>
          <p:nvPr>
            <p:ph type="sldNum" sz="quarter" idx="5"/>
          </p:nvPr>
        </p:nvSpPr>
        <p:spPr/>
        <p:txBody>
          <a:bodyPr/>
          <a:lstStyle/>
          <a:p>
            <a:fld id="{65755F81-8274-CC4A-B84D-2A117070035D}" type="slidenum">
              <a:rPr lang="it-IT" smtClean="0"/>
              <a:t>10</a:t>
            </a:fld>
            <a:endParaRPr lang="it-IT" dirty="0"/>
          </a:p>
        </p:txBody>
      </p:sp>
    </p:spTree>
    <p:extLst>
      <p:ext uri="{BB962C8B-B14F-4D97-AF65-F5344CB8AC3E}">
        <p14:creationId xmlns:p14="http://schemas.microsoft.com/office/powerpoint/2010/main" val="376737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69610-74FD-91B2-D342-C8C235E60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B6E65-17A1-5FDC-C480-14E543B51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FEE2D-C34E-E623-83CD-F365839916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2076D4-78F6-6F65-8A05-4379784625F8}"/>
              </a:ext>
            </a:extLst>
          </p:cNvPr>
          <p:cNvSpPr>
            <a:spLocks noGrp="1"/>
          </p:cNvSpPr>
          <p:nvPr>
            <p:ph type="sldNum" sz="quarter" idx="5"/>
          </p:nvPr>
        </p:nvSpPr>
        <p:spPr/>
        <p:txBody>
          <a:bodyPr/>
          <a:lstStyle/>
          <a:p>
            <a:fld id="{65755F81-8274-CC4A-B84D-2A117070035D}" type="slidenum">
              <a:rPr lang="it-IT" smtClean="0"/>
              <a:t>11</a:t>
            </a:fld>
            <a:endParaRPr lang="it-IT" dirty="0"/>
          </a:p>
        </p:txBody>
      </p:sp>
    </p:spTree>
    <p:extLst>
      <p:ext uri="{BB962C8B-B14F-4D97-AF65-F5344CB8AC3E}">
        <p14:creationId xmlns:p14="http://schemas.microsoft.com/office/powerpoint/2010/main" val="3211335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sp>
        <p:nvSpPr>
          <p:cNvPr id="11" name="Titolo 8">
            <a:extLst>
              <a:ext uri="{FF2B5EF4-FFF2-40B4-BE49-F238E27FC236}">
                <a16:creationId xmlns:a16="http://schemas.microsoft.com/office/drawing/2014/main" id="{8FE14E82-F08E-DDFE-D115-6020B331031E}"/>
              </a:ext>
            </a:extLst>
          </p:cNvPr>
          <p:cNvSpPr txBox="1">
            <a:spLocks/>
          </p:cNvSpPr>
          <p:nvPr userDrawn="1"/>
        </p:nvSpPr>
        <p:spPr>
          <a:xfrm>
            <a:off x="0" y="1152380"/>
            <a:ext cx="12155577" cy="1325563"/>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r>
              <a:rPr lang="it-IT" dirty="0"/>
              <a:t>Noi muoviamo la ricerca</a:t>
            </a:r>
          </a:p>
        </p:txBody>
      </p:sp>
      <p:pic>
        <p:nvPicPr>
          <p:cNvPr id="4" name="Immagine 3" descr="Immagine che contiene logo&#10;&#10;Descrizione generata automaticamente">
            <a:extLst>
              <a:ext uri="{FF2B5EF4-FFF2-40B4-BE49-F238E27FC236}">
                <a16:creationId xmlns:a16="http://schemas.microsoft.com/office/drawing/2014/main" id="{998A3FDD-1A93-A6DF-6F69-32032360EC7C}"/>
              </a:ext>
            </a:extLst>
          </p:cNvPr>
          <p:cNvPicPr>
            <a:picLocks noChangeAspect="1"/>
          </p:cNvPicPr>
          <p:nvPr userDrawn="1"/>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606740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i Siam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E65D826-79A2-5787-E844-151C5FB52D6A}"/>
              </a:ext>
            </a:extLst>
          </p:cNvPr>
          <p:cNvPicPr>
            <a:picLocks noChangeAspect="1"/>
          </p:cNvPicPr>
          <p:nvPr userDrawn="1"/>
        </p:nvPicPr>
        <p:blipFill>
          <a:blip r:embed="rId2"/>
          <a:stretch>
            <a:fillRect/>
          </a:stretch>
        </p:blipFill>
        <p:spPr>
          <a:xfrm>
            <a:off x="0" y="14897"/>
            <a:ext cx="12192000" cy="6858000"/>
          </a:xfrm>
          <a:prstGeom prst="rect">
            <a:avLst/>
          </a:prstGeom>
        </p:spPr>
      </p:pic>
      <p:sp>
        <p:nvSpPr>
          <p:cNvPr id="13" name="CasellaDiTesto 12">
            <a:extLst>
              <a:ext uri="{FF2B5EF4-FFF2-40B4-BE49-F238E27FC236}">
                <a16:creationId xmlns:a16="http://schemas.microsoft.com/office/drawing/2014/main" id="{949C0C02-F65B-6117-CB36-F2A51590F4F7}"/>
              </a:ext>
            </a:extLst>
          </p:cNvPr>
          <p:cNvSpPr txBox="1"/>
          <p:nvPr userDrawn="1"/>
        </p:nvSpPr>
        <p:spPr>
          <a:xfrm>
            <a:off x="668448" y="1362099"/>
            <a:ext cx="11046576" cy="646331"/>
          </a:xfrm>
          <a:prstGeom prst="rect">
            <a:avLst/>
          </a:prstGeom>
          <a:noFill/>
        </p:spPr>
        <p:txBody>
          <a:bodyPr wrap="square" rtlCol="0">
            <a:spAutoFit/>
          </a:bodyPr>
          <a:lstStyle/>
          <a:p>
            <a:pPr algn="l"/>
            <a:r>
              <a:rPr lang="it-IT" b="1" i="0" dirty="0">
                <a:solidFill>
                  <a:srgbClr val="22A047"/>
                </a:solidFill>
                <a:effectLst/>
                <a:latin typeface="Arial" panose="020B0604020202020204" pitchFamily="34" charset="0"/>
              </a:rPr>
              <a:t>RSE S.p.A., Ricerca sul Sistema Energetico</a:t>
            </a:r>
            <a:r>
              <a:rPr lang="it-IT" b="0" i="0" dirty="0">
                <a:solidFill>
                  <a:srgbClr val="222222"/>
                </a:solidFill>
                <a:effectLst/>
                <a:latin typeface="Arial" panose="020B0604020202020204" pitchFamily="34" charset="0"/>
              </a:rPr>
              <a:t>, è interamente controllata dal Ministero dell’Economia e delle Finanze, attraverso il Gruppo societario </a:t>
            </a:r>
            <a:r>
              <a:rPr lang="it-IT" b="1" i="0" dirty="0">
                <a:solidFill>
                  <a:srgbClr val="222222"/>
                </a:solidFill>
                <a:effectLst/>
                <a:latin typeface="Arial" panose="020B0604020202020204" pitchFamily="34" charset="0"/>
              </a:rPr>
              <a:t>GSE S.p.A.</a:t>
            </a:r>
            <a:r>
              <a:rPr lang="it-IT" b="0" i="0" dirty="0">
                <a:solidFill>
                  <a:srgbClr val="222222"/>
                </a:solidFill>
                <a:effectLst/>
                <a:latin typeface="Arial" panose="020B0604020202020204" pitchFamily="34" charset="0"/>
              </a:rPr>
              <a:t> </a:t>
            </a:r>
          </a:p>
        </p:txBody>
      </p:sp>
      <p:pic>
        <p:nvPicPr>
          <p:cNvPr id="17" name="Immagine 16" descr="Immagine che contiene testo, compact disc&#10;&#10;Descrizione generata automaticamente">
            <a:extLst>
              <a:ext uri="{FF2B5EF4-FFF2-40B4-BE49-F238E27FC236}">
                <a16:creationId xmlns:a16="http://schemas.microsoft.com/office/drawing/2014/main" id="{801D6C5B-63D5-4ECA-EE97-D30C7687CB5D}"/>
              </a:ext>
            </a:extLst>
          </p:cNvPr>
          <p:cNvPicPr>
            <a:picLocks noChangeAspect="1"/>
          </p:cNvPicPr>
          <p:nvPr userDrawn="1"/>
        </p:nvPicPr>
        <p:blipFill>
          <a:blip r:embed="rId3"/>
          <a:stretch>
            <a:fillRect/>
          </a:stretch>
        </p:blipFill>
        <p:spPr>
          <a:xfrm>
            <a:off x="748236" y="2331817"/>
            <a:ext cx="4196080" cy="4175955"/>
          </a:xfrm>
          <a:prstGeom prst="rect">
            <a:avLst/>
          </a:prstGeom>
        </p:spPr>
      </p:pic>
      <p:cxnSp>
        <p:nvCxnSpPr>
          <p:cNvPr id="22" name="Connettore 1 21">
            <a:extLst>
              <a:ext uri="{FF2B5EF4-FFF2-40B4-BE49-F238E27FC236}">
                <a16:creationId xmlns:a16="http://schemas.microsoft.com/office/drawing/2014/main" id="{D6EA741F-4160-7F97-F296-D394FA178F49}"/>
              </a:ext>
            </a:extLst>
          </p:cNvPr>
          <p:cNvCxnSpPr>
            <a:cxnSpLocks/>
          </p:cNvCxnSpPr>
          <p:nvPr userDrawn="1"/>
        </p:nvCxnSpPr>
        <p:spPr>
          <a:xfrm flipH="1">
            <a:off x="4459145" y="889687"/>
            <a:ext cx="773285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Titolo 8">
            <a:extLst>
              <a:ext uri="{FF2B5EF4-FFF2-40B4-BE49-F238E27FC236}">
                <a16:creationId xmlns:a16="http://schemas.microsoft.com/office/drawing/2014/main" id="{01964E7D-3225-E485-616D-5EB52FD7E66E}"/>
              </a:ext>
            </a:extLst>
          </p:cNvPr>
          <p:cNvSpPr txBox="1">
            <a:spLocks/>
          </p:cNvSpPr>
          <p:nvPr userDrawn="1"/>
        </p:nvSpPr>
        <p:spPr>
          <a:xfrm>
            <a:off x="4374997" y="437702"/>
            <a:ext cx="7817003" cy="451980"/>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2500" dirty="0">
                <a:solidFill>
                  <a:srgbClr val="2E65A1"/>
                </a:solidFill>
                <a:latin typeface="Arial" panose="020B0604020202020204" pitchFamily="34" charset="0"/>
                <a:cs typeface="Arial" panose="020B0604020202020204" pitchFamily="34" charset="0"/>
              </a:rPr>
              <a:t>Chi Siamo</a:t>
            </a:r>
          </a:p>
          <a:p>
            <a:pPr algn="l"/>
            <a:endParaRPr lang="it-IT" sz="2500" dirty="0">
              <a:solidFill>
                <a:srgbClr val="2E65A1"/>
              </a:solidFill>
              <a:latin typeface="Arial" panose="020B0604020202020204" pitchFamily="34" charset="0"/>
              <a:cs typeface="Arial" panose="020B0604020202020204" pitchFamily="34" charset="0"/>
            </a:endParaRPr>
          </a:p>
        </p:txBody>
      </p:sp>
      <p:sp>
        <p:nvSpPr>
          <p:cNvPr id="6" name="Segnaposto numero diapositiva 5">
            <a:extLst>
              <a:ext uri="{FF2B5EF4-FFF2-40B4-BE49-F238E27FC236}">
                <a16:creationId xmlns:a16="http://schemas.microsoft.com/office/drawing/2014/main" id="{E27D6077-0302-D4A5-6ACF-20BFF7AC251E}"/>
              </a:ext>
            </a:extLst>
          </p:cNvPr>
          <p:cNvSpPr>
            <a:spLocks noGrp="1"/>
          </p:cNvSpPr>
          <p:nvPr>
            <p:ph type="sldNum" sz="quarter" idx="12"/>
          </p:nvPr>
        </p:nvSpPr>
        <p:spPr>
          <a:xfrm>
            <a:off x="9234311" y="6507772"/>
            <a:ext cx="2743200" cy="365125"/>
          </a:xfrm>
          <a:prstGeom prst="rect">
            <a:avLst/>
          </a:prstGeom>
        </p:spPr>
        <p:txBody>
          <a:bodyPr/>
          <a:lstStyle>
            <a:lvl1pPr algn="r">
              <a:defRPr sz="900"/>
            </a:lvl1pPr>
          </a:lstStyle>
          <a:p>
            <a:fld id="{677005B4-9FE3-334F-AF9C-C8D91F588DD7}" type="slidenum">
              <a:rPr lang="it-IT" smtClean="0"/>
              <a:pPr/>
              <a:t>‹N›</a:t>
            </a:fld>
            <a:endParaRPr lang="it-IT" dirty="0"/>
          </a:p>
        </p:txBody>
      </p:sp>
      <p:pic>
        <p:nvPicPr>
          <p:cNvPr id="46" name="Immagine 45" descr="Immagine che contiene cerchio, Elementi grafici, simbolo, clipart&#10;&#10;Descrizione generata automaticamente">
            <a:extLst>
              <a:ext uri="{FF2B5EF4-FFF2-40B4-BE49-F238E27FC236}">
                <a16:creationId xmlns:a16="http://schemas.microsoft.com/office/drawing/2014/main" id="{CC67FAF2-C13F-80D7-7398-782E3915D6B5}"/>
              </a:ext>
            </a:extLst>
          </p:cNvPr>
          <p:cNvPicPr>
            <a:picLocks noChangeAspect="1"/>
          </p:cNvPicPr>
          <p:nvPr userDrawn="1"/>
        </p:nvPicPr>
        <p:blipFill>
          <a:blip r:embed="rId4"/>
          <a:stretch>
            <a:fillRect/>
          </a:stretch>
        </p:blipFill>
        <p:spPr>
          <a:xfrm>
            <a:off x="12673056" y="4212509"/>
            <a:ext cx="2227154" cy="2135122"/>
          </a:xfrm>
          <a:prstGeom prst="rect">
            <a:avLst/>
          </a:prstGeom>
        </p:spPr>
      </p:pic>
      <p:grpSp>
        <p:nvGrpSpPr>
          <p:cNvPr id="56" name="Gruppo 55">
            <a:extLst>
              <a:ext uri="{FF2B5EF4-FFF2-40B4-BE49-F238E27FC236}">
                <a16:creationId xmlns:a16="http://schemas.microsoft.com/office/drawing/2014/main" id="{DC3B20DA-DA4F-8C96-1CE4-C77582D65C84}"/>
              </a:ext>
            </a:extLst>
          </p:cNvPr>
          <p:cNvGrpSpPr/>
          <p:nvPr userDrawn="1"/>
        </p:nvGrpSpPr>
        <p:grpSpPr>
          <a:xfrm>
            <a:off x="5298271" y="4526235"/>
            <a:ext cx="7891733" cy="2088968"/>
            <a:chOff x="5368089" y="6666921"/>
            <a:chExt cx="8161780" cy="2160450"/>
          </a:xfrm>
        </p:grpSpPr>
        <p:grpSp>
          <p:nvGrpSpPr>
            <p:cNvPr id="4" name="Gruppo 3">
              <a:extLst>
                <a:ext uri="{FF2B5EF4-FFF2-40B4-BE49-F238E27FC236}">
                  <a16:creationId xmlns:a16="http://schemas.microsoft.com/office/drawing/2014/main" id="{03475D41-5536-3473-8947-039B7125A889}"/>
                </a:ext>
              </a:extLst>
            </p:cNvPr>
            <p:cNvGrpSpPr/>
            <p:nvPr userDrawn="1"/>
          </p:nvGrpSpPr>
          <p:grpSpPr>
            <a:xfrm>
              <a:off x="5368089" y="6669502"/>
              <a:ext cx="3187501" cy="2133414"/>
              <a:chOff x="645209" y="1497229"/>
              <a:chExt cx="3187501" cy="2133414"/>
            </a:xfrm>
          </p:grpSpPr>
          <p:grpSp>
            <p:nvGrpSpPr>
              <p:cNvPr id="7" name="Gruppo 6">
                <a:extLst>
                  <a:ext uri="{FF2B5EF4-FFF2-40B4-BE49-F238E27FC236}">
                    <a16:creationId xmlns:a16="http://schemas.microsoft.com/office/drawing/2014/main" id="{A9E88453-8AE5-C2AF-5E04-9129D8302DF2}"/>
                  </a:ext>
                </a:extLst>
              </p:cNvPr>
              <p:cNvGrpSpPr/>
              <p:nvPr userDrawn="1"/>
            </p:nvGrpSpPr>
            <p:grpSpPr>
              <a:xfrm>
                <a:off x="654944" y="1497229"/>
                <a:ext cx="3177766" cy="280663"/>
                <a:chOff x="654944" y="1497229"/>
                <a:chExt cx="3177766" cy="280663"/>
              </a:xfrm>
            </p:grpSpPr>
            <p:sp>
              <p:nvSpPr>
                <p:cNvPr id="23" name="CasellaDiTesto 22">
                  <a:extLst>
                    <a:ext uri="{FF2B5EF4-FFF2-40B4-BE49-F238E27FC236}">
                      <a16:creationId xmlns:a16="http://schemas.microsoft.com/office/drawing/2014/main" id="{FE34C308-0F5E-BC32-7A59-8F7F8636C0C6}"/>
                    </a:ext>
                  </a:extLst>
                </p:cNvPr>
                <p:cNvSpPr txBox="1"/>
                <p:nvPr userDrawn="1"/>
              </p:nvSpPr>
              <p:spPr>
                <a:xfrm>
                  <a:off x="654944" y="1497229"/>
                  <a:ext cx="3177766" cy="261610"/>
                </a:xfrm>
                <a:prstGeom prst="rect">
                  <a:avLst/>
                </a:prstGeom>
                <a:noFill/>
              </p:spPr>
              <p:txBody>
                <a:bodyPr wrap="square" rtlCol="0">
                  <a:spAutoFit/>
                </a:bodyPr>
                <a:lstStyle/>
                <a:p>
                  <a:r>
                    <a:rPr lang="it-IT" sz="1100" b="1" i="0" dirty="0">
                      <a:solidFill>
                        <a:srgbClr val="2E65A1"/>
                      </a:solidFill>
                      <a:latin typeface="Arial" panose="020B0604020202020204" pitchFamily="34" charset="0"/>
                      <a:cs typeface="Arial" panose="020B0604020202020204" pitchFamily="34" charset="0"/>
                    </a:rPr>
                    <a:t>TOTALE</a:t>
                  </a:r>
                </a:p>
              </p:txBody>
            </p:sp>
            <p:cxnSp>
              <p:nvCxnSpPr>
                <p:cNvPr id="24" name="Connettore 1 23">
                  <a:extLst>
                    <a:ext uri="{FF2B5EF4-FFF2-40B4-BE49-F238E27FC236}">
                      <a16:creationId xmlns:a16="http://schemas.microsoft.com/office/drawing/2014/main" id="{D7C775F7-5D50-0770-4451-2C7384CDA4E2}"/>
                    </a:ext>
                  </a:extLst>
                </p:cNvPr>
                <p:cNvCxnSpPr>
                  <a:cxnSpLocks/>
                </p:cNvCxnSpPr>
                <p:nvPr userDrawn="1"/>
              </p:nvCxnSpPr>
              <p:spPr>
                <a:xfrm>
                  <a:off x="751438" y="1777892"/>
                  <a:ext cx="2109456" cy="0"/>
                </a:xfrm>
                <a:prstGeom prst="line">
                  <a:avLst/>
                </a:prstGeom>
                <a:ln w="9525">
                  <a:solidFill>
                    <a:srgbClr val="2E65A1"/>
                  </a:solidFill>
                </a:ln>
              </p:spPr>
              <p:style>
                <a:lnRef idx="1">
                  <a:schemeClr val="accent1"/>
                </a:lnRef>
                <a:fillRef idx="0">
                  <a:schemeClr val="accent1"/>
                </a:fillRef>
                <a:effectRef idx="0">
                  <a:schemeClr val="accent1"/>
                </a:effectRef>
                <a:fontRef idx="minor">
                  <a:schemeClr val="tx1"/>
                </a:fontRef>
              </p:style>
            </p:cxnSp>
          </p:grpSp>
          <p:grpSp>
            <p:nvGrpSpPr>
              <p:cNvPr id="8" name="Gruppo 7">
                <a:extLst>
                  <a:ext uri="{FF2B5EF4-FFF2-40B4-BE49-F238E27FC236}">
                    <a16:creationId xmlns:a16="http://schemas.microsoft.com/office/drawing/2014/main" id="{4E3AFDAC-87A8-1EC5-FD80-B8758E3016D9}"/>
                  </a:ext>
                </a:extLst>
              </p:cNvPr>
              <p:cNvGrpSpPr/>
              <p:nvPr userDrawn="1"/>
            </p:nvGrpSpPr>
            <p:grpSpPr>
              <a:xfrm>
                <a:off x="654944" y="1823157"/>
                <a:ext cx="3177766" cy="611221"/>
                <a:chOff x="654944" y="2562131"/>
                <a:chExt cx="3177766" cy="611221"/>
              </a:xfrm>
            </p:grpSpPr>
            <p:sp>
              <p:nvSpPr>
                <p:cNvPr id="20" name="CasellaDiTesto 19">
                  <a:extLst>
                    <a:ext uri="{FF2B5EF4-FFF2-40B4-BE49-F238E27FC236}">
                      <a16:creationId xmlns:a16="http://schemas.microsoft.com/office/drawing/2014/main" id="{8AA2F92E-59E5-6297-3C18-C8112AC22C07}"/>
                    </a:ext>
                  </a:extLst>
                </p:cNvPr>
                <p:cNvSpPr txBox="1"/>
                <p:nvPr userDrawn="1"/>
              </p:nvSpPr>
              <p:spPr>
                <a:xfrm>
                  <a:off x="654944" y="2562131"/>
                  <a:ext cx="3177766" cy="338554"/>
                </a:xfrm>
                <a:prstGeom prst="rect">
                  <a:avLst/>
                </a:prstGeom>
                <a:noFill/>
              </p:spPr>
              <p:txBody>
                <a:bodyPr wrap="square" rtlCol="0">
                  <a:spAutoFit/>
                </a:bodyPr>
                <a:lstStyle/>
                <a:p>
                  <a:r>
                    <a:rPr lang="it-IT" sz="1600" b="0" i="0" dirty="0">
                      <a:solidFill>
                        <a:srgbClr val="2E65A1"/>
                      </a:solidFill>
                      <a:latin typeface="Arial" panose="020B0604020202020204" pitchFamily="34" charset="0"/>
                      <a:cs typeface="Arial" panose="020B0604020202020204" pitchFamily="34" charset="0"/>
                    </a:rPr>
                    <a:t>personale in forza</a:t>
                  </a:r>
                </a:p>
              </p:txBody>
            </p:sp>
            <p:sp>
              <p:nvSpPr>
                <p:cNvPr id="21" name="CasellaDiTesto 20">
                  <a:extLst>
                    <a:ext uri="{FF2B5EF4-FFF2-40B4-BE49-F238E27FC236}">
                      <a16:creationId xmlns:a16="http://schemas.microsoft.com/office/drawing/2014/main" id="{3E4E0739-B331-1756-9891-53C8F3F98ECD}"/>
                    </a:ext>
                  </a:extLst>
                </p:cNvPr>
                <p:cNvSpPr txBox="1"/>
                <p:nvPr userDrawn="1"/>
              </p:nvSpPr>
              <p:spPr>
                <a:xfrm>
                  <a:off x="654944" y="2759551"/>
                  <a:ext cx="3177766" cy="413801"/>
                </a:xfrm>
                <a:prstGeom prst="rect">
                  <a:avLst/>
                </a:prstGeom>
                <a:noFill/>
              </p:spPr>
              <p:txBody>
                <a:bodyPr wrap="square" rtlCol="0">
                  <a:spAutoFit/>
                </a:bodyPr>
                <a:lstStyle/>
                <a:p>
                  <a:r>
                    <a:rPr lang="it-IT" sz="2000" b="1" i="0" dirty="0">
                      <a:solidFill>
                        <a:srgbClr val="22A047"/>
                      </a:solidFill>
                      <a:latin typeface="Arial" panose="020B0604020202020204" pitchFamily="34" charset="0"/>
                      <a:cs typeface="Arial" panose="020B0604020202020204" pitchFamily="34" charset="0"/>
                    </a:rPr>
                    <a:t>~350</a:t>
                  </a:r>
                </a:p>
              </p:txBody>
            </p:sp>
          </p:grpSp>
          <p:grpSp>
            <p:nvGrpSpPr>
              <p:cNvPr id="9" name="Gruppo 8">
                <a:extLst>
                  <a:ext uri="{FF2B5EF4-FFF2-40B4-BE49-F238E27FC236}">
                    <a16:creationId xmlns:a16="http://schemas.microsoft.com/office/drawing/2014/main" id="{72546BEE-E444-E68C-48E9-5D879474C2FF}"/>
                  </a:ext>
                </a:extLst>
              </p:cNvPr>
              <p:cNvGrpSpPr/>
              <p:nvPr userDrawn="1"/>
            </p:nvGrpSpPr>
            <p:grpSpPr>
              <a:xfrm>
                <a:off x="645209" y="2622269"/>
                <a:ext cx="2330535" cy="376944"/>
                <a:chOff x="608997" y="3913358"/>
                <a:chExt cx="2330535" cy="376944"/>
              </a:xfrm>
            </p:grpSpPr>
            <p:sp>
              <p:nvSpPr>
                <p:cNvPr id="14" name="Rettangolo 13">
                  <a:extLst>
                    <a:ext uri="{FF2B5EF4-FFF2-40B4-BE49-F238E27FC236}">
                      <a16:creationId xmlns:a16="http://schemas.microsoft.com/office/drawing/2014/main" id="{815D2E16-A538-4BE8-B441-CC93D028E830}"/>
                    </a:ext>
                  </a:extLst>
                </p:cNvPr>
                <p:cNvSpPr/>
                <p:nvPr userDrawn="1"/>
              </p:nvSpPr>
              <p:spPr>
                <a:xfrm>
                  <a:off x="1416480" y="3913358"/>
                  <a:ext cx="1350857" cy="135463"/>
                </a:xfrm>
                <a:prstGeom prst="rect">
                  <a:avLst/>
                </a:prstGeom>
                <a:solidFill>
                  <a:srgbClr val="4E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4EBCC2"/>
                    </a:solidFill>
                  </a:endParaRPr>
                </a:p>
              </p:txBody>
            </p:sp>
            <p:sp>
              <p:nvSpPr>
                <p:cNvPr id="15" name="Rettangolo 14">
                  <a:extLst>
                    <a:ext uri="{FF2B5EF4-FFF2-40B4-BE49-F238E27FC236}">
                      <a16:creationId xmlns:a16="http://schemas.microsoft.com/office/drawing/2014/main" id="{C82D797B-A562-0A3D-D919-AAF44E705B32}"/>
                    </a:ext>
                  </a:extLst>
                </p:cNvPr>
                <p:cNvSpPr/>
                <p:nvPr userDrawn="1"/>
              </p:nvSpPr>
              <p:spPr>
                <a:xfrm>
                  <a:off x="698164" y="3913358"/>
                  <a:ext cx="771434" cy="135463"/>
                </a:xfrm>
                <a:prstGeom prst="rect">
                  <a:avLst/>
                </a:prstGeom>
                <a:solidFill>
                  <a:srgbClr val="2E6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asellaDiTesto 15">
                  <a:extLst>
                    <a:ext uri="{FF2B5EF4-FFF2-40B4-BE49-F238E27FC236}">
                      <a16:creationId xmlns:a16="http://schemas.microsoft.com/office/drawing/2014/main" id="{1562082A-0E3A-8243-BE97-500EB245F3D3}"/>
                    </a:ext>
                  </a:extLst>
                </p:cNvPr>
                <p:cNvSpPr txBox="1"/>
                <p:nvPr userDrawn="1"/>
              </p:nvSpPr>
              <p:spPr>
                <a:xfrm>
                  <a:off x="2250960" y="4019740"/>
                  <a:ext cx="688572" cy="270562"/>
                </a:xfrm>
                <a:prstGeom prst="rect">
                  <a:avLst/>
                </a:prstGeom>
                <a:noFill/>
              </p:spPr>
              <p:txBody>
                <a:bodyPr wrap="square" rtlCol="0">
                  <a:spAutoFit/>
                </a:bodyPr>
                <a:lstStyle/>
                <a:p>
                  <a:r>
                    <a:rPr lang="it-IT" sz="1100" b="0" i="0" dirty="0">
                      <a:solidFill>
                        <a:srgbClr val="4EBCC2"/>
                      </a:solidFill>
                      <a:latin typeface="Arial" panose="020B0604020202020204" pitchFamily="34" charset="0"/>
                      <a:cs typeface="Arial" panose="020B0604020202020204" pitchFamily="34" charset="0"/>
                    </a:rPr>
                    <a:t>uomini</a:t>
                  </a:r>
                </a:p>
              </p:txBody>
            </p:sp>
            <p:sp>
              <p:nvSpPr>
                <p:cNvPr id="19" name="CasellaDiTesto 18">
                  <a:extLst>
                    <a:ext uri="{FF2B5EF4-FFF2-40B4-BE49-F238E27FC236}">
                      <a16:creationId xmlns:a16="http://schemas.microsoft.com/office/drawing/2014/main" id="{5464112F-A3B8-E6A7-8400-67A631C7138B}"/>
                    </a:ext>
                  </a:extLst>
                </p:cNvPr>
                <p:cNvSpPr txBox="1"/>
                <p:nvPr userDrawn="1"/>
              </p:nvSpPr>
              <p:spPr>
                <a:xfrm>
                  <a:off x="608997" y="4019740"/>
                  <a:ext cx="603488" cy="261610"/>
                </a:xfrm>
                <a:prstGeom prst="rect">
                  <a:avLst/>
                </a:prstGeom>
                <a:noFill/>
              </p:spPr>
              <p:txBody>
                <a:bodyPr wrap="square" rtlCol="0">
                  <a:spAutoFit/>
                </a:bodyPr>
                <a:lstStyle/>
                <a:p>
                  <a:r>
                    <a:rPr lang="it-IT" sz="1100" b="0" i="0" dirty="0">
                      <a:solidFill>
                        <a:srgbClr val="2E65A1"/>
                      </a:solidFill>
                      <a:latin typeface="Arial" panose="020B0604020202020204" pitchFamily="34" charset="0"/>
                      <a:cs typeface="Arial" panose="020B0604020202020204" pitchFamily="34" charset="0"/>
                    </a:rPr>
                    <a:t>donne</a:t>
                  </a:r>
                </a:p>
              </p:txBody>
            </p:sp>
          </p:grpSp>
          <p:grpSp>
            <p:nvGrpSpPr>
              <p:cNvPr id="10" name="Gruppo 9">
                <a:extLst>
                  <a:ext uri="{FF2B5EF4-FFF2-40B4-BE49-F238E27FC236}">
                    <a16:creationId xmlns:a16="http://schemas.microsoft.com/office/drawing/2014/main" id="{73E08CFA-CFE7-0AEA-69BF-E9563C1701BD}"/>
                  </a:ext>
                </a:extLst>
              </p:cNvPr>
              <p:cNvGrpSpPr/>
              <p:nvPr userDrawn="1"/>
            </p:nvGrpSpPr>
            <p:grpSpPr>
              <a:xfrm>
                <a:off x="654944" y="3027271"/>
                <a:ext cx="3177766" cy="603372"/>
                <a:chOff x="654944" y="3295472"/>
                <a:chExt cx="3177766" cy="603372"/>
              </a:xfrm>
            </p:grpSpPr>
            <p:sp>
              <p:nvSpPr>
                <p:cNvPr id="11" name="CasellaDiTesto 10">
                  <a:extLst>
                    <a:ext uri="{FF2B5EF4-FFF2-40B4-BE49-F238E27FC236}">
                      <a16:creationId xmlns:a16="http://schemas.microsoft.com/office/drawing/2014/main" id="{72DD4987-4548-F804-F794-18D73BF042D5}"/>
                    </a:ext>
                  </a:extLst>
                </p:cNvPr>
                <p:cNvSpPr txBox="1"/>
                <p:nvPr userDrawn="1"/>
              </p:nvSpPr>
              <p:spPr>
                <a:xfrm>
                  <a:off x="654944" y="3295472"/>
                  <a:ext cx="3177766" cy="338554"/>
                </a:xfrm>
                <a:prstGeom prst="rect">
                  <a:avLst/>
                </a:prstGeom>
                <a:noFill/>
              </p:spPr>
              <p:txBody>
                <a:bodyPr wrap="square" rtlCol="0">
                  <a:spAutoFit/>
                </a:bodyPr>
                <a:lstStyle/>
                <a:p>
                  <a:r>
                    <a:rPr lang="it-IT" sz="1600" b="0" i="0" dirty="0">
                      <a:solidFill>
                        <a:srgbClr val="2E65A1"/>
                      </a:solidFill>
                      <a:latin typeface="Arial" panose="020B0604020202020204" pitchFamily="34" charset="0"/>
                      <a:cs typeface="Arial" panose="020B0604020202020204" pitchFamily="34" charset="0"/>
                    </a:rPr>
                    <a:t>età media</a:t>
                  </a:r>
                </a:p>
              </p:txBody>
            </p:sp>
            <p:sp>
              <p:nvSpPr>
                <p:cNvPr id="12" name="CasellaDiTesto 11">
                  <a:extLst>
                    <a:ext uri="{FF2B5EF4-FFF2-40B4-BE49-F238E27FC236}">
                      <a16:creationId xmlns:a16="http://schemas.microsoft.com/office/drawing/2014/main" id="{9B8D4799-217F-F96A-AF5D-D4C24B4FDF02}"/>
                    </a:ext>
                  </a:extLst>
                </p:cNvPr>
                <p:cNvSpPr txBox="1"/>
                <p:nvPr userDrawn="1"/>
              </p:nvSpPr>
              <p:spPr>
                <a:xfrm>
                  <a:off x="654944" y="3485043"/>
                  <a:ext cx="3177766" cy="413801"/>
                </a:xfrm>
                <a:prstGeom prst="rect">
                  <a:avLst/>
                </a:prstGeom>
                <a:noFill/>
              </p:spPr>
              <p:txBody>
                <a:bodyPr wrap="square" rtlCol="0">
                  <a:spAutoFit/>
                </a:bodyPr>
                <a:lstStyle/>
                <a:p>
                  <a:r>
                    <a:rPr lang="it-IT" sz="2000" b="1" i="0" dirty="0">
                      <a:solidFill>
                        <a:srgbClr val="22A047"/>
                      </a:solidFill>
                      <a:latin typeface="Arial" panose="020B0604020202020204" pitchFamily="34" charset="0"/>
                      <a:cs typeface="Arial" panose="020B0604020202020204" pitchFamily="34" charset="0"/>
                    </a:rPr>
                    <a:t>47 anni</a:t>
                  </a:r>
                </a:p>
              </p:txBody>
            </p:sp>
          </p:grpSp>
        </p:grpSp>
        <p:grpSp>
          <p:nvGrpSpPr>
            <p:cNvPr id="25" name="Gruppo 24">
              <a:extLst>
                <a:ext uri="{FF2B5EF4-FFF2-40B4-BE49-F238E27FC236}">
                  <a16:creationId xmlns:a16="http://schemas.microsoft.com/office/drawing/2014/main" id="{57682819-8DCF-DAF2-202D-BCAF92379BB5}"/>
                </a:ext>
              </a:extLst>
            </p:cNvPr>
            <p:cNvGrpSpPr/>
            <p:nvPr userDrawn="1"/>
          </p:nvGrpSpPr>
          <p:grpSpPr>
            <a:xfrm>
              <a:off x="7877079" y="6666921"/>
              <a:ext cx="3177766" cy="2160450"/>
              <a:chOff x="4796613" y="3751542"/>
              <a:chExt cx="3177766" cy="2160450"/>
            </a:xfrm>
          </p:grpSpPr>
          <p:sp>
            <p:nvSpPr>
              <p:cNvPr id="26" name="CasellaDiTesto 25">
                <a:extLst>
                  <a:ext uri="{FF2B5EF4-FFF2-40B4-BE49-F238E27FC236}">
                    <a16:creationId xmlns:a16="http://schemas.microsoft.com/office/drawing/2014/main" id="{D9BA5E87-B878-605B-7A1F-3380D98D2E0B}"/>
                  </a:ext>
                </a:extLst>
              </p:cNvPr>
              <p:cNvSpPr txBox="1"/>
              <p:nvPr userDrawn="1"/>
            </p:nvSpPr>
            <p:spPr>
              <a:xfrm>
                <a:off x="4796613" y="3751542"/>
                <a:ext cx="3177766" cy="261610"/>
              </a:xfrm>
              <a:prstGeom prst="rect">
                <a:avLst/>
              </a:prstGeom>
              <a:noFill/>
            </p:spPr>
            <p:txBody>
              <a:bodyPr wrap="square" rtlCol="0">
                <a:spAutoFit/>
              </a:bodyPr>
              <a:lstStyle/>
              <a:p>
                <a:r>
                  <a:rPr lang="it-IT" sz="1100" b="1" i="0" dirty="0">
                    <a:solidFill>
                      <a:srgbClr val="2E65A1"/>
                    </a:solidFill>
                    <a:latin typeface="Arial" panose="020B0604020202020204" pitchFamily="34" charset="0"/>
                    <a:cs typeface="Arial" panose="020B0604020202020204" pitchFamily="34" charset="0"/>
                  </a:rPr>
                  <a:t>PERIODO 2019-2022</a:t>
                </a:r>
              </a:p>
            </p:txBody>
          </p:sp>
          <p:cxnSp>
            <p:nvCxnSpPr>
              <p:cNvPr id="27" name="Connettore 1 26">
                <a:extLst>
                  <a:ext uri="{FF2B5EF4-FFF2-40B4-BE49-F238E27FC236}">
                    <a16:creationId xmlns:a16="http://schemas.microsoft.com/office/drawing/2014/main" id="{C573F0D2-708D-DAEC-8D7B-5E6A546A168C}"/>
                  </a:ext>
                </a:extLst>
              </p:cNvPr>
              <p:cNvCxnSpPr>
                <a:cxnSpLocks/>
              </p:cNvCxnSpPr>
              <p:nvPr userDrawn="1"/>
            </p:nvCxnSpPr>
            <p:spPr>
              <a:xfrm>
                <a:off x="4893107" y="4032205"/>
                <a:ext cx="2130890" cy="0"/>
              </a:xfrm>
              <a:prstGeom prst="line">
                <a:avLst/>
              </a:prstGeom>
              <a:ln w="9525">
                <a:solidFill>
                  <a:srgbClr val="2E65A1"/>
                </a:solidFill>
              </a:ln>
            </p:spPr>
            <p:style>
              <a:lnRef idx="1">
                <a:schemeClr val="accent1"/>
              </a:lnRef>
              <a:fillRef idx="0">
                <a:schemeClr val="accent1"/>
              </a:fillRef>
              <a:effectRef idx="0">
                <a:schemeClr val="accent1"/>
              </a:effectRef>
              <a:fontRef idx="minor">
                <a:schemeClr val="tx1"/>
              </a:fontRef>
            </p:style>
          </p:cxnSp>
          <p:grpSp>
            <p:nvGrpSpPr>
              <p:cNvPr id="28" name="Gruppo 27">
                <a:extLst>
                  <a:ext uri="{FF2B5EF4-FFF2-40B4-BE49-F238E27FC236}">
                    <a16:creationId xmlns:a16="http://schemas.microsoft.com/office/drawing/2014/main" id="{BB108917-C0E4-5EC6-DD72-2BFA93BA6732}"/>
                  </a:ext>
                </a:extLst>
              </p:cNvPr>
              <p:cNvGrpSpPr/>
              <p:nvPr userDrawn="1"/>
            </p:nvGrpSpPr>
            <p:grpSpPr>
              <a:xfrm>
                <a:off x="4796613" y="4067714"/>
                <a:ext cx="3177766" cy="612808"/>
                <a:chOff x="654944" y="2389411"/>
                <a:chExt cx="3177766" cy="612808"/>
              </a:xfrm>
            </p:grpSpPr>
            <p:sp>
              <p:nvSpPr>
                <p:cNvPr id="37" name="CasellaDiTesto 36">
                  <a:extLst>
                    <a:ext uri="{FF2B5EF4-FFF2-40B4-BE49-F238E27FC236}">
                      <a16:creationId xmlns:a16="http://schemas.microsoft.com/office/drawing/2014/main" id="{99A25A4A-9D6D-6738-11AB-8D8A025ADCAA}"/>
                    </a:ext>
                  </a:extLst>
                </p:cNvPr>
                <p:cNvSpPr txBox="1"/>
                <p:nvPr userDrawn="1"/>
              </p:nvSpPr>
              <p:spPr>
                <a:xfrm>
                  <a:off x="654944" y="2389411"/>
                  <a:ext cx="3177766" cy="338554"/>
                </a:xfrm>
                <a:prstGeom prst="rect">
                  <a:avLst/>
                </a:prstGeom>
                <a:noFill/>
              </p:spPr>
              <p:txBody>
                <a:bodyPr wrap="square" rtlCol="0">
                  <a:spAutoFit/>
                </a:bodyPr>
                <a:lstStyle/>
                <a:p>
                  <a:r>
                    <a:rPr lang="it-IT" sz="1600" b="0" i="0" dirty="0">
                      <a:solidFill>
                        <a:srgbClr val="2E65A1"/>
                      </a:solidFill>
                      <a:latin typeface="Arial" panose="020B0604020202020204" pitchFamily="34" charset="0"/>
                      <a:cs typeface="Arial" panose="020B0604020202020204" pitchFamily="34" charset="0"/>
                    </a:rPr>
                    <a:t>nuove assunzioni</a:t>
                  </a:r>
                </a:p>
              </p:txBody>
            </p:sp>
            <p:sp>
              <p:nvSpPr>
                <p:cNvPr id="38" name="CasellaDiTesto 37">
                  <a:extLst>
                    <a:ext uri="{FF2B5EF4-FFF2-40B4-BE49-F238E27FC236}">
                      <a16:creationId xmlns:a16="http://schemas.microsoft.com/office/drawing/2014/main" id="{302FE477-AA46-FDD0-262A-87FF70DF5E91}"/>
                    </a:ext>
                  </a:extLst>
                </p:cNvPr>
                <p:cNvSpPr txBox="1"/>
                <p:nvPr userDrawn="1"/>
              </p:nvSpPr>
              <p:spPr>
                <a:xfrm>
                  <a:off x="654944" y="2588418"/>
                  <a:ext cx="3177766" cy="413801"/>
                </a:xfrm>
                <a:prstGeom prst="rect">
                  <a:avLst/>
                </a:prstGeom>
                <a:noFill/>
              </p:spPr>
              <p:txBody>
                <a:bodyPr wrap="square" rtlCol="0">
                  <a:spAutoFit/>
                </a:bodyPr>
                <a:lstStyle/>
                <a:p>
                  <a:r>
                    <a:rPr lang="it-IT" sz="2000" b="1" i="0" dirty="0">
                      <a:solidFill>
                        <a:srgbClr val="22A047"/>
                      </a:solidFill>
                      <a:latin typeface="Arial" panose="020B0604020202020204" pitchFamily="34" charset="0"/>
                      <a:cs typeface="Arial" panose="020B0604020202020204" pitchFamily="34" charset="0"/>
                    </a:rPr>
                    <a:t>100+</a:t>
                  </a:r>
                </a:p>
              </p:txBody>
            </p:sp>
          </p:grpSp>
          <p:grpSp>
            <p:nvGrpSpPr>
              <p:cNvPr id="29" name="Gruppo 28">
                <a:extLst>
                  <a:ext uri="{FF2B5EF4-FFF2-40B4-BE49-F238E27FC236}">
                    <a16:creationId xmlns:a16="http://schemas.microsoft.com/office/drawing/2014/main" id="{A8E2FCE5-31F3-6350-F7C6-47F482B8FF51}"/>
                  </a:ext>
                </a:extLst>
              </p:cNvPr>
              <p:cNvGrpSpPr/>
              <p:nvPr userDrawn="1"/>
            </p:nvGrpSpPr>
            <p:grpSpPr>
              <a:xfrm>
                <a:off x="4805666" y="4885127"/>
                <a:ext cx="2409163" cy="376944"/>
                <a:chOff x="4973446" y="4990369"/>
                <a:chExt cx="2409163" cy="376944"/>
              </a:xfrm>
            </p:grpSpPr>
            <p:sp>
              <p:nvSpPr>
                <p:cNvPr id="33" name="Rettangolo 32">
                  <a:extLst>
                    <a:ext uri="{FF2B5EF4-FFF2-40B4-BE49-F238E27FC236}">
                      <a16:creationId xmlns:a16="http://schemas.microsoft.com/office/drawing/2014/main" id="{1C1E68BC-01DA-EC27-56CA-3DF3E642AD30}"/>
                    </a:ext>
                  </a:extLst>
                </p:cNvPr>
                <p:cNvSpPr/>
                <p:nvPr userDrawn="1"/>
              </p:nvSpPr>
              <p:spPr>
                <a:xfrm>
                  <a:off x="5049941" y="4990369"/>
                  <a:ext cx="916293" cy="154728"/>
                </a:xfrm>
                <a:prstGeom prst="rect">
                  <a:avLst/>
                </a:prstGeom>
                <a:solidFill>
                  <a:srgbClr val="2E6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ttangolo 33">
                  <a:extLst>
                    <a:ext uri="{FF2B5EF4-FFF2-40B4-BE49-F238E27FC236}">
                      <a16:creationId xmlns:a16="http://schemas.microsoft.com/office/drawing/2014/main" id="{B9428D44-D8E5-C970-E5E6-7C1A1AE7270C}"/>
                    </a:ext>
                  </a:extLst>
                </p:cNvPr>
                <p:cNvSpPr/>
                <p:nvPr userDrawn="1"/>
              </p:nvSpPr>
              <p:spPr>
                <a:xfrm>
                  <a:off x="5966234" y="4990369"/>
                  <a:ext cx="1204109" cy="154728"/>
                </a:xfrm>
                <a:prstGeom prst="rect">
                  <a:avLst/>
                </a:prstGeom>
                <a:solidFill>
                  <a:srgbClr val="4E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CasellaDiTesto 34">
                  <a:extLst>
                    <a:ext uri="{FF2B5EF4-FFF2-40B4-BE49-F238E27FC236}">
                      <a16:creationId xmlns:a16="http://schemas.microsoft.com/office/drawing/2014/main" id="{97040BE8-ABC9-D5F3-1DFD-10389FDC1C66}"/>
                    </a:ext>
                  </a:extLst>
                </p:cNvPr>
                <p:cNvSpPr txBox="1"/>
                <p:nvPr userDrawn="1"/>
              </p:nvSpPr>
              <p:spPr>
                <a:xfrm>
                  <a:off x="4973446" y="5096751"/>
                  <a:ext cx="603488" cy="261610"/>
                </a:xfrm>
                <a:prstGeom prst="rect">
                  <a:avLst/>
                </a:prstGeom>
                <a:noFill/>
              </p:spPr>
              <p:txBody>
                <a:bodyPr wrap="square" rtlCol="0">
                  <a:spAutoFit/>
                </a:bodyPr>
                <a:lstStyle/>
                <a:p>
                  <a:r>
                    <a:rPr lang="it-IT" sz="1100" b="0" i="0" dirty="0">
                      <a:solidFill>
                        <a:srgbClr val="2E65A1"/>
                      </a:solidFill>
                      <a:latin typeface="Arial" panose="020B0604020202020204" pitchFamily="34" charset="0"/>
                      <a:cs typeface="Arial" panose="020B0604020202020204" pitchFamily="34" charset="0"/>
                    </a:rPr>
                    <a:t>donne</a:t>
                  </a:r>
                </a:p>
              </p:txBody>
            </p:sp>
            <p:sp>
              <p:nvSpPr>
                <p:cNvPr id="36" name="CasellaDiTesto 35">
                  <a:extLst>
                    <a:ext uri="{FF2B5EF4-FFF2-40B4-BE49-F238E27FC236}">
                      <a16:creationId xmlns:a16="http://schemas.microsoft.com/office/drawing/2014/main" id="{8D687329-A52F-184E-47BF-7603BCFE8DBD}"/>
                    </a:ext>
                  </a:extLst>
                </p:cNvPr>
                <p:cNvSpPr txBox="1"/>
                <p:nvPr userDrawn="1"/>
              </p:nvSpPr>
              <p:spPr>
                <a:xfrm>
                  <a:off x="6653296" y="5096751"/>
                  <a:ext cx="729313" cy="270562"/>
                </a:xfrm>
                <a:prstGeom prst="rect">
                  <a:avLst/>
                </a:prstGeom>
                <a:noFill/>
              </p:spPr>
              <p:txBody>
                <a:bodyPr wrap="square" rtlCol="0">
                  <a:spAutoFit/>
                </a:bodyPr>
                <a:lstStyle/>
                <a:p>
                  <a:r>
                    <a:rPr lang="it-IT" sz="1100" b="0" i="0" dirty="0">
                      <a:solidFill>
                        <a:srgbClr val="4EBCC2"/>
                      </a:solidFill>
                      <a:latin typeface="Arial" panose="020B0604020202020204" pitchFamily="34" charset="0"/>
                      <a:cs typeface="Arial" panose="020B0604020202020204" pitchFamily="34" charset="0"/>
                    </a:rPr>
                    <a:t>uomini</a:t>
                  </a:r>
                </a:p>
              </p:txBody>
            </p:sp>
          </p:grpSp>
          <p:grpSp>
            <p:nvGrpSpPr>
              <p:cNvPr id="30" name="Gruppo 29">
                <a:extLst>
                  <a:ext uri="{FF2B5EF4-FFF2-40B4-BE49-F238E27FC236}">
                    <a16:creationId xmlns:a16="http://schemas.microsoft.com/office/drawing/2014/main" id="{38138DF7-D25C-ADE6-FFC4-0196C4957945}"/>
                  </a:ext>
                </a:extLst>
              </p:cNvPr>
              <p:cNvGrpSpPr/>
              <p:nvPr userDrawn="1"/>
            </p:nvGrpSpPr>
            <p:grpSpPr>
              <a:xfrm>
                <a:off x="4796613" y="5299184"/>
                <a:ext cx="3177766" cy="612808"/>
                <a:chOff x="654944" y="2308131"/>
                <a:chExt cx="3177766" cy="612808"/>
              </a:xfrm>
            </p:grpSpPr>
            <p:sp>
              <p:nvSpPr>
                <p:cNvPr id="31" name="CasellaDiTesto 30">
                  <a:extLst>
                    <a:ext uri="{FF2B5EF4-FFF2-40B4-BE49-F238E27FC236}">
                      <a16:creationId xmlns:a16="http://schemas.microsoft.com/office/drawing/2014/main" id="{748D06FC-27BE-3272-CC65-C871308C5FE9}"/>
                    </a:ext>
                  </a:extLst>
                </p:cNvPr>
                <p:cNvSpPr txBox="1"/>
                <p:nvPr userDrawn="1"/>
              </p:nvSpPr>
              <p:spPr>
                <a:xfrm>
                  <a:off x="654944" y="2308131"/>
                  <a:ext cx="3177766" cy="338554"/>
                </a:xfrm>
                <a:prstGeom prst="rect">
                  <a:avLst/>
                </a:prstGeom>
                <a:noFill/>
              </p:spPr>
              <p:txBody>
                <a:bodyPr wrap="square" rtlCol="0">
                  <a:spAutoFit/>
                </a:bodyPr>
                <a:lstStyle/>
                <a:p>
                  <a:r>
                    <a:rPr lang="it-IT" sz="1600" b="0" i="0" dirty="0">
                      <a:solidFill>
                        <a:srgbClr val="2E65A1"/>
                      </a:solidFill>
                      <a:latin typeface="Arial" panose="020B0604020202020204" pitchFamily="34" charset="0"/>
                      <a:cs typeface="Arial" panose="020B0604020202020204" pitchFamily="34" charset="0"/>
                    </a:rPr>
                    <a:t>età media</a:t>
                  </a:r>
                </a:p>
              </p:txBody>
            </p:sp>
            <p:sp>
              <p:nvSpPr>
                <p:cNvPr id="32" name="CasellaDiTesto 31">
                  <a:extLst>
                    <a:ext uri="{FF2B5EF4-FFF2-40B4-BE49-F238E27FC236}">
                      <a16:creationId xmlns:a16="http://schemas.microsoft.com/office/drawing/2014/main" id="{264F3993-B0E5-E34C-F861-17709B87D2FA}"/>
                    </a:ext>
                  </a:extLst>
                </p:cNvPr>
                <p:cNvSpPr txBox="1"/>
                <p:nvPr userDrawn="1"/>
              </p:nvSpPr>
              <p:spPr>
                <a:xfrm>
                  <a:off x="654944" y="2507138"/>
                  <a:ext cx="3177766" cy="413801"/>
                </a:xfrm>
                <a:prstGeom prst="rect">
                  <a:avLst/>
                </a:prstGeom>
                <a:noFill/>
              </p:spPr>
              <p:txBody>
                <a:bodyPr wrap="square" rtlCol="0">
                  <a:spAutoFit/>
                </a:bodyPr>
                <a:lstStyle/>
                <a:p>
                  <a:r>
                    <a:rPr lang="it-IT" sz="2000" b="1" i="0" dirty="0">
                      <a:solidFill>
                        <a:srgbClr val="22A047"/>
                      </a:solidFill>
                      <a:latin typeface="Arial" panose="020B0604020202020204" pitchFamily="34" charset="0"/>
                      <a:cs typeface="Arial" panose="020B0604020202020204" pitchFamily="34" charset="0"/>
                    </a:rPr>
                    <a:t>35 anni</a:t>
                  </a:r>
                </a:p>
              </p:txBody>
            </p:sp>
          </p:grpSp>
        </p:grpSp>
        <p:grpSp>
          <p:nvGrpSpPr>
            <p:cNvPr id="54" name="Gruppo 53">
              <a:extLst>
                <a:ext uri="{FF2B5EF4-FFF2-40B4-BE49-F238E27FC236}">
                  <a16:creationId xmlns:a16="http://schemas.microsoft.com/office/drawing/2014/main" id="{4A415E69-76C3-A691-CCFD-AE3FCBF5478F}"/>
                </a:ext>
              </a:extLst>
            </p:cNvPr>
            <p:cNvGrpSpPr/>
            <p:nvPr userDrawn="1"/>
          </p:nvGrpSpPr>
          <p:grpSpPr>
            <a:xfrm>
              <a:off x="10352103" y="6674541"/>
              <a:ext cx="3177766" cy="687245"/>
              <a:chOff x="6451108" y="5353036"/>
              <a:chExt cx="3177766" cy="687245"/>
            </a:xfrm>
          </p:grpSpPr>
          <p:sp>
            <p:nvSpPr>
              <p:cNvPr id="40" name="CasellaDiTesto 39">
                <a:extLst>
                  <a:ext uri="{FF2B5EF4-FFF2-40B4-BE49-F238E27FC236}">
                    <a16:creationId xmlns:a16="http://schemas.microsoft.com/office/drawing/2014/main" id="{C3EE3B40-52BA-7E52-2546-2AB2178223A0}"/>
                  </a:ext>
                </a:extLst>
              </p:cNvPr>
              <p:cNvSpPr txBox="1"/>
              <p:nvPr userDrawn="1"/>
            </p:nvSpPr>
            <p:spPr>
              <a:xfrm>
                <a:off x="6451108" y="5353036"/>
                <a:ext cx="3177766" cy="261610"/>
              </a:xfrm>
              <a:prstGeom prst="rect">
                <a:avLst/>
              </a:prstGeom>
              <a:noFill/>
            </p:spPr>
            <p:txBody>
              <a:bodyPr wrap="square" rtlCol="0">
                <a:spAutoFit/>
              </a:bodyPr>
              <a:lstStyle/>
              <a:p>
                <a:r>
                  <a:rPr lang="it-IT" sz="1100" b="1" i="0" dirty="0">
                    <a:solidFill>
                      <a:srgbClr val="2E65A1"/>
                    </a:solidFill>
                    <a:latin typeface="Arial" panose="020B0604020202020204" pitchFamily="34" charset="0"/>
                    <a:cs typeface="Arial" panose="020B0604020202020204" pitchFamily="34" charset="0"/>
                  </a:rPr>
                  <a:t>LABORATORI</a:t>
                </a:r>
              </a:p>
            </p:txBody>
          </p:sp>
          <p:cxnSp>
            <p:nvCxnSpPr>
              <p:cNvPr id="41" name="Connettore 1 40">
                <a:extLst>
                  <a:ext uri="{FF2B5EF4-FFF2-40B4-BE49-F238E27FC236}">
                    <a16:creationId xmlns:a16="http://schemas.microsoft.com/office/drawing/2014/main" id="{81C62D80-54F3-0854-32A0-46DBE4C25A90}"/>
                  </a:ext>
                </a:extLst>
              </p:cNvPr>
              <p:cNvCxnSpPr>
                <a:cxnSpLocks/>
              </p:cNvCxnSpPr>
              <p:nvPr userDrawn="1"/>
            </p:nvCxnSpPr>
            <p:spPr>
              <a:xfrm>
                <a:off x="6529046" y="5626480"/>
                <a:ext cx="1212706" cy="0"/>
              </a:xfrm>
              <a:prstGeom prst="line">
                <a:avLst/>
              </a:prstGeom>
              <a:ln w="9525">
                <a:solidFill>
                  <a:srgbClr val="2E65A1"/>
                </a:solidFill>
              </a:ln>
            </p:spPr>
            <p:style>
              <a:lnRef idx="1">
                <a:schemeClr val="accent1"/>
              </a:lnRef>
              <a:fillRef idx="0">
                <a:schemeClr val="accent1"/>
              </a:fillRef>
              <a:effectRef idx="0">
                <a:schemeClr val="accent1"/>
              </a:effectRef>
              <a:fontRef idx="minor">
                <a:schemeClr val="tx1"/>
              </a:fontRef>
            </p:style>
          </p:cxnSp>
          <p:sp>
            <p:nvSpPr>
              <p:cNvPr id="44" name="CasellaDiTesto 43">
                <a:extLst>
                  <a:ext uri="{FF2B5EF4-FFF2-40B4-BE49-F238E27FC236}">
                    <a16:creationId xmlns:a16="http://schemas.microsoft.com/office/drawing/2014/main" id="{23287CF1-6AC8-232D-85D4-E22562F64395}"/>
                  </a:ext>
                </a:extLst>
              </p:cNvPr>
              <p:cNvSpPr txBox="1"/>
              <p:nvPr userDrawn="1"/>
            </p:nvSpPr>
            <p:spPr>
              <a:xfrm>
                <a:off x="6460164" y="5626480"/>
                <a:ext cx="1194249" cy="413801"/>
              </a:xfrm>
              <a:prstGeom prst="rect">
                <a:avLst/>
              </a:prstGeom>
              <a:noFill/>
            </p:spPr>
            <p:txBody>
              <a:bodyPr wrap="square" rtlCol="0">
                <a:spAutoFit/>
              </a:bodyPr>
              <a:lstStyle/>
              <a:p>
                <a:r>
                  <a:rPr lang="it-IT" sz="2000" b="1" i="0" dirty="0">
                    <a:solidFill>
                      <a:srgbClr val="22A047"/>
                    </a:solidFill>
                    <a:latin typeface="Arial" panose="020B0604020202020204" pitchFamily="34" charset="0"/>
                    <a:cs typeface="Arial" panose="020B0604020202020204" pitchFamily="34" charset="0"/>
                  </a:rPr>
                  <a:t>50+</a:t>
                </a:r>
              </a:p>
            </p:txBody>
          </p:sp>
        </p:grpSp>
      </p:grpSp>
      <p:grpSp>
        <p:nvGrpSpPr>
          <p:cNvPr id="51" name="Gruppo 50">
            <a:extLst>
              <a:ext uri="{FF2B5EF4-FFF2-40B4-BE49-F238E27FC236}">
                <a16:creationId xmlns:a16="http://schemas.microsoft.com/office/drawing/2014/main" id="{75D5EAB9-57BB-584F-19D5-2D2696F3A288}"/>
              </a:ext>
            </a:extLst>
          </p:cNvPr>
          <p:cNvGrpSpPr/>
          <p:nvPr userDrawn="1"/>
        </p:nvGrpSpPr>
        <p:grpSpPr>
          <a:xfrm>
            <a:off x="5278618" y="2274061"/>
            <a:ext cx="5894304" cy="1559649"/>
            <a:chOff x="0" y="3956269"/>
            <a:chExt cx="6096001" cy="1613019"/>
          </a:xfrm>
        </p:grpSpPr>
        <p:sp>
          <p:nvSpPr>
            <p:cNvPr id="52" name="CasellaDiTesto 51">
              <a:extLst>
                <a:ext uri="{FF2B5EF4-FFF2-40B4-BE49-F238E27FC236}">
                  <a16:creationId xmlns:a16="http://schemas.microsoft.com/office/drawing/2014/main" id="{E8DA1790-6695-502B-6089-60D806E9457D}"/>
                </a:ext>
              </a:extLst>
            </p:cNvPr>
            <p:cNvSpPr txBox="1"/>
            <p:nvPr userDrawn="1"/>
          </p:nvSpPr>
          <p:spPr>
            <a:xfrm>
              <a:off x="1" y="4391530"/>
              <a:ext cx="6096000" cy="1177758"/>
            </a:xfrm>
            <a:prstGeom prst="rect">
              <a:avLst/>
            </a:prstGeom>
            <a:noFill/>
          </p:spPr>
          <p:txBody>
            <a:bodyPr wrap="square" rtlCol="0">
              <a:spAutoFit/>
            </a:bodyPr>
            <a:lstStyle/>
            <a:p>
              <a:pPr algn="l">
                <a:lnSpc>
                  <a:spcPts val="1220"/>
                </a:lnSpc>
              </a:pPr>
              <a:r>
                <a:rPr lang="it-IT" sz="1600" b="1" i="0" dirty="0">
                  <a:solidFill>
                    <a:srgbClr val="2E65A1"/>
                  </a:solidFill>
                  <a:latin typeface="Arial" panose="020B0604020202020204" pitchFamily="34" charset="0"/>
                  <a:cs typeface="Arial" panose="020B0604020202020204" pitchFamily="34" charset="0"/>
                </a:rPr>
                <a:t>SFE - Sviluppo Sostenibile e Fonti Energetiche</a:t>
              </a:r>
            </a:p>
            <a:p>
              <a:pPr algn="l">
                <a:lnSpc>
                  <a:spcPts val="1220"/>
                </a:lnSpc>
              </a:pPr>
              <a:endParaRPr lang="it-IT" sz="1600" b="1" i="0" dirty="0">
                <a:solidFill>
                  <a:srgbClr val="2E65A1"/>
                </a:solidFill>
                <a:latin typeface="Arial" panose="020B0604020202020204" pitchFamily="34" charset="0"/>
                <a:cs typeface="Arial" panose="020B0604020202020204" pitchFamily="34" charset="0"/>
              </a:endParaRPr>
            </a:p>
            <a:p>
              <a:pPr algn="l">
                <a:lnSpc>
                  <a:spcPts val="1220"/>
                </a:lnSpc>
              </a:pPr>
              <a:r>
                <a:rPr lang="it-IT" sz="1600" b="1" i="0" dirty="0">
                  <a:solidFill>
                    <a:srgbClr val="2E65A1"/>
                  </a:solidFill>
                  <a:latin typeface="Arial" panose="020B0604020202020204" pitchFamily="34" charset="0"/>
                  <a:cs typeface="Arial" panose="020B0604020202020204" pitchFamily="34" charset="0"/>
                </a:rPr>
                <a:t>SSE - Sviluppo Sistemi Energetici</a:t>
              </a:r>
            </a:p>
            <a:p>
              <a:pPr algn="l">
                <a:lnSpc>
                  <a:spcPts val="1220"/>
                </a:lnSpc>
              </a:pPr>
              <a:endParaRPr lang="it-IT" sz="1600" b="1" i="0" dirty="0">
                <a:solidFill>
                  <a:srgbClr val="2E65A1"/>
                </a:solidFill>
                <a:latin typeface="Arial" panose="020B0604020202020204" pitchFamily="34" charset="0"/>
                <a:cs typeface="Arial" panose="020B0604020202020204" pitchFamily="34" charset="0"/>
              </a:endParaRPr>
            </a:p>
            <a:p>
              <a:pPr algn="l">
                <a:lnSpc>
                  <a:spcPts val="1220"/>
                </a:lnSpc>
              </a:pPr>
              <a:r>
                <a:rPr lang="it-IT" sz="1600" b="1" i="0" dirty="0">
                  <a:solidFill>
                    <a:srgbClr val="2E65A1"/>
                  </a:solidFill>
                  <a:latin typeface="Arial" panose="020B0604020202020204" pitchFamily="34" charset="0"/>
                  <a:cs typeface="Arial" panose="020B0604020202020204" pitchFamily="34" charset="0"/>
                </a:rPr>
                <a:t>TGM - Tecnologie di Generazione e Materiali</a:t>
              </a:r>
            </a:p>
            <a:p>
              <a:pPr algn="l">
                <a:lnSpc>
                  <a:spcPts val="1220"/>
                </a:lnSpc>
              </a:pPr>
              <a:endParaRPr lang="it-IT" sz="1600" b="1" i="0" dirty="0">
                <a:solidFill>
                  <a:srgbClr val="2E65A1"/>
                </a:solidFill>
                <a:latin typeface="Arial" panose="020B0604020202020204" pitchFamily="34" charset="0"/>
                <a:cs typeface="Arial" panose="020B0604020202020204" pitchFamily="34" charset="0"/>
              </a:endParaRPr>
            </a:p>
            <a:p>
              <a:pPr algn="l">
                <a:lnSpc>
                  <a:spcPts val="1220"/>
                </a:lnSpc>
              </a:pPr>
              <a:r>
                <a:rPr lang="it-IT" sz="1600" b="1" i="0" dirty="0">
                  <a:solidFill>
                    <a:srgbClr val="2E65A1"/>
                  </a:solidFill>
                  <a:latin typeface="Arial" panose="020B0604020202020204" pitchFamily="34" charset="0"/>
                  <a:cs typeface="Arial" panose="020B0604020202020204" pitchFamily="34" charset="0"/>
                </a:rPr>
                <a:t>TTD - Tecnologie di Trasmissione  e Distribuzione</a:t>
              </a:r>
            </a:p>
          </p:txBody>
        </p:sp>
        <p:sp>
          <p:nvSpPr>
            <p:cNvPr id="53" name="CasellaDiTesto 52">
              <a:extLst>
                <a:ext uri="{FF2B5EF4-FFF2-40B4-BE49-F238E27FC236}">
                  <a16:creationId xmlns:a16="http://schemas.microsoft.com/office/drawing/2014/main" id="{3ED7C8DD-F4C3-0F1C-1EA4-EFFDC223C743}"/>
                </a:ext>
              </a:extLst>
            </p:cNvPr>
            <p:cNvSpPr txBox="1"/>
            <p:nvPr userDrawn="1"/>
          </p:nvSpPr>
          <p:spPr>
            <a:xfrm>
              <a:off x="0" y="3956269"/>
              <a:ext cx="6095999" cy="381970"/>
            </a:xfrm>
            <a:prstGeom prst="rect">
              <a:avLst/>
            </a:prstGeom>
            <a:noFill/>
          </p:spPr>
          <p:txBody>
            <a:bodyPr wrap="square" rtlCol="0">
              <a:spAutoFit/>
            </a:bodyPr>
            <a:lstStyle/>
            <a:p>
              <a:pPr algn="l"/>
              <a:r>
                <a:rPr lang="it-IT" sz="1800" b="1" i="0" dirty="0">
                  <a:solidFill>
                    <a:srgbClr val="22A047"/>
                  </a:solidFill>
                  <a:latin typeface="Arial" panose="020B0604020202020204" pitchFamily="34" charset="0"/>
                  <a:cs typeface="Arial" panose="020B0604020202020204" pitchFamily="34" charset="0"/>
                </a:rPr>
                <a:t>Dipartimenti</a:t>
              </a:r>
            </a:p>
          </p:txBody>
        </p:sp>
      </p:grpSp>
      <p:cxnSp>
        <p:nvCxnSpPr>
          <p:cNvPr id="58" name="Connettore 1 57">
            <a:extLst>
              <a:ext uri="{FF2B5EF4-FFF2-40B4-BE49-F238E27FC236}">
                <a16:creationId xmlns:a16="http://schemas.microsoft.com/office/drawing/2014/main" id="{012DF21B-EAA9-6467-9270-4CCED4F3BC6A}"/>
              </a:ext>
            </a:extLst>
          </p:cNvPr>
          <p:cNvCxnSpPr/>
          <p:nvPr userDrawn="1"/>
        </p:nvCxnSpPr>
        <p:spPr>
          <a:xfrm>
            <a:off x="5394217" y="4208716"/>
            <a:ext cx="5964335"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85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SE in Europa">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2AAF69F-AAD1-0D01-9062-21E4CB04A074}"/>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2" name="Connettore 1 1">
            <a:extLst>
              <a:ext uri="{FF2B5EF4-FFF2-40B4-BE49-F238E27FC236}">
                <a16:creationId xmlns:a16="http://schemas.microsoft.com/office/drawing/2014/main" id="{C008A769-A38B-C8E6-AA2B-22230E3B091B}"/>
              </a:ext>
            </a:extLst>
          </p:cNvPr>
          <p:cNvCxnSpPr>
            <a:cxnSpLocks/>
          </p:cNvCxnSpPr>
          <p:nvPr userDrawn="1"/>
        </p:nvCxnSpPr>
        <p:spPr>
          <a:xfrm flipH="1">
            <a:off x="4459145" y="889687"/>
            <a:ext cx="773285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Titolo 8">
            <a:extLst>
              <a:ext uri="{FF2B5EF4-FFF2-40B4-BE49-F238E27FC236}">
                <a16:creationId xmlns:a16="http://schemas.microsoft.com/office/drawing/2014/main" id="{F3515B71-A41C-167C-53D3-6146F3E19C87}"/>
              </a:ext>
            </a:extLst>
          </p:cNvPr>
          <p:cNvSpPr txBox="1">
            <a:spLocks/>
          </p:cNvSpPr>
          <p:nvPr userDrawn="1"/>
        </p:nvSpPr>
        <p:spPr>
          <a:xfrm>
            <a:off x="4374997" y="437702"/>
            <a:ext cx="7817003" cy="451980"/>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2500" dirty="0">
                <a:solidFill>
                  <a:srgbClr val="2E65A1"/>
                </a:solidFill>
                <a:latin typeface="Arial" panose="020B0604020202020204" pitchFamily="34" charset="0"/>
                <a:cs typeface="Arial" panose="020B0604020202020204" pitchFamily="34" charset="0"/>
              </a:rPr>
              <a:t>Impegno internazionale</a:t>
            </a:r>
          </a:p>
        </p:txBody>
      </p:sp>
      <p:sp>
        <p:nvSpPr>
          <p:cNvPr id="9" name="Segnaposto numero diapositiva 5">
            <a:extLst>
              <a:ext uri="{FF2B5EF4-FFF2-40B4-BE49-F238E27FC236}">
                <a16:creationId xmlns:a16="http://schemas.microsoft.com/office/drawing/2014/main" id="{97CAEFD3-498D-A26A-136E-63BF626A3192}"/>
              </a:ext>
            </a:extLst>
          </p:cNvPr>
          <p:cNvSpPr>
            <a:spLocks noGrp="1"/>
          </p:cNvSpPr>
          <p:nvPr>
            <p:ph type="sldNum" sz="quarter" idx="12"/>
          </p:nvPr>
        </p:nvSpPr>
        <p:spPr>
          <a:xfrm>
            <a:off x="9234311" y="6507772"/>
            <a:ext cx="2743200" cy="365125"/>
          </a:xfrm>
          <a:prstGeom prst="rect">
            <a:avLst/>
          </a:prstGeom>
        </p:spPr>
        <p:txBody>
          <a:bodyPr/>
          <a:lstStyle>
            <a:lvl1pPr algn="r">
              <a:defRPr sz="900"/>
            </a:lvl1pPr>
          </a:lstStyle>
          <a:p>
            <a:fld id="{677005B4-9FE3-334F-AF9C-C8D91F588DD7}" type="slidenum">
              <a:rPr lang="it-IT" smtClean="0"/>
              <a:pPr/>
              <a:t>‹N›</a:t>
            </a:fld>
            <a:endParaRPr lang="it-IT" dirty="0"/>
          </a:p>
        </p:txBody>
      </p:sp>
      <p:grpSp>
        <p:nvGrpSpPr>
          <p:cNvPr id="11" name="Gruppo 10">
            <a:extLst>
              <a:ext uri="{FF2B5EF4-FFF2-40B4-BE49-F238E27FC236}">
                <a16:creationId xmlns:a16="http://schemas.microsoft.com/office/drawing/2014/main" id="{280048CC-BCBF-5336-23B1-74D4CAACE545}"/>
              </a:ext>
            </a:extLst>
          </p:cNvPr>
          <p:cNvGrpSpPr/>
          <p:nvPr userDrawn="1"/>
        </p:nvGrpSpPr>
        <p:grpSpPr>
          <a:xfrm>
            <a:off x="3147059" y="2343471"/>
            <a:ext cx="1865014" cy="1667945"/>
            <a:chOff x="923453" y="2797433"/>
            <a:chExt cx="1865014" cy="1667945"/>
          </a:xfrm>
        </p:grpSpPr>
        <p:pic>
          <p:nvPicPr>
            <p:cNvPr id="13" name="Immagine 12">
              <a:extLst>
                <a:ext uri="{FF2B5EF4-FFF2-40B4-BE49-F238E27FC236}">
                  <a16:creationId xmlns:a16="http://schemas.microsoft.com/office/drawing/2014/main" id="{3EC31FCC-C1E1-66E1-B9D5-B20E27AA317A}"/>
                </a:ext>
              </a:extLst>
            </p:cNvPr>
            <p:cNvPicPr>
              <a:picLocks noChangeAspect="1"/>
            </p:cNvPicPr>
            <p:nvPr userDrawn="1"/>
          </p:nvPicPr>
          <p:blipFill>
            <a:blip r:embed="rId3"/>
            <a:stretch>
              <a:fillRect/>
            </a:stretch>
          </p:blipFill>
          <p:spPr>
            <a:xfrm>
              <a:off x="1498730" y="2797433"/>
              <a:ext cx="770401" cy="796664"/>
            </a:xfrm>
            <a:prstGeom prst="rect">
              <a:avLst/>
            </a:prstGeom>
          </p:spPr>
        </p:pic>
        <p:sp>
          <p:nvSpPr>
            <p:cNvPr id="18" name="CasellaDiTesto 17">
              <a:extLst>
                <a:ext uri="{FF2B5EF4-FFF2-40B4-BE49-F238E27FC236}">
                  <a16:creationId xmlns:a16="http://schemas.microsoft.com/office/drawing/2014/main" id="{4D842693-C85C-13E8-E57C-3757694F3EFD}"/>
                </a:ext>
              </a:extLst>
            </p:cNvPr>
            <p:cNvSpPr txBox="1"/>
            <p:nvPr userDrawn="1"/>
          </p:nvSpPr>
          <p:spPr>
            <a:xfrm>
              <a:off x="923453" y="3594486"/>
              <a:ext cx="1865014" cy="646331"/>
            </a:xfrm>
            <a:prstGeom prst="rect">
              <a:avLst/>
            </a:prstGeom>
            <a:noFill/>
          </p:spPr>
          <p:txBody>
            <a:bodyPr wrap="square" rtlCol="0">
              <a:spAutoFit/>
            </a:bodyPr>
            <a:lstStyle/>
            <a:p>
              <a:pPr algn="ctr"/>
              <a:r>
                <a:rPr lang="it-IT" sz="3600" b="1" i="0" dirty="0">
                  <a:solidFill>
                    <a:srgbClr val="2E65A1"/>
                  </a:solidFill>
                  <a:latin typeface="Corbel" panose="020B0503020204020204" pitchFamily="34" charset="0"/>
                </a:rPr>
                <a:t>100</a:t>
              </a:r>
            </a:p>
          </p:txBody>
        </p:sp>
        <p:sp>
          <p:nvSpPr>
            <p:cNvPr id="19" name="CasellaDiTesto 18">
              <a:extLst>
                <a:ext uri="{FF2B5EF4-FFF2-40B4-BE49-F238E27FC236}">
                  <a16:creationId xmlns:a16="http://schemas.microsoft.com/office/drawing/2014/main" id="{B7E38486-DB8B-9022-5A14-CB7E0754C575}"/>
                </a:ext>
              </a:extLst>
            </p:cNvPr>
            <p:cNvSpPr txBox="1"/>
            <p:nvPr userDrawn="1"/>
          </p:nvSpPr>
          <p:spPr>
            <a:xfrm>
              <a:off x="923453" y="4065268"/>
              <a:ext cx="1865014" cy="400110"/>
            </a:xfrm>
            <a:prstGeom prst="rect">
              <a:avLst/>
            </a:prstGeom>
            <a:noFill/>
          </p:spPr>
          <p:txBody>
            <a:bodyPr wrap="square" rtlCol="0">
              <a:spAutoFit/>
            </a:bodyPr>
            <a:lstStyle/>
            <a:p>
              <a:pPr algn="ctr"/>
              <a:r>
                <a:rPr lang="it-IT" sz="2000" b="1" i="0" dirty="0">
                  <a:solidFill>
                    <a:srgbClr val="2E65A1"/>
                  </a:solidFill>
                  <a:latin typeface="Corbel" panose="020B0503020204020204" pitchFamily="34" charset="0"/>
                </a:rPr>
                <a:t>Progetti</a:t>
              </a:r>
            </a:p>
          </p:txBody>
        </p:sp>
      </p:grpSp>
      <p:grpSp>
        <p:nvGrpSpPr>
          <p:cNvPr id="21" name="Gruppo 20">
            <a:extLst>
              <a:ext uri="{FF2B5EF4-FFF2-40B4-BE49-F238E27FC236}">
                <a16:creationId xmlns:a16="http://schemas.microsoft.com/office/drawing/2014/main" id="{99788E48-ACCE-4CAB-4463-BFE05FF7A14C}"/>
              </a:ext>
            </a:extLst>
          </p:cNvPr>
          <p:cNvGrpSpPr/>
          <p:nvPr userDrawn="1"/>
        </p:nvGrpSpPr>
        <p:grpSpPr>
          <a:xfrm>
            <a:off x="5139073" y="2352491"/>
            <a:ext cx="1937442" cy="1874580"/>
            <a:chOff x="2788467" y="2806453"/>
            <a:chExt cx="1937442" cy="1874580"/>
          </a:xfrm>
        </p:grpSpPr>
        <p:pic>
          <p:nvPicPr>
            <p:cNvPr id="22" name="Immagine 21">
              <a:extLst>
                <a:ext uri="{FF2B5EF4-FFF2-40B4-BE49-F238E27FC236}">
                  <a16:creationId xmlns:a16="http://schemas.microsoft.com/office/drawing/2014/main" id="{7A12C16F-D5AC-2FFE-2CA4-6D031B2E1718}"/>
                </a:ext>
              </a:extLst>
            </p:cNvPr>
            <p:cNvPicPr>
              <a:picLocks noChangeAspect="1"/>
            </p:cNvPicPr>
            <p:nvPr userDrawn="1"/>
          </p:nvPicPr>
          <p:blipFill>
            <a:blip r:embed="rId4"/>
            <a:stretch>
              <a:fillRect/>
            </a:stretch>
          </p:blipFill>
          <p:spPr>
            <a:xfrm>
              <a:off x="3305176" y="2806453"/>
              <a:ext cx="983998" cy="792310"/>
            </a:xfrm>
            <a:prstGeom prst="rect">
              <a:avLst/>
            </a:prstGeom>
          </p:spPr>
        </p:pic>
        <p:sp>
          <p:nvSpPr>
            <p:cNvPr id="23" name="CasellaDiTesto 22">
              <a:extLst>
                <a:ext uri="{FF2B5EF4-FFF2-40B4-BE49-F238E27FC236}">
                  <a16:creationId xmlns:a16="http://schemas.microsoft.com/office/drawing/2014/main" id="{188F8E63-8F45-1E93-1B48-60555540E3C9}"/>
                </a:ext>
              </a:extLst>
            </p:cNvPr>
            <p:cNvSpPr txBox="1"/>
            <p:nvPr userDrawn="1"/>
          </p:nvSpPr>
          <p:spPr>
            <a:xfrm>
              <a:off x="2860895" y="3594486"/>
              <a:ext cx="1865014" cy="646331"/>
            </a:xfrm>
            <a:prstGeom prst="rect">
              <a:avLst/>
            </a:prstGeom>
            <a:noFill/>
          </p:spPr>
          <p:txBody>
            <a:bodyPr wrap="square" rtlCol="0">
              <a:spAutoFit/>
            </a:bodyPr>
            <a:lstStyle/>
            <a:p>
              <a:pPr algn="ctr"/>
              <a:r>
                <a:rPr lang="it-IT" sz="3600" b="1" i="0" dirty="0">
                  <a:solidFill>
                    <a:srgbClr val="2E65A1"/>
                  </a:solidFill>
                  <a:latin typeface="Corbel" panose="020B0503020204020204" pitchFamily="34" charset="0"/>
                </a:rPr>
                <a:t>20</a:t>
              </a:r>
            </a:p>
          </p:txBody>
        </p:sp>
        <p:sp>
          <p:nvSpPr>
            <p:cNvPr id="24" name="CasellaDiTesto 23">
              <a:extLst>
                <a:ext uri="{FF2B5EF4-FFF2-40B4-BE49-F238E27FC236}">
                  <a16:creationId xmlns:a16="http://schemas.microsoft.com/office/drawing/2014/main" id="{FEBB18A7-885B-241C-AFF9-2E744258ED8B}"/>
                </a:ext>
              </a:extLst>
            </p:cNvPr>
            <p:cNvSpPr txBox="1"/>
            <p:nvPr userDrawn="1"/>
          </p:nvSpPr>
          <p:spPr>
            <a:xfrm>
              <a:off x="2788467" y="4139474"/>
              <a:ext cx="1865014" cy="541559"/>
            </a:xfrm>
            <a:prstGeom prst="rect">
              <a:avLst/>
            </a:prstGeom>
            <a:noFill/>
          </p:spPr>
          <p:txBody>
            <a:bodyPr wrap="square" rtlCol="0">
              <a:spAutoFit/>
            </a:bodyPr>
            <a:lstStyle/>
            <a:p>
              <a:pPr algn="ctr">
                <a:lnSpc>
                  <a:spcPts val="1700"/>
                </a:lnSpc>
              </a:pPr>
              <a:r>
                <a:rPr lang="it-IT" sz="2000" b="1" i="0" dirty="0">
                  <a:solidFill>
                    <a:srgbClr val="2E65A1"/>
                  </a:solidFill>
                  <a:latin typeface="Corbel" panose="020B0503020204020204" pitchFamily="34" charset="0"/>
                </a:rPr>
                <a:t>Progetti</a:t>
              </a:r>
            </a:p>
            <a:p>
              <a:pPr algn="ctr">
                <a:lnSpc>
                  <a:spcPts val="1700"/>
                </a:lnSpc>
              </a:pPr>
              <a:r>
                <a:rPr lang="it-IT" sz="2000" b="1" i="0" dirty="0">
                  <a:solidFill>
                    <a:srgbClr val="2E65A1"/>
                  </a:solidFill>
                  <a:latin typeface="Corbel" panose="020B0503020204020204" pitchFamily="34" charset="0"/>
                </a:rPr>
                <a:t>coordinati</a:t>
              </a:r>
            </a:p>
          </p:txBody>
        </p:sp>
      </p:grpSp>
      <p:grpSp>
        <p:nvGrpSpPr>
          <p:cNvPr id="25" name="Gruppo 24">
            <a:extLst>
              <a:ext uri="{FF2B5EF4-FFF2-40B4-BE49-F238E27FC236}">
                <a16:creationId xmlns:a16="http://schemas.microsoft.com/office/drawing/2014/main" id="{62BBF67F-215E-341D-0ACB-C20B9F009568}"/>
              </a:ext>
            </a:extLst>
          </p:cNvPr>
          <p:cNvGrpSpPr/>
          <p:nvPr userDrawn="1"/>
        </p:nvGrpSpPr>
        <p:grpSpPr>
          <a:xfrm>
            <a:off x="7221622" y="2341143"/>
            <a:ext cx="1937442" cy="1667919"/>
            <a:chOff x="4744016" y="2795105"/>
            <a:chExt cx="1937442" cy="1667919"/>
          </a:xfrm>
        </p:grpSpPr>
        <p:pic>
          <p:nvPicPr>
            <p:cNvPr id="26" name="Immagine 25">
              <a:extLst>
                <a:ext uri="{FF2B5EF4-FFF2-40B4-BE49-F238E27FC236}">
                  <a16:creationId xmlns:a16="http://schemas.microsoft.com/office/drawing/2014/main" id="{2BE42FF7-B276-F6DD-F8EA-0C365FD2409D}"/>
                </a:ext>
              </a:extLst>
            </p:cNvPr>
            <p:cNvPicPr>
              <a:picLocks noChangeAspect="1"/>
            </p:cNvPicPr>
            <p:nvPr userDrawn="1"/>
          </p:nvPicPr>
          <p:blipFill>
            <a:blip r:embed="rId5"/>
            <a:stretch>
              <a:fillRect/>
            </a:stretch>
          </p:blipFill>
          <p:spPr>
            <a:xfrm>
              <a:off x="5121945" y="2795105"/>
              <a:ext cx="1206574" cy="815007"/>
            </a:xfrm>
            <a:prstGeom prst="rect">
              <a:avLst/>
            </a:prstGeom>
          </p:spPr>
        </p:pic>
        <p:sp>
          <p:nvSpPr>
            <p:cNvPr id="27" name="CasellaDiTesto 26">
              <a:extLst>
                <a:ext uri="{FF2B5EF4-FFF2-40B4-BE49-F238E27FC236}">
                  <a16:creationId xmlns:a16="http://schemas.microsoft.com/office/drawing/2014/main" id="{0FC4677C-43F6-97EC-7DE6-14D10D977B34}"/>
                </a:ext>
              </a:extLst>
            </p:cNvPr>
            <p:cNvSpPr txBox="1"/>
            <p:nvPr userDrawn="1"/>
          </p:nvSpPr>
          <p:spPr>
            <a:xfrm>
              <a:off x="4816444" y="3594486"/>
              <a:ext cx="1865014" cy="646331"/>
            </a:xfrm>
            <a:prstGeom prst="rect">
              <a:avLst/>
            </a:prstGeom>
            <a:noFill/>
          </p:spPr>
          <p:txBody>
            <a:bodyPr wrap="square" rtlCol="0">
              <a:spAutoFit/>
            </a:bodyPr>
            <a:lstStyle/>
            <a:p>
              <a:pPr algn="ctr"/>
              <a:r>
                <a:rPr lang="it-IT" sz="3600" b="1" i="0" dirty="0">
                  <a:solidFill>
                    <a:srgbClr val="2E65A1"/>
                  </a:solidFill>
                  <a:latin typeface="Corbel" panose="020B0503020204020204" pitchFamily="34" charset="0"/>
                </a:rPr>
                <a:t>1000</a:t>
              </a:r>
            </a:p>
          </p:txBody>
        </p:sp>
        <p:sp>
          <p:nvSpPr>
            <p:cNvPr id="28" name="CasellaDiTesto 27">
              <a:extLst>
                <a:ext uri="{FF2B5EF4-FFF2-40B4-BE49-F238E27FC236}">
                  <a16:creationId xmlns:a16="http://schemas.microsoft.com/office/drawing/2014/main" id="{30B67098-21CC-D747-D478-AC34C60EDC3A}"/>
                </a:ext>
              </a:extLst>
            </p:cNvPr>
            <p:cNvSpPr txBox="1"/>
            <p:nvPr userDrawn="1"/>
          </p:nvSpPr>
          <p:spPr>
            <a:xfrm>
              <a:off x="4744016" y="4139474"/>
              <a:ext cx="1865014" cy="323550"/>
            </a:xfrm>
            <a:prstGeom prst="rect">
              <a:avLst/>
            </a:prstGeom>
            <a:noFill/>
          </p:spPr>
          <p:txBody>
            <a:bodyPr wrap="square" rtlCol="0">
              <a:spAutoFit/>
            </a:bodyPr>
            <a:lstStyle/>
            <a:p>
              <a:pPr algn="ctr">
                <a:lnSpc>
                  <a:spcPts val="1700"/>
                </a:lnSpc>
              </a:pPr>
              <a:r>
                <a:rPr lang="it-IT" sz="2000" b="1" i="0" dirty="0">
                  <a:solidFill>
                    <a:srgbClr val="2E65A1"/>
                  </a:solidFill>
                  <a:latin typeface="Corbel" panose="020B0503020204020204" pitchFamily="34" charset="0"/>
                </a:rPr>
                <a:t>Partner</a:t>
              </a:r>
            </a:p>
          </p:txBody>
        </p:sp>
      </p:grpSp>
      <p:sp>
        <p:nvSpPr>
          <p:cNvPr id="15" name="CasellaDiTesto 14">
            <a:extLst>
              <a:ext uri="{FF2B5EF4-FFF2-40B4-BE49-F238E27FC236}">
                <a16:creationId xmlns:a16="http://schemas.microsoft.com/office/drawing/2014/main" id="{D44FC1C8-CFE6-DA19-0E40-57906824987B}"/>
              </a:ext>
            </a:extLst>
          </p:cNvPr>
          <p:cNvSpPr txBox="1"/>
          <p:nvPr userDrawn="1"/>
        </p:nvSpPr>
        <p:spPr>
          <a:xfrm>
            <a:off x="668447" y="4400225"/>
            <a:ext cx="10939353" cy="2031325"/>
          </a:xfrm>
          <a:prstGeom prst="rect">
            <a:avLst/>
          </a:prstGeom>
          <a:noFill/>
        </p:spPr>
        <p:txBody>
          <a:bodyPr wrap="square" rtlCol="0">
            <a:spAutoFit/>
          </a:bodyPr>
          <a:lstStyle/>
          <a:p>
            <a:pPr algn="l"/>
            <a:r>
              <a:rPr lang="it-IT" sz="1800" b="0" i="0" dirty="0">
                <a:solidFill>
                  <a:srgbClr val="000000"/>
                </a:solidFill>
                <a:effectLst/>
                <a:latin typeface="Arial" panose="020B0604020202020204" pitchFamily="34" charset="0"/>
                <a:cs typeface="Arial" panose="020B0604020202020204" pitchFamily="34" charset="0"/>
              </a:rPr>
              <a:t>RSE supporta la </a:t>
            </a:r>
            <a:r>
              <a:rPr lang="it-IT" sz="1800" b="1" i="0" dirty="0">
                <a:solidFill>
                  <a:srgbClr val="22A047"/>
                </a:solidFill>
                <a:effectLst/>
                <a:latin typeface="Arial" panose="020B0604020202020204" pitchFamily="34" charset="0"/>
                <a:cs typeface="Arial" panose="020B0604020202020204" pitchFamily="34" charset="0"/>
              </a:rPr>
              <a:t>Commissione Europea </a:t>
            </a:r>
            <a:r>
              <a:rPr lang="it-IT" sz="1800" b="0" i="0" dirty="0">
                <a:solidFill>
                  <a:srgbClr val="000000"/>
                </a:solidFill>
                <a:effectLst/>
                <a:latin typeface="Arial" panose="020B0604020202020204" pitchFamily="34" charset="0"/>
                <a:cs typeface="Arial" panose="020B0604020202020204" pitchFamily="34" charset="0"/>
              </a:rPr>
              <a:t>nel perseguimento degli obiettivi della transizione energetica, attraverso l’attuazione del programma </a:t>
            </a:r>
            <a:r>
              <a:rPr lang="it-IT" sz="1800" b="0" i="1" dirty="0">
                <a:solidFill>
                  <a:srgbClr val="222222"/>
                </a:solidFill>
                <a:effectLst/>
                <a:latin typeface="Arial" panose="020B0604020202020204" pitchFamily="34" charset="0"/>
                <a:cs typeface="Arial" panose="020B0604020202020204" pitchFamily="34" charset="0"/>
              </a:rPr>
              <a:t>Clean Energy Transition </a:t>
            </a:r>
            <a:r>
              <a:rPr lang="it-IT" sz="1800" b="0" i="1" dirty="0">
                <a:solidFill>
                  <a:srgbClr val="000000"/>
                </a:solidFill>
                <a:effectLst/>
                <a:latin typeface="Arial" panose="020B0604020202020204" pitchFamily="34" charset="0"/>
                <a:cs typeface="Arial" panose="020B0604020202020204" pitchFamily="34" charset="0"/>
              </a:rPr>
              <a:t>Partnership</a:t>
            </a:r>
            <a:r>
              <a:rPr lang="it-IT" sz="1800" b="0" i="0" dirty="0">
                <a:solidFill>
                  <a:srgbClr val="000000"/>
                </a:solidFill>
                <a:effectLst/>
                <a:latin typeface="Arial" panose="020B0604020202020204" pitchFamily="34" charset="0"/>
                <a:cs typeface="Arial" panose="020B0604020202020204" pitchFamily="34" charset="0"/>
              </a:rPr>
              <a:t>; prende parte a diversi </a:t>
            </a:r>
            <a:r>
              <a:rPr lang="it-IT" sz="1800" b="0" i="1" dirty="0">
                <a:solidFill>
                  <a:srgbClr val="000000"/>
                </a:solidFill>
                <a:effectLst/>
                <a:latin typeface="Arial" panose="020B0604020202020204" pitchFamily="34" charset="0"/>
                <a:cs typeface="Arial" panose="020B0604020202020204" pitchFamily="34" charset="0"/>
              </a:rPr>
              <a:t>Technology Collaboration Program</a:t>
            </a:r>
            <a:r>
              <a:rPr lang="it-IT" sz="1800" b="0" i="0" dirty="0">
                <a:solidFill>
                  <a:srgbClr val="000000"/>
                </a:solidFill>
                <a:effectLst/>
                <a:latin typeface="Arial" panose="020B0604020202020204" pitchFamily="34" charset="0"/>
                <a:cs typeface="Arial" panose="020B0604020202020204" pitchFamily="34" charset="0"/>
              </a:rPr>
              <a:t> attivati dalla IEA (Agenzia Internazionale per l’Energia), coordinando, in particolare, l’iniziativa</a:t>
            </a:r>
            <a:r>
              <a:rPr lang="it-IT" sz="1800" b="0" i="1" dirty="0">
                <a:solidFill>
                  <a:srgbClr val="000000"/>
                </a:solidFill>
                <a:effectLst/>
                <a:latin typeface="Arial" panose="020B0604020202020204" pitchFamily="34" charset="0"/>
                <a:cs typeface="Arial" panose="020B0604020202020204" pitchFamily="34" charset="0"/>
              </a:rPr>
              <a:t> ISGAN - International Smart Grid Action Network</a:t>
            </a:r>
            <a:r>
              <a:rPr lang="it-IT" sz="1800" b="0" i="0" dirty="0">
                <a:solidFill>
                  <a:srgbClr val="000000"/>
                </a:solidFill>
                <a:effectLst/>
                <a:latin typeface="Arial" panose="020B0604020202020204" pitchFamily="34" charset="0"/>
                <a:cs typeface="Arial" panose="020B0604020202020204" pitchFamily="34" charset="0"/>
              </a:rPr>
              <a:t>.</a:t>
            </a:r>
          </a:p>
          <a:p>
            <a:pPr algn="l"/>
            <a:endParaRPr lang="it-IT" b="0" i="0" dirty="0">
              <a:solidFill>
                <a:srgbClr val="222222"/>
              </a:solidFill>
              <a:effectLst/>
              <a:latin typeface="Arial" panose="020B0604020202020204" pitchFamily="34" charset="0"/>
              <a:cs typeface="Arial" panose="020B0604020202020204" pitchFamily="34" charset="0"/>
            </a:endParaRPr>
          </a:p>
          <a:p>
            <a:pPr algn="l"/>
            <a:r>
              <a:rPr lang="it-IT" sz="1800" b="0" i="0" dirty="0">
                <a:solidFill>
                  <a:srgbClr val="000000"/>
                </a:solidFill>
                <a:effectLst/>
                <a:latin typeface="Arial" panose="020B0604020202020204" pitchFamily="34" charset="0"/>
                <a:cs typeface="Arial" panose="020B0604020202020204" pitchFamily="34" charset="0"/>
              </a:rPr>
              <a:t>È attiva fin dalla prima fase in </a:t>
            </a:r>
            <a:r>
              <a:rPr lang="it-IT" sz="1800" b="1" i="0" dirty="0">
                <a:solidFill>
                  <a:srgbClr val="22A047"/>
                </a:solidFill>
                <a:effectLst/>
                <a:latin typeface="Arial" panose="020B0604020202020204" pitchFamily="34" charset="0"/>
                <a:cs typeface="Arial" panose="020B0604020202020204" pitchFamily="34" charset="0"/>
              </a:rPr>
              <a:t>Mission Innovation (MI) </a:t>
            </a:r>
            <a:r>
              <a:rPr lang="it-IT" sz="1800" b="0" i="0" dirty="0">
                <a:solidFill>
                  <a:srgbClr val="000000"/>
                </a:solidFill>
                <a:effectLst/>
                <a:latin typeface="Arial" panose="020B0604020202020204" pitchFamily="34" charset="0"/>
                <a:cs typeface="Arial" panose="020B0604020202020204" pitchFamily="34" charset="0"/>
              </a:rPr>
              <a:t>e guida la </a:t>
            </a:r>
            <a:r>
              <a:rPr lang="it-IT" sz="1800" b="0" i="1" dirty="0">
                <a:solidFill>
                  <a:srgbClr val="000000"/>
                </a:solidFill>
                <a:effectLst/>
                <a:latin typeface="Arial" panose="020B0604020202020204" pitchFamily="34" charset="0"/>
                <a:cs typeface="Arial" panose="020B0604020202020204" pitchFamily="34" charset="0"/>
              </a:rPr>
              <a:t>Green Powered Future Mission</a:t>
            </a:r>
            <a:r>
              <a:rPr lang="it-IT" sz="1800" b="0" i="0" dirty="0">
                <a:solidFill>
                  <a:srgbClr val="000000"/>
                </a:solidFill>
                <a:effectLst/>
                <a:latin typeface="Arial" panose="020B0604020202020204" pitchFamily="34" charset="0"/>
                <a:cs typeface="Arial" panose="020B0604020202020204" pitchFamily="34" charset="0"/>
              </a:rPr>
              <a:t>.</a:t>
            </a:r>
            <a:endParaRPr lang="it-IT" sz="1800" b="1" i="0" dirty="0">
              <a:solidFill>
                <a:srgbClr val="22A047"/>
              </a:solidFill>
              <a:effectLst/>
              <a:latin typeface="Arial" panose="020B0604020202020204" pitchFamily="34" charset="0"/>
              <a:cs typeface="Arial" panose="020B0604020202020204" pitchFamily="34" charset="0"/>
            </a:endParaRPr>
          </a:p>
          <a:p>
            <a:pPr algn="l"/>
            <a:endParaRPr lang="it-IT" b="1" i="0" dirty="0">
              <a:solidFill>
                <a:srgbClr val="22A047"/>
              </a:solidFill>
              <a:effectLst/>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64C4B19A-7098-E155-C9F0-10D1A7D22E62}"/>
              </a:ext>
            </a:extLst>
          </p:cNvPr>
          <p:cNvSpPr txBox="1"/>
          <p:nvPr userDrawn="1"/>
        </p:nvSpPr>
        <p:spPr>
          <a:xfrm>
            <a:off x="668450" y="1362100"/>
            <a:ext cx="11155250" cy="646331"/>
          </a:xfrm>
          <a:prstGeom prst="rect">
            <a:avLst/>
          </a:prstGeom>
          <a:noFill/>
        </p:spPr>
        <p:txBody>
          <a:bodyPr wrap="square" rtlCol="0">
            <a:spAutoFit/>
          </a:bodyPr>
          <a:lstStyle/>
          <a:p>
            <a:pPr algn="l"/>
            <a:r>
              <a:rPr lang="it-IT" sz="1800" b="1" i="0" dirty="0">
                <a:solidFill>
                  <a:srgbClr val="22A047"/>
                </a:solidFill>
                <a:effectLst/>
                <a:latin typeface="Arial" panose="020B0604020202020204" pitchFamily="34" charset="0"/>
                <a:cs typeface="Arial" panose="020B0604020202020204" pitchFamily="34" charset="0"/>
              </a:rPr>
              <a:t>RSE</a:t>
            </a:r>
            <a:r>
              <a:rPr lang="it-IT" sz="1800" b="1" i="0" dirty="0">
                <a:solidFill>
                  <a:srgbClr val="222222"/>
                </a:solidFill>
                <a:effectLst/>
                <a:latin typeface="Arial" panose="020B0604020202020204" pitchFamily="34" charset="0"/>
                <a:cs typeface="Arial" panose="020B0604020202020204" pitchFamily="34" charset="0"/>
              </a:rPr>
              <a:t> </a:t>
            </a:r>
            <a:r>
              <a:rPr lang="it-IT" sz="1800" b="0" i="0" dirty="0">
                <a:solidFill>
                  <a:srgbClr val="222222"/>
                </a:solidFill>
                <a:effectLst/>
                <a:latin typeface="Arial" panose="020B0604020202020204" pitchFamily="34" charset="0"/>
                <a:cs typeface="Arial" panose="020B0604020202020204" pitchFamily="34" charset="0"/>
              </a:rPr>
              <a:t>è stata coinvolta in circa </a:t>
            </a:r>
            <a:r>
              <a:rPr lang="it-IT" sz="1800" b="1" i="0" dirty="0">
                <a:solidFill>
                  <a:srgbClr val="222222"/>
                </a:solidFill>
                <a:effectLst/>
                <a:latin typeface="Arial" panose="020B0604020202020204" pitchFamily="34" charset="0"/>
                <a:cs typeface="Arial" panose="020B0604020202020204" pitchFamily="34" charset="0"/>
              </a:rPr>
              <a:t>100 progetti </a:t>
            </a:r>
            <a:r>
              <a:rPr lang="it-IT" sz="1800" b="0" i="0" dirty="0">
                <a:solidFill>
                  <a:srgbClr val="222222"/>
                </a:solidFill>
                <a:effectLst/>
                <a:latin typeface="Arial" panose="020B0604020202020204" pitchFamily="34" charset="0"/>
                <a:cs typeface="Arial" panose="020B0604020202020204" pitchFamily="34" charset="0"/>
              </a:rPr>
              <a:t>di ricerca finanziati attraverso diversi programmi europei, </a:t>
            </a:r>
            <a:r>
              <a:rPr lang="it-IT" sz="1800" b="1" i="0" dirty="0">
                <a:solidFill>
                  <a:srgbClr val="222222"/>
                </a:solidFill>
                <a:effectLst/>
                <a:latin typeface="Arial" panose="020B0604020202020204" pitchFamily="34" charset="0"/>
                <a:cs typeface="Arial" panose="020B0604020202020204" pitchFamily="34" charset="0"/>
              </a:rPr>
              <a:t>coordinandone</a:t>
            </a:r>
            <a:r>
              <a:rPr lang="it-IT" sz="1800" b="0" i="0" dirty="0">
                <a:solidFill>
                  <a:srgbClr val="222222"/>
                </a:solidFill>
                <a:effectLst/>
                <a:latin typeface="Arial" panose="020B0604020202020204" pitchFamily="34" charset="0"/>
                <a:cs typeface="Arial" panose="020B0604020202020204" pitchFamily="34" charset="0"/>
              </a:rPr>
              <a:t> oltre </a:t>
            </a:r>
            <a:r>
              <a:rPr lang="it-IT" sz="1800" b="1" i="0" dirty="0">
                <a:solidFill>
                  <a:srgbClr val="222222"/>
                </a:solidFill>
                <a:effectLst/>
                <a:latin typeface="Arial" panose="020B0604020202020204" pitchFamily="34" charset="0"/>
                <a:cs typeface="Arial" panose="020B0604020202020204" pitchFamily="34" charset="0"/>
              </a:rPr>
              <a:t>20</a:t>
            </a:r>
            <a:r>
              <a:rPr lang="it-IT" sz="1800" b="0" i="0" dirty="0">
                <a:solidFill>
                  <a:srgbClr val="222222"/>
                </a:solidFill>
                <a:effectLst/>
                <a:latin typeface="Arial" panose="020B0604020202020204" pitchFamily="34" charset="0"/>
                <a:cs typeface="Arial" panose="020B0604020202020204" pitchFamily="34" charset="0"/>
              </a:rPr>
              <a:t>. Circa </a:t>
            </a:r>
            <a:r>
              <a:rPr lang="it-IT" sz="1800" b="1" i="0" dirty="0">
                <a:solidFill>
                  <a:srgbClr val="222222"/>
                </a:solidFill>
                <a:effectLst/>
                <a:latin typeface="Arial" panose="020B0604020202020204" pitchFamily="34" charset="0"/>
                <a:cs typeface="Arial" panose="020B0604020202020204" pitchFamily="34" charset="0"/>
              </a:rPr>
              <a:t>1000 i partner </a:t>
            </a:r>
            <a:r>
              <a:rPr lang="it-IT" sz="1800" b="0" i="0" dirty="0">
                <a:solidFill>
                  <a:srgbClr val="222222"/>
                </a:solidFill>
                <a:effectLst/>
                <a:latin typeface="Arial" panose="020B0604020202020204" pitchFamily="34" charset="0"/>
                <a:cs typeface="Arial" panose="020B0604020202020204" pitchFamily="34" charset="0"/>
              </a:rPr>
              <a:t>con cui ha avviato rapporti di collaborazione.</a:t>
            </a:r>
            <a:r>
              <a:rPr lang="it-IT" sz="1800" b="0" i="0" dirty="0">
                <a:solidFill>
                  <a:srgbClr val="000000"/>
                </a:solidFill>
                <a:effectLst/>
                <a:latin typeface="Arial" panose="020B0604020202020204" pitchFamily="34" charset="0"/>
                <a:cs typeface="Arial" panose="020B0604020202020204" pitchFamily="34" charset="0"/>
              </a:rPr>
              <a:t> </a:t>
            </a:r>
            <a:endParaRPr lang="it-IT" b="0" i="0" dirty="0">
              <a:solidFill>
                <a:srgbClr val="22222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2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tti">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2A0AD0B-AF1D-FA31-8998-044C5A4510A6}"/>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3" name="Gruppo 2">
            <a:extLst>
              <a:ext uri="{FF2B5EF4-FFF2-40B4-BE49-F238E27FC236}">
                <a16:creationId xmlns:a16="http://schemas.microsoft.com/office/drawing/2014/main" id="{35E62F67-44E6-A05F-E91A-6432E622834C}"/>
              </a:ext>
            </a:extLst>
          </p:cNvPr>
          <p:cNvGrpSpPr/>
          <p:nvPr userDrawn="1"/>
        </p:nvGrpSpPr>
        <p:grpSpPr>
          <a:xfrm>
            <a:off x="1213813" y="1149939"/>
            <a:ext cx="8392157" cy="1225492"/>
            <a:chOff x="-1" y="1849009"/>
            <a:chExt cx="12192002" cy="1225492"/>
          </a:xfrm>
        </p:grpSpPr>
        <p:sp>
          <p:nvSpPr>
            <p:cNvPr id="5" name="CasellaDiTesto 4">
              <a:extLst>
                <a:ext uri="{FF2B5EF4-FFF2-40B4-BE49-F238E27FC236}">
                  <a16:creationId xmlns:a16="http://schemas.microsoft.com/office/drawing/2014/main" id="{88E2ED10-B477-0E2D-846A-B49B8B4AA049}"/>
                </a:ext>
              </a:extLst>
            </p:cNvPr>
            <p:cNvSpPr txBox="1"/>
            <p:nvPr userDrawn="1"/>
          </p:nvSpPr>
          <p:spPr>
            <a:xfrm>
              <a:off x="-1" y="1970609"/>
              <a:ext cx="12192001" cy="1103892"/>
            </a:xfrm>
            <a:prstGeom prst="rect">
              <a:avLst/>
            </a:prstGeom>
            <a:noFill/>
          </p:spPr>
          <p:txBody>
            <a:bodyPr wrap="square" rtlCol="0">
              <a:spAutoFit/>
            </a:bodyPr>
            <a:lstStyle/>
            <a:p>
              <a:pPr algn="l">
                <a:lnSpc>
                  <a:spcPct val="150000"/>
                </a:lnSpc>
              </a:pPr>
              <a:r>
                <a:rPr lang="it-IT" sz="5000" b="1" i="0" dirty="0">
                  <a:solidFill>
                    <a:srgbClr val="2E65A1"/>
                  </a:solidFill>
                  <a:effectLst/>
                  <a:latin typeface="Arial" panose="020B0604020202020204" pitchFamily="34" charset="0"/>
                  <a:cs typeface="Arial" panose="020B0604020202020204" pitchFamily="34" charset="0"/>
                </a:rPr>
                <a:t>#wemoversearch</a:t>
              </a:r>
            </a:p>
          </p:txBody>
        </p:sp>
        <p:sp>
          <p:nvSpPr>
            <p:cNvPr id="6" name="CasellaDiTesto 5">
              <a:extLst>
                <a:ext uri="{FF2B5EF4-FFF2-40B4-BE49-F238E27FC236}">
                  <a16:creationId xmlns:a16="http://schemas.microsoft.com/office/drawing/2014/main" id="{BF8EC898-0E04-ADB1-1BBF-B96786EC14CE}"/>
                </a:ext>
              </a:extLst>
            </p:cNvPr>
            <p:cNvSpPr txBox="1"/>
            <p:nvPr userDrawn="1"/>
          </p:nvSpPr>
          <p:spPr>
            <a:xfrm>
              <a:off x="0" y="1849009"/>
              <a:ext cx="12192001" cy="537391"/>
            </a:xfrm>
            <a:prstGeom prst="rect">
              <a:avLst/>
            </a:prstGeom>
            <a:noFill/>
          </p:spPr>
          <p:txBody>
            <a:bodyPr wrap="square" rtlCol="0">
              <a:spAutoFit/>
            </a:bodyPr>
            <a:lstStyle/>
            <a:p>
              <a:pPr algn="l">
                <a:lnSpc>
                  <a:spcPct val="150000"/>
                </a:lnSpc>
              </a:pPr>
              <a:r>
                <a:rPr lang="it-IT" sz="2100" b="0" i="0" dirty="0">
                  <a:solidFill>
                    <a:srgbClr val="22A047"/>
                  </a:solidFill>
                  <a:effectLst/>
                  <a:latin typeface="Arial" panose="020B0604020202020204" pitchFamily="34" charset="0"/>
                  <a:cs typeface="Arial" panose="020B0604020202020204" pitchFamily="34" charset="0"/>
                </a:rPr>
                <a:t>Rimani sempre aggiornato con RSE perché</a:t>
              </a:r>
            </a:p>
          </p:txBody>
        </p:sp>
      </p:grpSp>
      <p:grpSp>
        <p:nvGrpSpPr>
          <p:cNvPr id="7" name="Gruppo 6">
            <a:extLst>
              <a:ext uri="{FF2B5EF4-FFF2-40B4-BE49-F238E27FC236}">
                <a16:creationId xmlns:a16="http://schemas.microsoft.com/office/drawing/2014/main" id="{4B63EDF8-518C-79FE-4F63-4BEE71DA410A}"/>
              </a:ext>
            </a:extLst>
          </p:cNvPr>
          <p:cNvGrpSpPr/>
          <p:nvPr userDrawn="1"/>
        </p:nvGrpSpPr>
        <p:grpSpPr>
          <a:xfrm>
            <a:off x="1320014" y="4020071"/>
            <a:ext cx="7814085" cy="2215184"/>
            <a:chOff x="3302980" y="3882221"/>
            <a:chExt cx="7814085" cy="2215184"/>
          </a:xfrm>
        </p:grpSpPr>
        <p:sp>
          <p:nvSpPr>
            <p:cNvPr id="8" name="CasellaDiTesto 7">
              <a:extLst>
                <a:ext uri="{FF2B5EF4-FFF2-40B4-BE49-F238E27FC236}">
                  <a16:creationId xmlns:a16="http://schemas.microsoft.com/office/drawing/2014/main" id="{2BAC18D1-67C1-C306-9EAF-1CAA9A3F6CDD}"/>
                </a:ext>
              </a:extLst>
            </p:cNvPr>
            <p:cNvSpPr txBox="1"/>
            <p:nvPr userDrawn="1"/>
          </p:nvSpPr>
          <p:spPr>
            <a:xfrm>
              <a:off x="3920199" y="3882221"/>
              <a:ext cx="2051124" cy="436273"/>
            </a:xfrm>
            <a:prstGeom prst="rect">
              <a:avLst/>
            </a:prstGeom>
            <a:noFill/>
          </p:spPr>
          <p:txBody>
            <a:bodyPr wrap="square" rtlCol="0">
              <a:spAutoFit/>
            </a:bodyPr>
            <a:lstStyle/>
            <a:p>
              <a:pPr algn="l">
                <a:lnSpc>
                  <a:spcPct val="150000"/>
                </a:lnSpc>
              </a:pPr>
              <a:r>
                <a:rPr lang="it-IT" sz="1700" b="1" i="0" dirty="0">
                  <a:solidFill>
                    <a:srgbClr val="2E65A1"/>
                  </a:solidFill>
                  <a:effectLst/>
                  <a:latin typeface="Arial" panose="020B0604020202020204" pitchFamily="34" charset="0"/>
                  <a:cs typeface="Arial" panose="020B0604020202020204" pitchFamily="34" charset="0"/>
                </a:rPr>
                <a:t>www.rse-web.it</a:t>
              </a:r>
            </a:p>
          </p:txBody>
        </p:sp>
        <p:sp>
          <p:nvSpPr>
            <p:cNvPr id="10" name="CasellaDiTesto 9">
              <a:extLst>
                <a:ext uri="{FF2B5EF4-FFF2-40B4-BE49-F238E27FC236}">
                  <a16:creationId xmlns:a16="http://schemas.microsoft.com/office/drawing/2014/main" id="{786AD414-DD0C-CB1D-774C-2C19A22BF206}"/>
                </a:ext>
              </a:extLst>
            </p:cNvPr>
            <p:cNvSpPr txBox="1"/>
            <p:nvPr userDrawn="1"/>
          </p:nvSpPr>
          <p:spPr>
            <a:xfrm>
              <a:off x="3920199" y="4473498"/>
              <a:ext cx="7196866" cy="436273"/>
            </a:xfrm>
            <a:prstGeom prst="rect">
              <a:avLst/>
            </a:prstGeom>
            <a:noFill/>
          </p:spPr>
          <p:txBody>
            <a:bodyPr wrap="square" rtlCol="0">
              <a:spAutoFit/>
            </a:bodyPr>
            <a:lstStyle/>
            <a:p>
              <a:pPr algn="l">
                <a:lnSpc>
                  <a:spcPct val="150000"/>
                </a:lnSpc>
              </a:pPr>
              <a:r>
                <a:rPr lang="it-IT" sz="1700" b="1" i="0" dirty="0">
                  <a:solidFill>
                    <a:srgbClr val="2E65A1"/>
                  </a:solidFill>
                  <a:effectLst/>
                  <a:latin typeface="Arial" panose="020B0604020202020204" pitchFamily="34" charset="0"/>
                  <a:cs typeface="Arial" panose="020B0604020202020204" pitchFamily="34" charset="0"/>
                </a:rPr>
                <a:t>@Ricerca sul Sistema Energetico - RSE SpA</a:t>
              </a:r>
            </a:p>
          </p:txBody>
        </p:sp>
        <p:sp>
          <p:nvSpPr>
            <p:cNvPr id="12" name="CasellaDiTesto 11">
              <a:extLst>
                <a:ext uri="{FF2B5EF4-FFF2-40B4-BE49-F238E27FC236}">
                  <a16:creationId xmlns:a16="http://schemas.microsoft.com/office/drawing/2014/main" id="{CE3F6C6C-827A-D897-0946-9CA2DCD8BD05}"/>
                </a:ext>
              </a:extLst>
            </p:cNvPr>
            <p:cNvSpPr txBox="1"/>
            <p:nvPr userDrawn="1"/>
          </p:nvSpPr>
          <p:spPr>
            <a:xfrm>
              <a:off x="3920199" y="5054411"/>
              <a:ext cx="2051124" cy="436273"/>
            </a:xfrm>
            <a:prstGeom prst="rect">
              <a:avLst/>
            </a:prstGeom>
            <a:noFill/>
          </p:spPr>
          <p:txBody>
            <a:bodyPr wrap="square" rtlCol="0">
              <a:spAutoFit/>
            </a:bodyPr>
            <a:lstStyle/>
            <a:p>
              <a:pPr algn="l">
                <a:lnSpc>
                  <a:spcPct val="150000"/>
                </a:lnSpc>
              </a:pPr>
              <a:r>
                <a:rPr lang="it-IT" sz="1700" b="1" i="0" dirty="0">
                  <a:solidFill>
                    <a:srgbClr val="2E65A1"/>
                  </a:solidFill>
                  <a:effectLst/>
                  <a:latin typeface="Arial" panose="020B0604020202020204" pitchFamily="34" charset="0"/>
                  <a:cs typeface="Arial" panose="020B0604020202020204" pitchFamily="34" charset="0"/>
                </a:rPr>
                <a:t>@RSEnergetico</a:t>
              </a:r>
            </a:p>
          </p:txBody>
        </p:sp>
        <p:sp>
          <p:nvSpPr>
            <p:cNvPr id="13" name="CasellaDiTesto 12">
              <a:extLst>
                <a:ext uri="{FF2B5EF4-FFF2-40B4-BE49-F238E27FC236}">
                  <a16:creationId xmlns:a16="http://schemas.microsoft.com/office/drawing/2014/main" id="{05554E13-6FC8-9E21-441C-2954628F4958}"/>
                </a:ext>
              </a:extLst>
            </p:cNvPr>
            <p:cNvSpPr txBox="1"/>
            <p:nvPr userDrawn="1"/>
          </p:nvSpPr>
          <p:spPr>
            <a:xfrm>
              <a:off x="3920199" y="5658020"/>
              <a:ext cx="5959736" cy="436273"/>
            </a:xfrm>
            <a:prstGeom prst="rect">
              <a:avLst/>
            </a:prstGeom>
            <a:noFill/>
          </p:spPr>
          <p:txBody>
            <a:bodyPr wrap="square" rtlCol="0">
              <a:spAutoFit/>
            </a:bodyPr>
            <a:lstStyle/>
            <a:p>
              <a:pPr algn="l">
                <a:lnSpc>
                  <a:spcPct val="150000"/>
                </a:lnSpc>
              </a:pPr>
              <a:r>
                <a:rPr lang="it-IT" sz="1700" b="1" i="0" dirty="0">
                  <a:solidFill>
                    <a:srgbClr val="2E65A1"/>
                  </a:solidFill>
                  <a:effectLst/>
                  <a:latin typeface="Arial" panose="020B0604020202020204" pitchFamily="34" charset="0"/>
                  <a:cs typeface="Arial" panose="020B0604020202020204" pitchFamily="34" charset="0"/>
                </a:rPr>
                <a:t>RSE SpA - Ricerca sul Sistema Energetico</a:t>
              </a:r>
            </a:p>
          </p:txBody>
        </p:sp>
        <p:pic>
          <p:nvPicPr>
            <p:cNvPr id="15" name="Immagine 14">
              <a:extLst>
                <a:ext uri="{FF2B5EF4-FFF2-40B4-BE49-F238E27FC236}">
                  <a16:creationId xmlns:a16="http://schemas.microsoft.com/office/drawing/2014/main" id="{3507D9F0-256A-7DCD-F068-07DF6D6FA449}"/>
                </a:ext>
              </a:extLst>
            </p:cNvPr>
            <p:cNvPicPr>
              <a:picLocks noChangeAspect="1"/>
            </p:cNvPicPr>
            <p:nvPr userDrawn="1"/>
          </p:nvPicPr>
          <p:blipFill>
            <a:blip r:embed="rId3"/>
            <a:stretch>
              <a:fillRect/>
            </a:stretch>
          </p:blipFill>
          <p:spPr>
            <a:xfrm>
              <a:off x="3365208" y="3981388"/>
              <a:ext cx="401887" cy="401887"/>
            </a:xfrm>
            <a:prstGeom prst="rect">
              <a:avLst/>
            </a:prstGeom>
          </p:spPr>
        </p:pic>
        <p:pic>
          <p:nvPicPr>
            <p:cNvPr id="16" name="Immagine 15" descr="Immagine che contiene ascia, grafica vettoriale, strumento&#10;&#10;Descrizione generata automaticamente">
              <a:extLst>
                <a:ext uri="{FF2B5EF4-FFF2-40B4-BE49-F238E27FC236}">
                  <a16:creationId xmlns:a16="http://schemas.microsoft.com/office/drawing/2014/main" id="{3B94F297-44A0-A4D4-C9E8-A351DE7AE2D4}"/>
                </a:ext>
              </a:extLst>
            </p:cNvPr>
            <p:cNvPicPr>
              <a:picLocks noChangeAspect="1"/>
            </p:cNvPicPr>
            <p:nvPr userDrawn="1"/>
          </p:nvPicPr>
          <p:blipFill>
            <a:blip r:embed="rId4"/>
            <a:stretch>
              <a:fillRect/>
            </a:stretch>
          </p:blipFill>
          <p:spPr>
            <a:xfrm>
              <a:off x="3338332" y="5149584"/>
              <a:ext cx="424256" cy="343445"/>
            </a:xfrm>
            <a:prstGeom prst="rect">
              <a:avLst/>
            </a:prstGeom>
          </p:spPr>
        </p:pic>
        <p:pic>
          <p:nvPicPr>
            <p:cNvPr id="17" name="Immagine 16">
              <a:extLst>
                <a:ext uri="{FF2B5EF4-FFF2-40B4-BE49-F238E27FC236}">
                  <a16:creationId xmlns:a16="http://schemas.microsoft.com/office/drawing/2014/main" id="{02AB270D-EB29-E888-A3E0-76127E73C036}"/>
                </a:ext>
              </a:extLst>
            </p:cNvPr>
            <p:cNvPicPr>
              <a:picLocks noChangeAspect="1"/>
            </p:cNvPicPr>
            <p:nvPr userDrawn="1"/>
          </p:nvPicPr>
          <p:blipFill>
            <a:blip r:embed="rId5"/>
            <a:stretch>
              <a:fillRect/>
            </a:stretch>
          </p:blipFill>
          <p:spPr>
            <a:xfrm>
              <a:off x="3365208" y="4504050"/>
              <a:ext cx="399524" cy="401888"/>
            </a:xfrm>
            <a:prstGeom prst="rect">
              <a:avLst/>
            </a:prstGeom>
          </p:spPr>
        </p:pic>
        <p:pic>
          <p:nvPicPr>
            <p:cNvPr id="24" name="Immagine 23">
              <a:extLst>
                <a:ext uri="{FF2B5EF4-FFF2-40B4-BE49-F238E27FC236}">
                  <a16:creationId xmlns:a16="http://schemas.microsoft.com/office/drawing/2014/main" id="{D71D55CF-ED96-C2F8-AE2F-7385ABDFBAF5}"/>
                </a:ext>
              </a:extLst>
            </p:cNvPr>
            <p:cNvPicPr>
              <a:picLocks noChangeAspect="1"/>
            </p:cNvPicPr>
            <p:nvPr userDrawn="1"/>
          </p:nvPicPr>
          <p:blipFill>
            <a:blip r:embed="rId6"/>
            <a:stretch>
              <a:fillRect/>
            </a:stretch>
          </p:blipFill>
          <p:spPr>
            <a:xfrm>
              <a:off x="3302980" y="5749706"/>
              <a:ext cx="494960" cy="347699"/>
            </a:xfrm>
            <a:prstGeom prst="rect">
              <a:avLst/>
            </a:prstGeom>
          </p:spPr>
        </p:pic>
      </p:grpSp>
      <p:cxnSp>
        <p:nvCxnSpPr>
          <p:cNvPr id="32" name="Connettore 1 31">
            <a:extLst>
              <a:ext uri="{FF2B5EF4-FFF2-40B4-BE49-F238E27FC236}">
                <a16:creationId xmlns:a16="http://schemas.microsoft.com/office/drawing/2014/main" id="{991C1FFF-05C3-B976-B3DF-2463A4F3DDB3}"/>
              </a:ext>
            </a:extLst>
          </p:cNvPr>
          <p:cNvCxnSpPr>
            <a:cxnSpLocks/>
          </p:cNvCxnSpPr>
          <p:nvPr userDrawn="1"/>
        </p:nvCxnSpPr>
        <p:spPr>
          <a:xfrm flipH="1">
            <a:off x="4459145" y="889687"/>
            <a:ext cx="773285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1F1688A4-D8DD-6D0A-D12D-A0B766ECE2AE}"/>
              </a:ext>
            </a:extLst>
          </p:cNvPr>
          <p:cNvPicPr>
            <a:picLocks noChangeAspect="1"/>
          </p:cNvPicPr>
          <p:nvPr userDrawn="1"/>
        </p:nvPicPr>
        <p:blipFill>
          <a:blip r:embed="rId7"/>
          <a:stretch>
            <a:fillRect/>
          </a:stretch>
        </p:blipFill>
        <p:spPr>
          <a:xfrm>
            <a:off x="9040161" y="930083"/>
            <a:ext cx="3149600" cy="5943600"/>
          </a:xfrm>
          <a:prstGeom prst="rect">
            <a:avLst/>
          </a:prstGeom>
        </p:spPr>
      </p:pic>
      <p:sp>
        <p:nvSpPr>
          <p:cNvPr id="4" name="Titolo 8">
            <a:extLst>
              <a:ext uri="{FF2B5EF4-FFF2-40B4-BE49-F238E27FC236}">
                <a16:creationId xmlns:a16="http://schemas.microsoft.com/office/drawing/2014/main" id="{36DAC825-5948-D45D-CA8A-453926B62E3A}"/>
              </a:ext>
            </a:extLst>
          </p:cNvPr>
          <p:cNvSpPr txBox="1">
            <a:spLocks/>
          </p:cNvSpPr>
          <p:nvPr userDrawn="1"/>
        </p:nvSpPr>
        <p:spPr>
          <a:xfrm>
            <a:off x="4295275" y="293417"/>
            <a:ext cx="7896726"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Contatti</a:t>
            </a:r>
          </a:p>
        </p:txBody>
      </p:sp>
    </p:spTree>
    <p:extLst>
      <p:ext uri="{BB962C8B-B14F-4D97-AF65-F5344CB8AC3E}">
        <p14:creationId xmlns:p14="http://schemas.microsoft.com/office/powerpoint/2010/main" val="61426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INA VUOTA">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0ECDCCF-468A-4CA2-B9FE-0485D73B8FE5}"/>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2" name="Connettore 1 1">
            <a:extLst>
              <a:ext uri="{FF2B5EF4-FFF2-40B4-BE49-F238E27FC236}">
                <a16:creationId xmlns:a16="http://schemas.microsoft.com/office/drawing/2014/main" id="{7466C3B2-4F71-A46A-D623-9880E4FD29D7}"/>
              </a:ext>
            </a:extLst>
          </p:cNvPr>
          <p:cNvCxnSpPr>
            <a:cxnSpLocks/>
          </p:cNvCxnSpPr>
          <p:nvPr userDrawn="1"/>
        </p:nvCxnSpPr>
        <p:spPr>
          <a:xfrm flipH="1">
            <a:off x="4459145" y="889687"/>
            <a:ext cx="773285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egnaposto numero diapositiva 5">
            <a:extLst>
              <a:ext uri="{FF2B5EF4-FFF2-40B4-BE49-F238E27FC236}">
                <a16:creationId xmlns:a16="http://schemas.microsoft.com/office/drawing/2014/main" id="{F4F1D31B-C5CF-0387-3EB4-2A9255BB4CCC}"/>
              </a:ext>
            </a:extLst>
          </p:cNvPr>
          <p:cNvSpPr>
            <a:spLocks noGrp="1"/>
          </p:cNvSpPr>
          <p:nvPr>
            <p:ph type="sldNum" sz="quarter" idx="12"/>
          </p:nvPr>
        </p:nvSpPr>
        <p:spPr>
          <a:xfrm>
            <a:off x="9234311" y="6507772"/>
            <a:ext cx="2743200" cy="365125"/>
          </a:xfrm>
          <a:prstGeom prst="rect">
            <a:avLst/>
          </a:prstGeom>
        </p:spPr>
        <p:txBody>
          <a:bodyPr/>
          <a:lstStyle>
            <a:lvl1pPr algn="r">
              <a:defRPr sz="900"/>
            </a:lvl1pPr>
          </a:lstStyle>
          <a:p>
            <a:fld id="{677005B4-9FE3-334F-AF9C-C8D91F588DD7}" type="slidenum">
              <a:rPr lang="it-IT" smtClean="0"/>
              <a:pPr/>
              <a:t>‹N›</a:t>
            </a:fld>
            <a:endParaRPr lang="it-IT" dirty="0"/>
          </a:p>
        </p:txBody>
      </p:sp>
    </p:spTree>
    <p:extLst>
      <p:ext uri="{BB962C8B-B14F-4D97-AF65-F5344CB8AC3E}">
        <p14:creationId xmlns:p14="http://schemas.microsoft.com/office/powerpoint/2010/main" val="272442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INA CITAZIONE">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64631B7A-AB8C-572C-830D-157A3261DE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Segnaposto numero diapositiva 5">
            <a:extLst>
              <a:ext uri="{FF2B5EF4-FFF2-40B4-BE49-F238E27FC236}">
                <a16:creationId xmlns:a16="http://schemas.microsoft.com/office/drawing/2014/main" id="{D980997F-AEF2-3E5F-398B-47AB543B238C}"/>
              </a:ext>
            </a:extLst>
          </p:cNvPr>
          <p:cNvSpPr>
            <a:spLocks noGrp="1"/>
          </p:cNvSpPr>
          <p:nvPr>
            <p:ph type="sldNum" sz="quarter" idx="12"/>
          </p:nvPr>
        </p:nvSpPr>
        <p:spPr>
          <a:xfrm>
            <a:off x="9234311" y="6507772"/>
            <a:ext cx="2743200" cy="365125"/>
          </a:xfrm>
          <a:prstGeom prst="rect">
            <a:avLst/>
          </a:prstGeom>
        </p:spPr>
        <p:txBody>
          <a:bodyPr/>
          <a:lstStyle>
            <a:lvl1pPr algn="r">
              <a:defRPr sz="900">
                <a:solidFill>
                  <a:schemeClr val="bg1"/>
                </a:solidFill>
              </a:defRPr>
            </a:lvl1pPr>
          </a:lstStyle>
          <a:p>
            <a:fld id="{677005B4-9FE3-334F-AF9C-C8D91F588DD7}" type="slidenum">
              <a:rPr lang="it-IT" smtClean="0"/>
              <a:pPr/>
              <a:t>‹N›</a:t>
            </a:fld>
            <a:endParaRPr lang="it-IT" dirty="0"/>
          </a:p>
        </p:txBody>
      </p:sp>
    </p:spTree>
    <p:extLst>
      <p:ext uri="{BB962C8B-B14F-4D97-AF65-F5344CB8AC3E}">
        <p14:creationId xmlns:p14="http://schemas.microsoft.com/office/powerpoint/2010/main" val="3162074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100541"/>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9" r:id="rId4"/>
    <p:sldLayoutId id="2147483661" r:id="rId5"/>
    <p:sldLayoutId id="214748365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g"/><Relationship Id="rId3" Type="http://schemas.openxmlformats.org/officeDocument/2006/relationships/diagramLayout" Target="../diagrams/layout1.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30.png"/><Relationship Id="rId5" Type="http://schemas.openxmlformats.org/officeDocument/2006/relationships/diagramColors" Target="../diagrams/colors1.xml"/><Relationship Id="rId10" Type="http://schemas.openxmlformats.org/officeDocument/2006/relationships/image" Target="../media/image29.png"/><Relationship Id="rId4" Type="http://schemas.openxmlformats.org/officeDocument/2006/relationships/diagramQuickStyle" Target="../diagrams/quickStyle1.xml"/><Relationship Id="rId9" Type="http://schemas.openxmlformats.org/officeDocument/2006/relationships/image" Target="../media/image28.pn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8">
            <a:extLst>
              <a:ext uri="{FF2B5EF4-FFF2-40B4-BE49-F238E27FC236}">
                <a16:creationId xmlns:a16="http://schemas.microsoft.com/office/drawing/2014/main" id="{3AB98C15-E936-D663-4391-F29219090922}"/>
              </a:ext>
            </a:extLst>
          </p:cNvPr>
          <p:cNvSpPr txBox="1">
            <a:spLocks/>
          </p:cNvSpPr>
          <p:nvPr/>
        </p:nvSpPr>
        <p:spPr>
          <a:xfrm>
            <a:off x="615331" y="2901965"/>
            <a:ext cx="10951830"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just"/>
            <a:r>
              <a:rPr lang="it-IT" sz="2800" dirty="0">
                <a:solidFill>
                  <a:srgbClr val="2E65A1"/>
                </a:solidFill>
                <a:latin typeface="Arial" panose="020B0604020202020204" pitchFamily="34" charset="0"/>
                <a:cs typeface="Arial" panose="020B0604020202020204" pitchFamily="34" charset="0"/>
              </a:rPr>
              <a:t>Dalle sperimentazioni alle flotte operative: strategie e modelli di gestione per l’idrogeno nel TPL</a:t>
            </a:r>
            <a:endParaRPr lang="it-IT" sz="2800" b="0" i="1" dirty="0">
              <a:solidFill>
                <a:srgbClr val="2E65A1"/>
              </a:solidFill>
              <a:latin typeface="Arial" panose="020B0604020202020204" pitchFamily="34" charset="0"/>
              <a:cs typeface="Arial" panose="020B0604020202020204" pitchFamily="34" charset="0"/>
            </a:endParaRPr>
          </a:p>
          <a:p>
            <a:pPr algn="just"/>
            <a:endParaRPr lang="it-IT" sz="2400" b="0" i="1" dirty="0">
              <a:solidFill>
                <a:srgbClr val="2E65A1"/>
              </a:solidFill>
              <a:latin typeface="Arial" panose="020B0604020202020204" pitchFamily="34" charset="0"/>
              <a:cs typeface="Arial" panose="020B0604020202020204" pitchFamily="34" charset="0"/>
            </a:endParaRPr>
          </a:p>
          <a:p>
            <a:pPr algn="just"/>
            <a:r>
              <a:rPr lang="it-IT" sz="2400" b="0" i="1" dirty="0">
                <a:solidFill>
                  <a:srgbClr val="2E65A1"/>
                </a:solidFill>
                <a:latin typeface="Arial" panose="020B0604020202020204" pitchFamily="34" charset="0"/>
                <a:cs typeface="Arial" panose="020B0604020202020204" pitchFamily="34" charset="0"/>
              </a:rPr>
              <a:t>Mobility Innovation Tour - Bologna, 3 luglio 2025</a:t>
            </a:r>
          </a:p>
          <a:p>
            <a:pPr algn="l"/>
            <a:endParaRPr lang="it-IT" sz="1800" b="0" i="1" dirty="0">
              <a:solidFill>
                <a:srgbClr val="2E65A1"/>
              </a:solidFill>
              <a:latin typeface="Arial" panose="020B0604020202020204" pitchFamily="34" charset="0"/>
              <a:cs typeface="Arial" panose="020B0604020202020204" pitchFamily="34" charset="0"/>
            </a:endParaRPr>
          </a:p>
          <a:p>
            <a:pPr algn="l"/>
            <a:endParaRPr lang="it-IT" sz="1800" b="0" i="1" dirty="0">
              <a:solidFill>
                <a:srgbClr val="2E65A1"/>
              </a:solidFill>
              <a:latin typeface="Arial" panose="020B0604020202020204" pitchFamily="34" charset="0"/>
              <a:cs typeface="Arial" panose="020B0604020202020204" pitchFamily="34" charset="0"/>
            </a:endParaRPr>
          </a:p>
          <a:p>
            <a:pPr algn="l"/>
            <a:endParaRPr lang="it-IT" sz="1800" b="0" i="1" dirty="0">
              <a:solidFill>
                <a:srgbClr val="2E65A1"/>
              </a:solidFill>
              <a:latin typeface="Arial" panose="020B0604020202020204" pitchFamily="34" charset="0"/>
              <a:cs typeface="Arial" panose="020B0604020202020204" pitchFamily="34" charset="0"/>
            </a:endParaRPr>
          </a:p>
          <a:p>
            <a:pPr algn="l"/>
            <a:endParaRPr lang="it-IT" sz="1800" b="0" i="1" dirty="0">
              <a:solidFill>
                <a:srgbClr val="2E65A1"/>
              </a:solidFill>
              <a:latin typeface="Arial" panose="020B0604020202020204" pitchFamily="34" charset="0"/>
              <a:cs typeface="Arial" panose="020B0604020202020204" pitchFamily="34" charset="0"/>
            </a:endParaRPr>
          </a:p>
          <a:p>
            <a:pPr algn="l"/>
            <a:r>
              <a:rPr lang="it-IT" sz="2000" b="0" i="1" dirty="0">
                <a:solidFill>
                  <a:srgbClr val="2E65A1"/>
                </a:solidFill>
                <a:latin typeface="Arial" panose="020B0604020202020204" pitchFamily="34" charset="0"/>
                <a:cs typeface="Arial" panose="020B0604020202020204" pitchFamily="34" charset="0"/>
              </a:rPr>
              <a:t>Ing. Claudio Carlini</a:t>
            </a:r>
          </a:p>
        </p:txBody>
      </p:sp>
    </p:spTree>
    <p:extLst>
      <p:ext uri="{BB962C8B-B14F-4D97-AF65-F5344CB8AC3E}">
        <p14:creationId xmlns:p14="http://schemas.microsoft.com/office/powerpoint/2010/main" val="3452266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0DA86-EE8B-7F67-AE70-950AC90AF56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B8ED9C3-4383-609F-B1B7-C6E233720B66}"/>
              </a:ext>
            </a:extLst>
          </p:cNvPr>
          <p:cNvSpPr>
            <a:spLocks noGrp="1"/>
          </p:cNvSpPr>
          <p:nvPr>
            <p:ph type="sldNum" sz="quarter" idx="12"/>
          </p:nvPr>
        </p:nvSpPr>
        <p:spPr/>
        <p:txBody>
          <a:bodyPr/>
          <a:lstStyle/>
          <a:p>
            <a:fld id="{677005B4-9FE3-334F-AF9C-C8D91F588DD7}" type="slidenum">
              <a:rPr lang="it-IT" smtClean="0"/>
              <a:pPr/>
              <a:t>10</a:t>
            </a:fld>
            <a:endParaRPr lang="it-IT" dirty="0"/>
          </a:p>
        </p:txBody>
      </p:sp>
      <p:sp>
        <p:nvSpPr>
          <p:cNvPr id="5" name="CasellaDiTesto 4">
            <a:extLst>
              <a:ext uri="{FF2B5EF4-FFF2-40B4-BE49-F238E27FC236}">
                <a16:creationId xmlns:a16="http://schemas.microsoft.com/office/drawing/2014/main" id="{D94EE22F-610B-C8BE-7748-959B23F69A5A}"/>
              </a:ext>
            </a:extLst>
          </p:cNvPr>
          <p:cNvSpPr txBox="1"/>
          <p:nvPr/>
        </p:nvSpPr>
        <p:spPr>
          <a:xfrm>
            <a:off x="546267" y="1264246"/>
            <a:ext cx="11304838" cy="5334794"/>
          </a:xfrm>
          <a:prstGeom prst="rect">
            <a:avLst/>
          </a:prstGeom>
          <a:noFill/>
        </p:spPr>
        <p:txBody>
          <a:bodyPr wrap="square">
            <a:spAutoFit/>
          </a:bodyPr>
          <a:lstStyle/>
          <a:p>
            <a:pPr marL="285750" lvl="0" indent="-285750" algn="just">
              <a:spcAft>
                <a:spcPts val="1000"/>
              </a:spcAft>
              <a:buSzPts val="1000"/>
              <a:buFont typeface="Arial" panose="020B0604020202020204" pitchFamily="34" charset="0"/>
              <a:buChar char="•"/>
              <a:tabLst>
                <a:tab pos="457200" algn="l"/>
              </a:tabLst>
            </a:pPr>
            <a:r>
              <a:rPr lang="it-CH" b="1" u="sng">
                <a:latin typeface="Calibri" panose="020F0502020204030204" pitchFamily="34" charset="0"/>
                <a:ea typeface="Calibri" panose="020F0502020204030204" pitchFamily="34" charset="0"/>
                <a:cs typeface="Times New Roman" panose="02020603050405020304" pitchFamily="18" charset="0"/>
              </a:rPr>
              <a:t>SEU (Sistemi Efficienti di Utenza)</a:t>
            </a:r>
            <a:r>
              <a:rPr lang="it-CH">
                <a:latin typeface="Calibri" panose="020F0502020204030204" pitchFamily="34" charset="0"/>
                <a:ea typeface="Calibri" panose="020F0502020204030204" pitchFamily="34" charset="0"/>
                <a:cs typeface="Times New Roman" panose="02020603050405020304" pitchFamily="18" charset="0"/>
              </a:rPr>
              <a:t>: I sistemi SEU sono caratterizzati dalla </a:t>
            </a:r>
            <a:r>
              <a:rPr lang="it-CH" b="1">
                <a:latin typeface="Calibri" panose="020F0502020204030204" pitchFamily="34" charset="0"/>
                <a:ea typeface="Calibri" panose="020F0502020204030204" pitchFamily="34" charset="0"/>
                <a:cs typeface="Times New Roman" panose="02020603050405020304" pitchFamily="18" charset="0"/>
              </a:rPr>
              <a:t>forte connessione topologica ed energetica tra unità di produzione (da FER o cogenerazione) e unità di consumo</a:t>
            </a:r>
            <a:r>
              <a:rPr lang="it-CH">
                <a:latin typeface="Calibri" panose="020F0502020204030204" pitchFamily="34" charset="0"/>
                <a:ea typeface="Calibri" panose="020F0502020204030204" pitchFamily="34" charset="0"/>
                <a:cs typeface="Times New Roman" panose="02020603050405020304" pitchFamily="18" charset="0"/>
              </a:rPr>
              <a:t>; in sintesi, si tratta di unità di consumo che si dotano di una produzione locale per soddisfare le proprie esigenze. L’attuale regolazione riconosce l’esonero dall’applicazione, sull’energia autoconsumata, della quota variabile di oneri di sistema e oneri di rete. Più in dettaglio, possono ottenere la qualifica SEU i sistemi </a:t>
            </a:r>
            <a:r>
              <a:rPr lang="it-CH" b="1">
                <a:solidFill>
                  <a:srgbClr val="FF0000"/>
                </a:solidFill>
                <a:latin typeface="Calibri" panose="020F0502020204030204" pitchFamily="34" charset="0"/>
                <a:ea typeface="Calibri" panose="020F0502020204030204" pitchFamily="34" charset="0"/>
                <a:cs typeface="Times New Roman" panose="02020603050405020304" pitchFamily="18" charset="0"/>
              </a:rPr>
              <a:t>=&gt; </a:t>
            </a:r>
            <a:r>
              <a:rPr lang="it-CH" b="1">
                <a:solidFill>
                  <a:srgbClr val="0070C0"/>
                </a:solidFill>
                <a:latin typeface="Calibri" panose="020F0502020204030204" pitchFamily="34" charset="0"/>
                <a:ea typeface="Calibri" panose="020F0502020204030204" pitchFamily="34" charset="0"/>
                <a:cs typeface="Times New Roman" panose="02020603050405020304" pitchFamily="18" charset="0"/>
              </a:rPr>
              <a:t>schemi di difficile realizzabilità per taglie di potenza richieste per depositi di autobus alimentati a idrogeno</a:t>
            </a:r>
          </a:p>
          <a:p>
            <a:pPr marL="742950" lvl="1" indent="-285750" algn="just">
              <a:buSzPts val="1000"/>
              <a:buFont typeface="Arial" panose="020B0604020202020204" pitchFamily="34" charset="0"/>
              <a:buChar char="•"/>
              <a:tabLst>
                <a:tab pos="457200" algn="l"/>
              </a:tabLst>
            </a:pPr>
            <a:endParaRPr lang="it-CH"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SzPts val="1000"/>
              <a:buFont typeface="Arial" panose="020B0604020202020204" pitchFamily="34" charset="0"/>
              <a:buChar char="•"/>
              <a:tabLst>
                <a:tab pos="457200" algn="l"/>
              </a:tabLst>
            </a:pPr>
            <a:r>
              <a:rPr lang="it-CH" b="1" u="sng">
                <a:latin typeface="Calibri" panose="020F0502020204030204" pitchFamily="34" charset="0"/>
                <a:ea typeface="Calibri" panose="020F0502020204030204" pitchFamily="34" charset="0"/>
                <a:cs typeface="Times New Roman" panose="02020603050405020304" pitchFamily="18" charset="0"/>
              </a:rPr>
              <a:t>Partecipazione a forme di flessibilità verso il mercato dell’energia (MSD)</a:t>
            </a:r>
            <a:r>
              <a:rPr lang="it-CH" b="1">
                <a:latin typeface="Calibri" panose="020F0502020204030204" pitchFamily="34" charset="0"/>
                <a:ea typeface="Calibri" panose="020F0502020204030204" pitchFamily="34" charset="0"/>
                <a:cs typeface="Times New Roman" panose="02020603050405020304" pitchFamily="18" charset="0"/>
              </a:rPr>
              <a:t>: </a:t>
            </a:r>
            <a:r>
              <a:rPr lang="it-CH" b="1">
                <a:solidFill>
                  <a:srgbClr val="0070C0"/>
                </a:solidFill>
                <a:latin typeface="Calibri" panose="020F0502020204030204" pitchFamily="34" charset="0"/>
                <a:ea typeface="Calibri" panose="020F0502020204030204" pitchFamily="34" charset="0"/>
                <a:cs typeface="Times New Roman" panose="02020603050405020304" pitchFamily="18" charset="0"/>
              </a:rPr>
              <a:t>non sufficientemente remunerativa </a:t>
            </a:r>
            <a:r>
              <a:rPr lang="it-CH">
                <a:latin typeface="Calibri" panose="020F0502020204030204" pitchFamily="34" charset="0"/>
                <a:ea typeface="Calibri" panose="020F0502020204030204" pitchFamily="34" charset="0"/>
                <a:cs typeface="Times New Roman" panose="02020603050405020304" pitchFamily="18" charset="0"/>
              </a:rPr>
              <a:t>(e introduce vincoli operativi)</a:t>
            </a:r>
          </a:p>
          <a:p>
            <a:pPr lvl="0" algn="just">
              <a:spcAft>
                <a:spcPts val="1000"/>
              </a:spcAft>
              <a:buSzPts val="1000"/>
              <a:tabLst>
                <a:tab pos="457200" algn="l"/>
              </a:tabLst>
            </a:pPr>
            <a:endParaRPr lang="it-CH"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buSzPts val="1000"/>
              <a:buFont typeface="Arial" panose="020B0604020202020204" pitchFamily="34" charset="0"/>
              <a:buChar char="•"/>
              <a:tabLst>
                <a:tab pos="457200" algn="l"/>
              </a:tabLst>
            </a:pPr>
            <a:r>
              <a:rPr lang="it-CH" b="1" u="sng">
                <a:latin typeface="Calibri" panose="020F0502020204030204" pitchFamily="34" charset="0"/>
                <a:ea typeface="Calibri" panose="020F0502020204030204" pitchFamily="34" charset="0"/>
                <a:cs typeface="Times New Roman" panose="02020603050405020304" pitchFamily="18" charset="0"/>
              </a:rPr>
              <a:t>PPA (corporate </a:t>
            </a:r>
            <a:r>
              <a:rPr lang="it-CH" b="1" u="sng" err="1">
                <a:latin typeface="Calibri" panose="020F0502020204030204" pitchFamily="34" charset="0"/>
                <a:ea typeface="Calibri" panose="020F0502020204030204" pitchFamily="34" charset="0"/>
                <a:cs typeface="Times New Roman" panose="02020603050405020304" pitchFamily="18" charset="0"/>
              </a:rPr>
              <a:t>renewables</a:t>
            </a:r>
            <a:r>
              <a:rPr lang="it-CH" b="1" u="sng">
                <a:latin typeface="Calibri" panose="020F0502020204030204" pitchFamily="34" charset="0"/>
                <a:ea typeface="Calibri" panose="020F0502020204030204" pitchFamily="34" charset="0"/>
                <a:cs typeface="Times New Roman" panose="02020603050405020304" pitchFamily="18" charset="0"/>
              </a:rPr>
              <a:t> Power </a:t>
            </a:r>
            <a:r>
              <a:rPr lang="it-CH" b="1" u="sng" err="1">
                <a:latin typeface="Calibri" panose="020F0502020204030204" pitchFamily="34" charset="0"/>
                <a:ea typeface="Calibri" panose="020F0502020204030204" pitchFamily="34" charset="0"/>
                <a:cs typeface="Times New Roman" panose="02020603050405020304" pitchFamily="18" charset="0"/>
              </a:rPr>
              <a:t>Purchase</a:t>
            </a:r>
            <a:r>
              <a:rPr lang="it-CH" b="1" u="sng">
                <a:latin typeface="Calibri" panose="020F0502020204030204" pitchFamily="34" charset="0"/>
                <a:ea typeface="Calibri" panose="020F0502020204030204" pitchFamily="34" charset="0"/>
                <a:cs typeface="Times New Roman" panose="02020603050405020304" pitchFamily="18" charset="0"/>
              </a:rPr>
              <a:t> Agreement)</a:t>
            </a:r>
            <a:r>
              <a:rPr lang="it-CH" b="1">
                <a:latin typeface="Calibri" panose="020F0502020204030204" pitchFamily="34" charset="0"/>
                <a:ea typeface="Calibri" panose="020F0502020204030204" pitchFamily="34" charset="0"/>
                <a:cs typeface="Times New Roman" panose="02020603050405020304" pitchFamily="18" charset="0"/>
              </a:rPr>
              <a:t>: contratti di approvvigionamento </a:t>
            </a:r>
            <a:r>
              <a:rPr lang="it-CH">
                <a:latin typeface="Calibri" panose="020F0502020204030204" pitchFamily="34" charset="0"/>
                <a:ea typeface="Calibri" panose="020F0502020204030204" pitchFamily="34" charset="0"/>
                <a:cs typeface="Times New Roman" panose="02020603050405020304" pitchFamily="18" charset="0"/>
              </a:rPr>
              <a:t>di energia elettrica di lungo periodo </a:t>
            </a:r>
            <a:r>
              <a:rPr lang="it-CH" b="1">
                <a:latin typeface="Calibri" panose="020F0502020204030204" pitchFamily="34" charset="0"/>
                <a:ea typeface="Calibri" panose="020F0502020204030204" pitchFamily="34" charset="0"/>
                <a:cs typeface="Times New Roman" panose="02020603050405020304" pitchFamily="18" charset="0"/>
              </a:rPr>
              <a:t>fra produttore di energia rinnovabile e un trader </a:t>
            </a:r>
            <a:r>
              <a:rPr lang="it-CH">
                <a:latin typeface="Calibri" panose="020F0502020204030204" pitchFamily="34" charset="0"/>
                <a:ea typeface="Calibri" panose="020F0502020204030204" pitchFamily="34" charset="0"/>
                <a:cs typeface="Times New Roman" panose="02020603050405020304" pitchFamily="18" charset="0"/>
              </a:rPr>
              <a:t>o direttamente una società finale di consumo</a:t>
            </a:r>
          </a:p>
          <a:p>
            <a:pPr marL="742950" lvl="1" indent="-285750" algn="just">
              <a:buSzPts val="1000"/>
              <a:buFont typeface="Arial" panose="020B0604020202020204" pitchFamily="34" charset="0"/>
              <a:buChar char="•"/>
              <a:tabLst>
                <a:tab pos="457200" algn="l"/>
              </a:tabLst>
            </a:pPr>
            <a:r>
              <a:rPr lang="it-CH">
                <a:latin typeface="Calibri" panose="020F0502020204030204" pitchFamily="34" charset="0"/>
                <a:ea typeface="Calibri" panose="020F0502020204030204" pitchFamily="34" charset="0"/>
                <a:cs typeface="Times New Roman" panose="02020603050405020304" pitchFamily="18" charset="0"/>
              </a:rPr>
              <a:t>Contratto tra le parti (fuori Mercato Giorno Prima)</a:t>
            </a:r>
          </a:p>
          <a:p>
            <a:pPr marL="742950" lvl="1" indent="-285750" algn="just">
              <a:buSzPts val="1000"/>
              <a:buFont typeface="Arial" panose="020B0604020202020204" pitchFamily="34" charset="0"/>
              <a:buChar char="•"/>
              <a:tabLst>
                <a:tab pos="457200" algn="l"/>
              </a:tabLst>
            </a:pPr>
            <a:r>
              <a:rPr lang="it-CH">
                <a:latin typeface="Calibri" panose="020F0502020204030204" pitchFamily="34" charset="0"/>
                <a:ea typeface="Calibri" panose="020F0502020204030204" pitchFamily="34" charset="0"/>
                <a:cs typeface="Times New Roman" panose="02020603050405020304" pitchFamily="18" charset="0"/>
              </a:rPr>
              <a:t>Solitamente la durata è di 2 ॺ 3 anni, ma può anche essere più lunga</a:t>
            </a:r>
          </a:p>
          <a:p>
            <a:pPr marL="742950" lvl="1" indent="-285750" algn="just">
              <a:buSzPts val="1000"/>
              <a:buFont typeface="Arial" panose="020B0604020202020204" pitchFamily="34" charset="0"/>
              <a:buChar char="•"/>
              <a:tabLst>
                <a:tab pos="457200" algn="l"/>
              </a:tabLst>
            </a:pPr>
            <a:r>
              <a:rPr lang="it-CH">
                <a:latin typeface="Calibri" panose="020F0502020204030204" pitchFamily="34" charset="0"/>
                <a:ea typeface="Calibri" panose="020F0502020204030204" pitchFamily="34" charset="0"/>
                <a:cs typeface="Times New Roman" panose="02020603050405020304" pitchFamily="18" charset="0"/>
              </a:rPr>
              <a:t>Possibile limite: indicizzazione al prezzo di mercato</a:t>
            </a:r>
          </a:p>
          <a:p>
            <a:pPr marL="742950" lvl="1" indent="-285750" algn="just">
              <a:buSzPts val="1000"/>
              <a:buFont typeface="Arial" panose="020B0604020202020204" pitchFamily="34" charset="0"/>
              <a:buChar char="•"/>
              <a:tabLst>
                <a:tab pos="457200" algn="l"/>
              </a:tabLst>
            </a:pPr>
            <a:r>
              <a:rPr lang="it-CH" b="1">
                <a:latin typeface="Calibri" panose="020F0502020204030204" pitchFamily="34" charset="0"/>
                <a:ea typeface="Calibri" panose="020F0502020204030204" pitchFamily="34" charset="0"/>
                <a:cs typeface="Times New Roman" panose="02020603050405020304" pitchFamily="18" charset="0"/>
              </a:rPr>
              <a:t>La tipologia di strumento si addice ad un impianto di produzione H2</a:t>
            </a:r>
          </a:p>
          <a:p>
            <a:pPr marL="742950" lvl="1" indent="-285750" algn="just">
              <a:buSzPts val="1000"/>
              <a:buFont typeface="Arial" panose="020B0604020202020204" pitchFamily="34" charset="0"/>
              <a:buChar char="•"/>
              <a:tabLst>
                <a:tab pos="457200" algn="l"/>
              </a:tabLst>
            </a:pPr>
            <a:r>
              <a:rPr lang="it-CH" b="1">
                <a:solidFill>
                  <a:srgbClr val="0070C0"/>
                </a:solidFill>
                <a:latin typeface="Calibri" panose="020F0502020204030204" pitchFamily="34" charset="0"/>
                <a:ea typeface="Calibri" panose="020F0502020204030204" pitchFamily="34" charset="0"/>
                <a:cs typeface="Times New Roman" panose="02020603050405020304" pitchFamily="18" charset="0"/>
              </a:rPr>
              <a:t>Il costo della materia energia potrebbe ragionevolmente subire una riduzione per l’utente intorno al </a:t>
            </a:r>
          </a:p>
          <a:p>
            <a:pPr marL="538163" lvl="1" algn="just">
              <a:buSzPts val="1000"/>
              <a:tabLst>
                <a:tab pos="723900" algn="l"/>
              </a:tabLst>
            </a:pPr>
            <a:r>
              <a:rPr lang="it-CH" b="1">
                <a:solidFill>
                  <a:srgbClr val="0070C0"/>
                </a:solidFill>
                <a:latin typeface="Calibri" panose="020F0502020204030204" pitchFamily="34" charset="0"/>
                <a:ea typeface="Calibri" panose="020F0502020204030204" pitchFamily="34" charset="0"/>
                <a:cs typeface="Times New Roman" panose="02020603050405020304" pitchFamily="18" charset="0"/>
              </a:rPr>
              <a:t>  	10% / 15%</a:t>
            </a:r>
          </a:p>
        </p:txBody>
      </p:sp>
      <p:sp>
        <p:nvSpPr>
          <p:cNvPr id="11" name="Titolo 8">
            <a:extLst>
              <a:ext uri="{FF2B5EF4-FFF2-40B4-BE49-F238E27FC236}">
                <a16:creationId xmlns:a16="http://schemas.microsoft.com/office/drawing/2014/main" id="{2F1C6B7E-BF6D-9A19-716C-CED483A2A823}"/>
              </a:ext>
            </a:extLst>
          </p:cNvPr>
          <p:cNvSpPr txBox="1">
            <a:spLocks/>
          </p:cNvSpPr>
          <p:nvPr/>
        </p:nvSpPr>
        <p:spPr>
          <a:xfrm>
            <a:off x="4295275" y="293417"/>
            <a:ext cx="7896726"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Business case</a:t>
            </a:r>
          </a:p>
        </p:txBody>
      </p:sp>
      <p:grpSp>
        <p:nvGrpSpPr>
          <p:cNvPr id="8" name="Gruppo 7">
            <a:extLst>
              <a:ext uri="{FF2B5EF4-FFF2-40B4-BE49-F238E27FC236}">
                <a16:creationId xmlns:a16="http://schemas.microsoft.com/office/drawing/2014/main" id="{527BF165-5277-B3F7-F73E-DB28960CCA06}"/>
              </a:ext>
            </a:extLst>
          </p:cNvPr>
          <p:cNvGrpSpPr/>
          <p:nvPr/>
        </p:nvGrpSpPr>
        <p:grpSpPr>
          <a:xfrm>
            <a:off x="7205593" y="6374654"/>
            <a:ext cx="4440140" cy="468109"/>
            <a:chOff x="7205593" y="6374654"/>
            <a:chExt cx="4440140" cy="468109"/>
          </a:xfrm>
        </p:grpSpPr>
        <p:pic>
          <p:nvPicPr>
            <p:cNvPr id="9" name="Immagine 8" descr="Immagine che contiene testo, logo, Carattere, Elementi grafici&#10;&#10;Il contenuto generato dall'IA potrebbe non essere corretto.">
              <a:extLst>
                <a:ext uri="{FF2B5EF4-FFF2-40B4-BE49-F238E27FC236}">
                  <a16:creationId xmlns:a16="http://schemas.microsoft.com/office/drawing/2014/main" id="{5BF2B2C0-B8F5-AC2B-FD18-53E88EE86050}"/>
                </a:ext>
              </a:extLst>
            </p:cNvPr>
            <p:cNvPicPr>
              <a:picLocks noChangeAspect="1"/>
            </p:cNvPicPr>
            <p:nvPr/>
          </p:nvPicPr>
          <p:blipFill>
            <a:blip r:embed="rId3"/>
            <a:srcRect t="16760" b="14782"/>
            <a:stretch>
              <a:fillRect/>
            </a:stretch>
          </p:blipFill>
          <p:spPr>
            <a:xfrm>
              <a:off x="9109909" y="6374654"/>
              <a:ext cx="683795" cy="468109"/>
            </a:xfrm>
            <a:prstGeom prst="rect">
              <a:avLst/>
            </a:prstGeom>
          </p:spPr>
        </p:pic>
        <p:grpSp>
          <p:nvGrpSpPr>
            <p:cNvPr id="12" name="Gruppo 11">
              <a:extLst>
                <a:ext uri="{FF2B5EF4-FFF2-40B4-BE49-F238E27FC236}">
                  <a16:creationId xmlns:a16="http://schemas.microsoft.com/office/drawing/2014/main" id="{A3A7891C-647B-CFD1-93E2-31B2249FCF93}"/>
                </a:ext>
              </a:extLst>
            </p:cNvPr>
            <p:cNvGrpSpPr/>
            <p:nvPr/>
          </p:nvGrpSpPr>
          <p:grpSpPr>
            <a:xfrm>
              <a:off x="7205593" y="6411041"/>
              <a:ext cx="4440140" cy="337551"/>
              <a:chOff x="7205593" y="6411041"/>
              <a:chExt cx="4440140" cy="337551"/>
            </a:xfrm>
          </p:grpSpPr>
          <p:sp>
            <p:nvSpPr>
              <p:cNvPr id="13" name="Titolo 8">
                <a:extLst>
                  <a:ext uri="{FF2B5EF4-FFF2-40B4-BE49-F238E27FC236}">
                    <a16:creationId xmlns:a16="http://schemas.microsoft.com/office/drawing/2014/main" id="{B9770CCE-7068-3ACA-69DF-80FC6DCF90BD}"/>
                  </a:ext>
                </a:extLst>
              </p:cNvPr>
              <p:cNvSpPr txBox="1">
                <a:spLocks/>
              </p:cNvSpPr>
              <p:nvPr/>
            </p:nvSpPr>
            <p:spPr>
              <a:xfrm>
                <a:off x="7205593" y="6474891"/>
                <a:ext cx="2004032" cy="273701"/>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1400" b="0" i="1" dirty="0">
                    <a:solidFill>
                      <a:schemeClr val="accent6"/>
                    </a:solidFill>
                    <a:latin typeface="Arial" panose="020B0604020202020204" pitchFamily="34" charset="0"/>
                    <a:cs typeface="Arial" panose="020B0604020202020204" pitchFamily="34" charset="0"/>
                  </a:rPr>
                  <a:t>da una collaborazione</a:t>
                </a:r>
              </a:p>
            </p:txBody>
          </p:sp>
          <p:pic>
            <p:nvPicPr>
              <p:cNvPr id="14" name="Picture 6" descr="Logo">
                <a:extLst>
                  <a:ext uri="{FF2B5EF4-FFF2-40B4-BE49-F238E27FC236}">
                    <a16:creationId xmlns:a16="http://schemas.microsoft.com/office/drawing/2014/main" id="{2566490C-7F02-BD9D-03D9-091C067A2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985" y="6442299"/>
                <a:ext cx="817018" cy="273701"/>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descr="Immagine che contiene Carattere, Elementi grafici, logo, grafica&#10;&#10;Il contenuto generato dall'IA potrebbe non essere corretto.">
                <a:extLst>
                  <a:ext uri="{FF2B5EF4-FFF2-40B4-BE49-F238E27FC236}">
                    <a16:creationId xmlns:a16="http://schemas.microsoft.com/office/drawing/2014/main" id="{D10CA0FF-B9DE-09F0-A1B3-A072EBBFFDC8}"/>
                  </a:ext>
                </a:extLst>
              </p:cNvPr>
              <p:cNvPicPr>
                <a:picLocks noChangeAspect="1"/>
              </p:cNvPicPr>
              <p:nvPr/>
            </p:nvPicPr>
            <p:blipFill>
              <a:blip r:embed="rId5"/>
              <a:stretch>
                <a:fillRect/>
              </a:stretch>
            </p:blipFill>
            <p:spPr>
              <a:xfrm>
                <a:off x="10817032" y="6411041"/>
                <a:ext cx="828701" cy="336216"/>
              </a:xfrm>
              <a:prstGeom prst="rect">
                <a:avLst/>
              </a:prstGeom>
            </p:spPr>
          </p:pic>
        </p:grpSp>
      </p:grpSp>
    </p:spTree>
    <p:extLst>
      <p:ext uri="{BB962C8B-B14F-4D97-AF65-F5344CB8AC3E}">
        <p14:creationId xmlns:p14="http://schemas.microsoft.com/office/powerpoint/2010/main" val="258665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EF5E-662B-6B93-7252-9E0144C9D2F0}"/>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130C22-0EA4-B521-CC52-09C42F9B3DD7}"/>
              </a:ext>
            </a:extLst>
          </p:cNvPr>
          <p:cNvSpPr>
            <a:spLocks noGrp="1"/>
          </p:cNvSpPr>
          <p:nvPr>
            <p:ph type="sldNum" sz="quarter" idx="12"/>
          </p:nvPr>
        </p:nvSpPr>
        <p:spPr/>
        <p:txBody>
          <a:bodyPr/>
          <a:lstStyle/>
          <a:p>
            <a:fld id="{677005B4-9FE3-334F-AF9C-C8D91F588DD7}" type="slidenum">
              <a:rPr lang="it-IT" smtClean="0"/>
              <a:pPr/>
              <a:t>11</a:t>
            </a:fld>
            <a:endParaRPr lang="it-IT" dirty="0"/>
          </a:p>
        </p:txBody>
      </p:sp>
      <p:sp>
        <p:nvSpPr>
          <p:cNvPr id="4" name="Rettangolo 3">
            <a:extLst>
              <a:ext uri="{FF2B5EF4-FFF2-40B4-BE49-F238E27FC236}">
                <a16:creationId xmlns:a16="http://schemas.microsoft.com/office/drawing/2014/main" id="{C9883545-FA88-7B08-D3BD-0EDFE1ED9206}"/>
              </a:ext>
            </a:extLst>
          </p:cNvPr>
          <p:cNvSpPr/>
          <p:nvPr/>
        </p:nvSpPr>
        <p:spPr>
          <a:xfrm>
            <a:off x="426505" y="1075019"/>
            <a:ext cx="11282565" cy="5539978"/>
          </a:xfrm>
          <a:prstGeom prst="rect">
            <a:avLst/>
          </a:prstGeom>
        </p:spPr>
        <p:txBody>
          <a:bodyPr wrap="square">
            <a:spAutoFit/>
          </a:bodyPr>
          <a:lstStyle/>
          <a:p>
            <a:pPr lvl="1" algn="just"/>
            <a:endParaRPr lang="it-IT"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it-IT" dirty="0">
                <a:latin typeface="Calibri" panose="020F0502020204030204" pitchFamily="34" charset="0"/>
                <a:cs typeface="Calibri" panose="020F0502020204030204" pitchFamily="34" charset="0"/>
              </a:rPr>
              <a:t>Il settore del trasporto pubblico su gomma si sta evolvendo anche verso </a:t>
            </a:r>
            <a:r>
              <a:rPr lang="it-IT" b="1" dirty="0">
                <a:latin typeface="Calibri" panose="020F0502020204030204" pitchFamily="34" charset="0"/>
                <a:cs typeface="Calibri" panose="020F0502020204030204" pitchFamily="34" charset="0"/>
              </a:rPr>
              <a:t>la transizione all’idrogeno</a:t>
            </a:r>
            <a:r>
              <a:rPr lang="it-IT" dirty="0">
                <a:latin typeface="Calibri" panose="020F0502020204030204" pitchFamily="34" charset="0"/>
                <a:cs typeface="Calibri" panose="020F0502020204030204" pitchFamily="34" charset="0"/>
              </a:rPr>
              <a:t>, in particolare nel servizio extra-urbano, guidato da provvedimenti legislativi e normativi</a:t>
            </a:r>
          </a:p>
          <a:p>
            <a:pPr marL="742950" lvl="1" indent="-285750" algn="just">
              <a:buFont typeface="Arial" panose="020B0604020202020204" pitchFamily="34" charset="0"/>
              <a:buChar char="•"/>
            </a:pPr>
            <a:endParaRPr lang="it-IT"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it-IT"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it-IT" dirty="0">
                <a:latin typeface="Calibri" panose="020F0502020204030204" pitchFamily="34" charset="0"/>
                <a:cs typeface="Calibri" panose="020F0502020204030204" pitchFamily="34" charset="0"/>
              </a:rPr>
              <a:t>Nel </a:t>
            </a:r>
            <a:r>
              <a:rPr lang="it-IT" b="1" dirty="0">
                <a:latin typeface="Calibri" panose="020F0502020204030204" pitchFamily="34" charset="0"/>
                <a:cs typeface="Calibri" panose="020F0502020204030204" pitchFamily="34" charset="0"/>
              </a:rPr>
              <a:t>lungo periodo (oltre il 2030)</a:t>
            </a:r>
            <a:r>
              <a:rPr lang="it-IT" dirty="0">
                <a:latin typeface="Calibri" panose="020F0502020204030204" pitchFamily="34" charset="0"/>
                <a:cs typeface="Calibri" panose="020F0502020204030204" pitchFamily="34" charset="0"/>
              </a:rPr>
              <a:t> si prospetta una certa </a:t>
            </a:r>
            <a:r>
              <a:rPr lang="it-IT" b="1" dirty="0">
                <a:latin typeface="Calibri" panose="020F0502020204030204" pitchFamily="34" charset="0"/>
                <a:cs typeface="Calibri" panose="020F0502020204030204" pitchFamily="34" charset="0"/>
              </a:rPr>
              <a:t>diffusione </a:t>
            </a:r>
            <a:r>
              <a:rPr lang="it-IT" dirty="0">
                <a:latin typeface="Calibri" panose="020F0502020204030204" pitchFamily="34" charset="0"/>
                <a:cs typeface="Calibri" panose="020F0502020204030204" pitchFamily="34" charset="0"/>
              </a:rPr>
              <a:t>del vettore idrogeno, contestuale all’evoluzione tecnologica attesa e all’abbattimento dei costi</a:t>
            </a:r>
          </a:p>
          <a:p>
            <a:pPr marL="742950" lvl="1" indent="-285750" algn="just">
              <a:buFont typeface="Arial" panose="020B0604020202020204" pitchFamily="34" charset="0"/>
              <a:buChar char="•"/>
            </a:pPr>
            <a:endParaRPr lang="it-IT"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it-IT"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it-IT" b="1" dirty="0">
                <a:latin typeface="Calibri" panose="020F0502020204030204" pitchFamily="34" charset="0"/>
                <a:cs typeface="Calibri" panose="020F0502020204030204" pitchFamily="34" charset="0"/>
              </a:rPr>
              <a:t>E’ fondamentale un approccio integrato fra reti e infrastrutture</a:t>
            </a:r>
            <a:r>
              <a:rPr lang="it-IT" dirty="0">
                <a:latin typeface="Calibri" panose="020F0502020204030204" pitchFamily="34" charset="0"/>
                <a:cs typeface="Calibri" panose="020F0502020204030204" pitchFamily="34" charset="0"/>
              </a:rPr>
              <a:t> (trasporti ed energia), in distretti locali («</a:t>
            </a:r>
            <a:r>
              <a:rPr lang="it-IT" i="1" dirty="0">
                <a:latin typeface="Calibri" panose="020F0502020204030204" pitchFamily="34" charset="0"/>
                <a:cs typeface="Calibri" panose="020F0502020204030204" pitchFamily="34" charset="0"/>
              </a:rPr>
              <a:t>Hydrogen Valley»</a:t>
            </a:r>
            <a:r>
              <a:rPr lang="it-IT" dirty="0">
                <a:latin typeface="Calibri" panose="020F0502020204030204" pitchFamily="34" charset="0"/>
                <a:cs typeface="Calibri" panose="020F0502020204030204" pitchFamily="34" charset="0"/>
              </a:rPr>
              <a:t>) per sfruttarne fin d’ora le potenzialità sinergiche</a:t>
            </a:r>
          </a:p>
          <a:p>
            <a:pPr marL="742950" lvl="1" indent="-285750" algn="just">
              <a:buFont typeface="Arial" panose="020B0604020202020204" pitchFamily="34" charset="0"/>
              <a:buChar char="•"/>
            </a:pPr>
            <a:endParaRPr lang="it-IT"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it-IT"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it-IT" b="1" dirty="0">
                <a:latin typeface="Calibri" panose="020F0502020204030204" pitchFamily="34" charset="0"/>
                <a:cs typeface="Calibri" panose="020F0502020204030204" pitchFamily="34" charset="0"/>
              </a:rPr>
              <a:t>Il costo dell'idrogeno decarbonizzato rimarrà probabilmente nell'intervallo 5-10 €/kg per tutto il prossimo decennio, ma esistono già alcuni strumenti finanziari che possono contribuire a contenerne il «peso»</a:t>
            </a:r>
          </a:p>
          <a:p>
            <a:pPr marL="742950" lvl="1" indent="-285750" algn="just">
              <a:buFont typeface="Arial" panose="020B0604020202020204" pitchFamily="34" charset="0"/>
              <a:buChar char="•"/>
            </a:pPr>
            <a:endParaRPr lang="it-IT" dirty="0">
              <a:latin typeface="Calibri" panose="020F0502020204030204" pitchFamily="34" charset="0"/>
              <a:cs typeface="Calibri" panose="020F0502020204030204" pitchFamily="34" charset="0"/>
            </a:endParaRPr>
          </a:p>
          <a:p>
            <a:pPr lvl="1" algn="just"/>
            <a:endParaRPr lang="it-IT" kern="100" dirty="0">
              <a:effectLst/>
              <a:latin typeface="Calibri" panose="020F0502020204030204" pitchFamily="34" charset="0"/>
              <a:ea typeface="Calibri" panose="020F0502020204030204" pitchFamily="34" charset="0"/>
              <a:cs typeface="Calibri" panose="020F0502020204030204" pitchFamily="34" charset="0"/>
            </a:endParaRPr>
          </a:p>
          <a:p>
            <a:pPr algn="just"/>
            <a:r>
              <a:rPr lang="it-IT" sz="1600" i="1" dirty="0">
                <a:solidFill>
                  <a:schemeClr val="accent6"/>
                </a:solidFill>
              </a:rPr>
              <a:t>Questo lavoro è stato finanziato dal Fondo di Ricerca per il Sistema Elettrico in ottemperanza al Decreto Ministro dello Sviluppo Economico 16 aprile 2018 e nell’ambito del Piano</a:t>
            </a:r>
            <a:r>
              <a:rPr lang="it-IT" sz="1600" dirty="0">
                <a:solidFill>
                  <a:schemeClr val="accent6"/>
                </a:solidFill>
              </a:rPr>
              <a:t> </a:t>
            </a:r>
            <a:r>
              <a:rPr lang="it-IT" sz="1600" i="1" dirty="0">
                <a:solidFill>
                  <a:schemeClr val="accent6"/>
                </a:solidFill>
              </a:rPr>
              <a:t>Triennale 2025-2027 (DM MASE n.388, 06-11-2024), in ottemperanza al DM 12</a:t>
            </a:r>
            <a:r>
              <a:rPr lang="it-IT" sz="1600" dirty="0">
                <a:solidFill>
                  <a:schemeClr val="accent6"/>
                </a:solidFill>
              </a:rPr>
              <a:t> </a:t>
            </a:r>
            <a:r>
              <a:rPr lang="it-IT" sz="1600" i="1" dirty="0">
                <a:solidFill>
                  <a:schemeClr val="accent6"/>
                </a:solidFill>
              </a:rPr>
              <a:t>2024»</a:t>
            </a:r>
            <a:endParaRPr lang="it-IT" sz="1600" dirty="0">
              <a:solidFill>
                <a:schemeClr val="accent6"/>
              </a:solidFill>
            </a:endParaRPr>
          </a:p>
        </p:txBody>
      </p:sp>
      <p:sp>
        <p:nvSpPr>
          <p:cNvPr id="3" name="Titolo 8">
            <a:extLst>
              <a:ext uri="{FF2B5EF4-FFF2-40B4-BE49-F238E27FC236}">
                <a16:creationId xmlns:a16="http://schemas.microsoft.com/office/drawing/2014/main" id="{65744249-C9C6-57E2-39E3-72E2157E33B0}"/>
              </a:ext>
            </a:extLst>
          </p:cNvPr>
          <p:cNvSpPr txBox="1">
            <a:spLocks/>
          </p:cNvSpPr>
          <p:nvPr/>
        </p:nvSpPr>
        <p:spPr>
          <a:xfrm>
            <a:off x="4295275" y="293417"/>
            <a:ext cx="7896726"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Conclusioni</a:t>
            </a:r>
          </a:p>
        </p:txBody>
      </p:sp>
    </p:spTree>
    <p:extLst>
      <p:ext uri="{BB962C8B-B14F-4D97-AF65-F5344CB8AC3E}">
        <p14:creationId xmlns:p14="http://schemas.microsoft.com/office/powerpoint/2010/main" val="198362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A6913C2-B715-8ACC-F18D-157F8CCA4868}"/>
              </a:ext>
            </a:extLst>
          </p:cNvPr>
          <p:cNvPicPr>
            <a:picLocks noChangeAspect="1"/>
          </p:cNvPicPr>
          <p:nvPr/>
        </p:nvPicPr>
        <p:blipFill>
          <a:blip r:embed="rId2"/>
          <a:stretch>
            <a:fillRect/>
          </a:stretch>
        </p:blipFill>
        <p:spPr>
          <a:xfrm>
            <a:off x="1320275" y="3174995"/>
            <a:ext cx="487899" cy="359833"/>
          </a:xfrm>
          <a:prstGeom prst="rect">
            <a:avLst/>
          </a:prstGeom>
        </p:spPr>
      </p:pic>
      <p:sp>
        <p:nvSpPr>
          <p:cNvPr id="3" name="CasellaDiTesto 2">
            <a:extLst>
              <a:ext uri="{FF2B5EF4-FFF2-40B4-BE49-F238E27FC236}">
                <a16:creationId xmlns:a16="http://schemas.microsoft.com/office/drawing/2014/main" id="{92FC9355-83BC-6ECF-DBF9-934C6B304D56}"/>
              </a:ext>
            </a:extLst>
          </p:cNvPr>
          <p:cNvSpPr txBox="1"/>
          <p:nvPr/>
        </p:nvSpPr>
        <p:spPr>
          <a:xfrm>
            <a:off x="1937233" y="3118848"/>
            <a:ext cx="5959736" cy="436273"/>
          </a:xfrm>
          <a:prstGeom prst="rect">
            <a:avLst/>
          </a:prstGeom>
          <a:noFill/>
        </p:spPr>
        <p:txBody>
          <a:bodyPr wrap="square" rtlCol="0">
            <a:spAutoFit/>
          </a:bodyPr>
          <a:lstStyle/>
          <a:p>
            <a:pPr algn="l">
              <a:lnSpc>
                <a:spcPct val="150000"/>
              </a:lnSpc>
            </a:pPr>
            <a:r>
              <a:rPr lang="it-IT" sz="1700" i="1" dirty="0">
                <a:solidFill>
                  <a:srgbClr val="2E65A1"/>
                </a:solidFill>
                <a:latin typeface="Arial" panose="020B0604020202020204" pitchFamily="34" charset="0"/>
                <a:cs typeface="Arial" panose="020B0604020202020204" pitchFamily="34" charset="0"/>
              </a:rPr>
              <a:t>claudio.carlini@rse-web.it</a:t>
            </a:r>
            <a:endParaRPr lang="it-IT" sz="1700" i="1" dirty="0">
              <a:solidFill>
                <a:srgbClr val="2E65A1"/>
              </a:solidFill>
              <a:effectLst/>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4B0AB8BE-9E8F-3216-CE10-011602749FD6}"/>
              </a:ext>
            </a:extLst>
          </p:cNvPr>
          <p:cNvSpPr txBox="1"/>
          <p:nvPr/>
        </p:nvSpPr>
        <p:spPr>
          <a:xfrm>
            <a:off x="1236193" y="2603322"/>
            <a:ext cx="7666070" cy="496996"/>
          </a:xfrm>
          <a:prstGeom prst="rect">
            <a:avLst/>
          </a:prstGeom>
          <a:noFill/>
        </p:spPr>
        <p:txBody>
          <a:bodyPr wrap="square" rtlCol="0">
            <a:spAutoFit/>
          </a:bodyPr>
          <a:lstStyle/>
          <a:p>
            <a:pPr algn="l">
              <a:lnSpc>
                <a:spcPct val="150000"/>
              </a:lnSpc>
            </a:pPr>
            <a:r>
              <a:rPr lang="it-IT" sz="2000" b="1" i="0" dirty="0">
                <a:solidFill>
                  <a:srgbClr val="22A047"/>
                </a:solidFill>
                <a:effectLst/>
                <a:latin typeface="Arial" panose="020B0604020202020204" pitchFamily="34" charset="0"/>
                <a:cs typeface="Arial" panose="020B0604020202020204" pitchFamily="34" charset="0"/>
              </a:rPr>
              <a:t>Ing. Claudio Carlini</a:t>
            </a:r>
          </a:p>
        </p:txBody>
      </p:sp>
    </p:spTree>
    <p:extLst>
      <p:ext uri="{BB962C8B-B14F-4D97-AF65-F5344CB8AC3E}">
        <p14:creationId xmlns:p14="http://schemas.microsoft.com/office/powerpoint/2010/main" val="201377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8">
            <a:extLst>
              <a:ext uri="{FF2B5EF4-FFF2-40B4-BE49-F238E27FC236}">
                <a16:creationId xmlns:a16="http://schemas.microsoft.com/office/drawing/2014/main" id="{56528ADD-9D02-EACF-B43C-7FE08F488034}"/>
              </a:ext>
            </a:extLst>
          </p:cNvPr>
          <p:cNvSpPr txBox="1">
            <a:spLocks/>
          </p:cNvSpPr>
          <p:nvPr/>
        </p:nvSpPr>
        <p:spPr>
          <a:xfrm>
            <a:off x="4374997" y="283132"/>
            <a:ext cx="7817003"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Identità</a:t>
            </a:r>
          </a:p>
        </p:txBody>
      </p:sp>
      <p:grpSp>
        <p:nvGrpSpPr>
          <p:cNvPr id="4" name="Gruppo 3">
            <a:extLst>
              <a:ext uri="{FF2B5EF4-FFF2-40B4-BE49-F238E27FC236}">
                <a16:creationId xmlns:a16="http://schemas.microsoft.com/office/drawing/2014/main" id="{C23B1558-3831-B4D9-63DF-2D764E898BD0}"/>
              </a:ext>
            </a:extLst>
          </p:cNvPr>
          <p:cNvGrpSpPr/>
          <p:nvPr/>
        </p:nvGrpSpPr>
        <p:grpSpPr>
          <a:xfrm>
            <a:off x="237506" y="1116798"/>
            <a:ext cx="11764493" cy="3248334"/>
            <a:chOff x="261291" y="1473055"/>
            <a:chExt cx="11797182" cy="3248334"/>
          </a:xfrm>
        </p:grpSpPr>
        <p:grpSp>
          <p:nvGrpSpPr>
            <p:cNvPr id="7" name="Gruppo 6">
              <a:extLst>
                <a:ext uri="{FF2B5EF4-FFF2-40B4-BE49-F238E27FC236}">
                  <a16:creationId xmlns:a16="http://schemas.microsoft.com/office/drawing/2014/main" id="{797D3380-2126-861C-DD2C-59FDAF1FB708}"/>
                </a:ext>
              </a:extLst>
            </p:cNvPr>
            <p:cNvGrpSpPr/>
            <p:nvPr/>
          </p:nvGrpSpPr>
          <p:grpSpPr>
            <a:xfrm>
              <a:off x="6122790" y="1473055"/>
              <a:ext cx="5935683" cy="1054516"/>
              <a:chOff x="4582263" y="1372301"/>
              <a:chExt cx="4451762" cy="790887"/>
            </a:xfrm>
          </p:grpSpPr>
          <p:sp>
            <p:nvSpPr>
              <p:cNvPr id="8" name="Freeform 29">
                <a:extLst>
                  <a:ext uri="{FF2B5EF4-FFF2-40B4-BE49-F238E27FC236}">
                    <a16:creationId xmlns:a16="http://schemas.microsoft.com/office/drawing/2014/main" id="{D1B96BED-FA57-5699-AF4F-D5EB48ECA61E}"/>
                  </a:ext>
                </a:extLst>
              </p:cNvPr>
              <p:cNvSpPr/>
              <p:nvPr/>
            </p:nvSpPr>
            <p:spPr>
              <a:xfrm>
                <a:off x="4582263" y="1389722"/>
                <a:ext cx="2121410" cy="773466"/>
              </a:xfrm>
              <a:custGeom>
                <a:avLst/>
                <a:gdLst>
                  <a:gd name="connsiteX0" fmla="*/ 0 w 9160442"/>
                  <a:gd name="connsiteY0" fmla="*/ 0 h 3340768"/>
                  <a:gd name="connsiteX1" fmla="*/ 8603636 w 9160442"/>
                  <a:gd name="connsiteY1" fmla="*/ 0 h 3340768"/>
                  <a:gd name="connsiteX2" fmla="*/ 9160442 w 9160442"/>
                  <a:gd name="connsiteY2" fmla="*/ 556806 h 3340768"/>
                  <a:gd name="connsiteX3" fmla="*/ 9160442 w 9160442"/>
                  <a:gd name="connsiteY3" fmla="*/ 2783962 h 3340768"/>
                  <a:gd name="connsiteX4" fmla="*/ 8603636 w 9160442"/>
                  <a:gd name="connsiteY4" fmla="*/ 3340768 h 3340768"/>
                  <a:gd name="connsiteX5" fmla="*/ 2504872 w 9160442"/>
                  <a:gd name="connsiteY5" fmla="*/ 3340768 h 3340768"/>
                  <a:gd name="connsiteX6" fmla="*/ 0 w 9160442"/>
                  <a:gd name="connsiteY6" fmla="*/ 0 h 334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442" h="3340768">
                    <a:moveTo>
                      <a:pt x="0" y="0"/>
                    </a:moveTo>
                    <a:lnTo>
                      <a:pt x="8603636" y="0"/>
                    </a:lnTo>
                    <a:cubicBezTo>
                      <a:pt x="8911152" y="0"/>
                      <a:pt x="9160442" y="249291"/>
                      <a:pt x="9160442" y="556806"/>
                    </a:cubicBezTo>
                    <a:lnTo>
                      <a:pt x="9160442" y="2783962"/>
                    </a:lnTo>
                    <a:cubicBezTo>
                      <a:pt x="9160442" y="3091477"/>
                      <a:pt x="8911152" y="3340768"/>
                      <a:pt x="8603636" y="3340768"/>
                    </a:cubicBezTo>
                    <a:lnTo>
                      <a:pt x="2504872" y="3340768"/>
                    </a:lnTo>
                    <a:lnTo>
                      <a:pt x="0" y="0"/>
                    </a:lnTo>
                    <a:close/>
                  </a:path>
                </a:pathLst>
              </a:custGeom>
              <a:solidFill>
                <a:srgbClr val="B1B7BD"/>
              </a:solidFill>
              <a:ln w="12700" cap="flat" cmpd="sng" algn="ctr">
                <a:noFill/>
                <a:prstDash val="solid"/>
                <a:miter lim="800000"/>
              </a:ln>
              <a:effectLst/>
            </p:spPr>
            <p:txBody>
              <a:bodyPr lIns="45712" tIns="22856" rIns="45712" bIns="22856" rtlCol="0" anchor="ctr"/>
              <a:lstStyle/>
              <a:p>
                <a:pPr algn="ctr" defTabSz="914012">
                  <a:defRPr/>
                </a:pPr>
                <a:endParaRPr lang="it-IT" sz="1333" kern="0" dirty="0">
                  <a:solidFill>
                    <a:srgbClr val="FFFFFF"/>
                  </a:solidFill>
                  <a:latin typeface="Corbel" panose="020B0503020204020204" pitchFamily="34" charset="0"/>
                </a:endParaRPr>
              </a:p>
            </p:txBody>
          </p:sp>
          <p:sp>
            <p:nvSpPr>
              <p:cNvPr id="9" name="Freeform 945">
                <a:extLst>
                  <a:ext uri="{FF2B5EF4-FFF2-40B4-BE49-F238E27FC236}">
                    <a16:creationId xmlns:a16="http://schemas.microsoft.com/office/drawing/2014/main" id="{5C458E27-576F-BA5D-C118-B5B1C4957DF2}"/>
                  </a:ext>
                </a:extLst>
              </p:cNvPr>
              <p:cNvSpPr>
                <a:spLocks noChangeAspect="1"/>
              </p:cNvSpPr>
              <p:nvPr/>
            </p:nvSpPr>
            <p:spPr bwMode="auto">
              <a:xfrm>
                <a:off x="5897464" y="1582245"/>
                <a:ext cx="338947" cy="387267"/>
              </a:xfrm>
              <a:custGeom>
                <a:avLst/>
                <a:gdLst>
                  <a:gd name="T0" fmla="*/ 1331410 w 258044"/>
                  <a:gd name="T1" fmla="*/ 6833319 h 294045"/>
                  <a:gd name="T2" fmla="*/ 2188764 w 258044"/>
                  <a:gd name="T3" fmla="*/ 7714681 h 294045"/>
                  <a:gd name="T4" fmla="*/ 2507223 w 258044"/>
                  <a:gd name="T5" fmla="*/ 6505962 h 294045"/>
                  <a:gd name="T6" fmla="*/ 1821350 w 258044"/>
                  <a:gd name="T7" fmla="*/ 5989737 h 294045"/>
                  <a:gd name="T8" fmla="*/ 2776672 w 258044"/>
                  <a:gd name="T9" fmla="*/ 6342278 h 294045"/>
                  <a:gd name="T10" fmla="*/ 2960371 w 258044"/>
                  <a:gd name="T11" fmla="*/ 7362139 h 294045"/>
                  <a:gd name="T12" fmla="*/ 2237756 w 258044"/>
                  <a:gd name="T13" fmla="*/ 8042062 h 294045"/>
                  <a:gd name="T14" fmla="*/ 1343630 w 258044"/>
                  <a:gd name="T15" fmla="*/ 7802792 h 294045"/>
                  <a:gd name="T16" fmla="*/ 1025196 w 258044"/>
                  <a:gd name="T17" fmla="*/ 6820670 h 294045"/>
                  <a:gd name="T18" fmla="*/ 1674336 w 258044"/>
                  <a:gd name="T19" fmla="*/ 6040074 h 294045"/>
                  <a:gd name="T20" fmla="*/ 7067754 w 258044"/>
                  <a:gd name="T21" fmla="*/ 4404963 h 294045"/>
                  <a:gd name="T22" fmla="*/ 4425416 w 258044"/>
                  <a:gd name="T23" fmla="*/ 7424345 h 294045"/>
                  <a:gd name="T24" fmla="*/ 4425416 w 258044"/>
                  <a:gd name="T25" fmla="*/ 7121166 h 294045"/>
                  <a:gd name="T26" fmla="*/ 7067754 w 258044"/>
                  <a:gd name="T27" fmla="*/ 4404963 h 294045"/>
                  <a:gd name="T28" fmla="*/ 8319221 w 258044"/>
                  <a:gd name="T29" fmla="*/ 3340788 h 294045"/>
                  <a:gd name="T30" fmla="*/ 3912013 w 258044"/>
                  <a:gd name="T31" fmla="*/ 6768539 h 294045"/>
                  <a:gd name="T32" fmla="*/ 3169268 w 258044"/>
                  <a:gd name="T33" fmla="*/ 8616183 h 294045"/>
                  <a:gd name="T34" fmla="*/ 6709849 w 258044"/>
                  <a:gd name="T35" fmla="*/ 8119255 h 294045"/>
                  <a:gd name="T36" fmla="*/ 8566854 w 258044"/>
                  <a:gd name="T37" fmla="*/ 9864979 h 294045"/>
                  <a:gd name="T38" fmla="*/ 8368779 w 258044"/>
                  <a:gd name="T39" fmla="*/ 3277127 h 294045"/>
                  <a:gd name="T40" fmla="*/ 4538772 w 258044"/>
                  <a:gd name="T41" fmla="*/ 1861381 h 294045"/>
                  <a:gd name="T42" fmla="*/ 1896478 w 258044"/>
                  <a:gd name="T43" fmla="*/ 4564949 h 294045"/>
                  <a:gd name="T44" fmla="*/ 1601498 w 258044"/>
                  <a:gd name="T45" fmla="*/ 4564949 h 294045"/>
                  <a:gd name="T46" fmla="*/ 7242201 w 258044"/>
                  <a:gd name="T47" fmla="*/ 346276 h 294045"/>
                  <a:gd name="T48" fmla="*/ 5409965 w 258044"/>
                  <a:gd name="T49" fmla="*/ 2257767 h 294045"/>
                  <a:gd name="T50" fmla="*/ 3948180 w 258044"/>
                  <a:gd name="T51" fmla="*/ 3864320 h 294045"/>
                  <a:gd name="T52" fmla="*/ 2327394 w 258044"/>
                  <a:gd name="T53" fmla="*/ 5443279 h 294045"/>
                  <a:gd name="T54" fmla="*/ 891343 w 258044"/>
                  <a:gd name="T55" fmla="*/ 5889281 h 294045"/>
                  <a:gd name="T56" fmla="*/ 3156865 w 258044"/>
                  <a:gd name="T57" fmla="*/ 8221157 h 294045"/>
                  <a:gd name="T58" fmla="*/ 3627295 w 258044"/>
                  <a:gd name="T59" fmla="*/ 6602897 h 294045"/>
                  <a:gd name="T60" fmla="*/ 6672702 w 258044"/>
                  <a:gd name="T61" fmla="*/ 3570191 h 294045"/>
                  <a:gd name="T62" fmla="*/ 8134850 w 258044"/>
                  <a:gd name="T63" fmla="*/ 3059058 h 294045"/>
                  <a:gd name="T64" fmla="*/ 8542080 w 258044"/>
                  <a:gd name="T65" fmla="*/ 1684198 h 294045"/>
                  <a:gd name="T66" fmla="*/ 7316454 w 258044"/>
                  <a:gd name="T67" fmla="*/ 2831113 h 294045"/>
                  <a:gd name="T68" fmla="*/ 6350833 w 258044"/>
                  <a:gd name="T69" fmla="*/ 2487110 h 294045"/>
                  <a:gd name="T70" fmla="*/ 6165205 w 258044"/>
                  <a:gd name="T71" fmla="*/ 1454900 h 294045"/>
                  <a:gd name="T72" fmla="*/ 4431997 w 258044"/>
                  <a:gd name="T73" fmla="*/ 320840 h 294045"/>
                  <a:gd name="T74" fmla="*/ 507562 w 258044"/>
                  <a:gd name="T75" fmla="*/ 5863805 h 294045"/>
                  <a:gd name="T76" fmla="*/ 2290272 w 258044"/>
                  <a:gd name="T77" fmla="*/ 5112036 h 294045"/>
                  <a:gd name="T78" fmla="*/ 5088104 w 258044"/>
                  <a:gd name="T79" fmla="*/ 2244917 h 294045"/>
                  <a:gd name="T80" fmla="*/ 5682348 w 258044"/>
                  <a:gd name="T81" fmla="*/ 524713 h 294045"/>
                  <a:gd name="T82" fmla="*/ 4431997 w 258044"/>
                  <a:gd name="T83" fmla="*/ 2273 h 294045"/>
                  <a:gd name="T84" fmla="*/ 7588830 w 258044"/>
                  <a:gd name="T85" fmla="*/ 104128 h 294045"/>
                  <a:gd name="T86" fmla="*/ 7650735 w 258044"/>
                  <a:gd name="T87" fmla="*/ 371759 h 294045"/>
                  <a:gd name="T88" fmla="*/ 6623192 w 258044"/>
                  <a:gd name="T89" fmla="*/ 2321343 h 294045"/>
                  <a:gd name="T90" fmla="*/ 8517301 w 258044"/>
                  <a:gd name="T91" fmla="*/ 1263841 h 294045"/>
                  <a:gd name="T92" fmla="*/ 8777296 w 258044"/>
                  <a:gd name="T93" fmla="*/ 1327455 h 294045"/>
                  <a:gd name="T94" fmla="*/ 8876336 w 258044"/>
                  <a:gd name="T95" fmla="*/ 4564084 h 294045"/>
                  <a:gd name="T96" fmla="*/ 8777296 w 258044"/>
                  <a:gd name="T97" fmla="*/ 10387387 h 294045"/>
                  <a:gd name="T98" fmla="*/ 8603981 w 258044"/>
                  <a:gd name="T99" fmla="*/ 10349184 h 294045"/>
                  <a:gd name="T100" fmla="*/ 4431997 w 258044"/>
                  <a:gd name="T101" fmla="*/ 9138632 h 294045"/>
                  <a:gd name="T102" fmla="*/ 2030284 w 258044"/>
                  <a:gd name="T103" fmla="*/ 9011176 h 294045"/>
                  <a:gd name="T104" fmla="*/ 297108 w 258044"/>
                  <a:gd name="T105" fmla="*/ 6220615 h 294045"/>
                  <a:gd name="T106" fmla="*/ 4431997 w 258044"/>
                  <a:gd name="T107" fmla="*/ 2273 h 2940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8044" h="294045">
                    <a:moveTo>
                      <a:pt x="52935" y="178604"/>
                    </a:moveTo>
                    <a:lnTo>
                      <a:pt x="38696" y="193199"/>
                    </a:lnTo>
                    <a:lnTo>
                      <a:pt x="44035" y="212779"/>
                    </a:lnTo>
                    <a:lnTo>
                      <a:pt x="63614" y="218118"/>
                    </a:lnTo>
                    <a:lnTo>
                      <a:pt x="78210" y="203523"/>
                    </a:lnTo>
                    <a:lnTo>
                      <a:pt x="72870" y="183944"/>
                    </a:lnTo>
                    <a:lnTo>
                      <a:pt x="52935" y="178604"/>
                    </a:lnTo>
                    <a:close/>
                    <a:moveTo>
                      <a:pt x="52935" y="169348"/>
                    </a:moveTo>
                    <a:lnTo>
                      <a:pt x="77498" y="176112"/>
                    </a:lnTo>
                    <a:cubicBezTo>
                      <a:pt x="78922" y="176468"/>
                      <a:pt x="80345" y="177536"/>
                      <a:pt x="80701" y="179316"/>
                    </a:cubicBezTo>
                    <a:lnTo>
                      <a:pt x="87465" y="203879"/>
                    </a:lnTo>
                    <a:cubicBezTo>
                      <a:pt x="87465" y="205303"/>
                      <a:pt x="87109" y="207083"/>
                      <a:pt x="86041" y="208151"/>
                    </a:cubicBezTo>
                    <a:lnTo>
                      <a:pt x="67886" y="226306"/>
                    </a:lnTo>
                    <a:cubicBezTo>
                      <a:pt x="67174" y="227018"/>
                      <a:pt x="66106" y="227374"/>
                      <a:pt x="65038" y="227374"/>
                    </a:cubicBezTo>
                    <a:cubicBezTo>
                      <a:pt x="64326" y="227374"/>
                      <a:pt x="64326" y="227018"/>
                      <a:pt x="63970" y="227018"/>
                    </a:cubicBezTo>
                    <a:lnTo>
                      <a:pt x="39052" y="220610"/>
                    </a:lnTo>
                    <a:cubicBezTo>
                      <a:pt x="37628" y="220254"/>
                      <a:pt x="36560" y="219186"/>
                      <a:pt x="36204" y="217762"/>
                    </a:cubicBezTo>
                    <a:lnTo>
                      <a:pt x="29796" y="192843"/>
                    </a:lnTo>
                    <a:cubicBezTo>
                      <a:pt x="29084" y="191419"/>
                      <a:pt x="29796" y="189639"/>
                      <a:pt x="30508" y="188927"/>
                    </a:cubicBezTo>
                    <a:lnTo>
                      <a:pt x="48663" y="170772"/>
                    </a:lnTo>
                    <a:cubicBezTo>
                      <a:pt x="49731" y="169348"/>
                      <a:pt x="51511" y="168992"/>
                      <a:pt x="52935" y="169348"/>
                    </a:cubicBezTo>
                    <a:close/>
                    <a:moveTo>
                      <a:pt x="205416" y="124542"/>
                    </a:moveTo>
                    <a:cubicBezTo>
                      <a:pt x="207559" y="124542"/>
                      <a:pt x="209702" y="126328"/>
                      <a:pt x="209702" y="128828"/>
                    </a:cubicBezTo>
                    <a:cubicBezTo>
                      <a:pt x="209702" y="173477"/>
                      <a:pt x="173269" y="209910"/>
                      <a:pt x="128620" y="209910"/>
                    </a:cubicBezTo>
                    <a:cubicBezTo>
                      <a:pt x="126120" y="209910"/>
                      <a:pt x="124334" y="207767"/>
                      <a:pt x="124334" y="205624"/>
                    </a:cubicBezTo>
                    <a:cubicBezTo>
                      <a:pt x="124334" y="203123"/>
                      <a:pt x="126120" y="201337"/>
                      <a:pt x="128620" y="201337"/>
                    </a:cubicBezTo>
                    <a:cubicBezTo>
                      <a:pt x="168625" y="201337"/>
                      <a:pt x="201129" y="168476"/>
                      <a:pt x="201129" y="128828"/>
                    </a:cubicBezTo>
                    <a:cubicBezTo>
                      <a:pt x="201129" y="126328"/>
                      <a:pt x="202915" y="124542"/>
                      <a:pt x="205416" y="124542"/>
                    </a:cubicBezTo>
                    <a:close/>
                    <a:moveTo>
                      <a:pt x="243229" y="92653"/>
                    </a:moveTo>
                    <a:cubicBezTo>
                      <a:pt x="242509" y="93374"/>
                      <a:pt x="242149" y="94094"/>
                      <a:pt x="241789" y="94455"/>
                    </a:cubicBezTo>
                    <a:cubicBezTo>
                      <a:pt x="229196" y="107064"/>
                      <a:pt x="211926" y="112828"/>
                      <a:pt x="194655" y="110307"/>
                    </a:cubicBezTo>
                    <a:lnTo>
                      <a:pt x="113699" y="191368"/>
                    </a:lnTo>
                    <a:cubicBezTo>
                      <a:pt x="116217" y="208661"/>
                      <a:pt x="110101" y="226314"/>
                      <a:pt x="97867" y="238563"/>
                    </a:cubicBezTo>
                    <a:cubicBezTo>
                      <a:pt x="96068" y="240365"/>
                      <a:pt x="94269" y="242166"/>
                      <a:pt x="92111" y="243607"/>
                    </a:cubicBezTo>
                    <a:cubicBezTo>
                      <a:pt x="103984" y="247210"/>
                      <a:pt x="116217" y="249371"/>
                      <a:pt x="128811" y="249371"/>
                    </a:cubicBezTo>
                    <a:cubicBezTo>
                      <a:pt x="152558" y="249371"/>
                      <a:pt x="175225" y="242526"/>
                      <a:pt x="195015" y="229556"/>
                    </a:cubicBezTo>
                    <a:cubicBezTo>
                      <a:pt x="196454" y="228476"/>
                      <a:pt x="198973" y="228476"/>
                      <a:pt x="200772" y="230277"/>
                    </a:cubicBezTo>
                    <a:lnTo>
                      <a:pt x="248986" y="278914"/>
                    </a:lnTo>
                    <a:lnTo>
                      <a:pt x="248986" y="129041"/>
                    </a:lnTo>
                    <a:cubicBezTo>
                      <a:pt x="248986" y="116791"/>
                      <a:pt x="246827" y="104542"/>
                      <a:pt x="243229" y="92653"/>
                    </a:cubicBezTo>
                    <a:close/>
                    <a:moveTo>
                      <a:pt x="127270" y="48342"/>
                    </a:moveTo>
                    <a:cubicBezTo>
                      <a:pt x="130128" y="48342"/>
                      <a:pt x="131914" y="50128"/>
                      <a:pt x="131914" y="52628"/>
                    </a:cubicBezTo>
                    <a:cubicBezTo>
                      <a:pt x="131914" y="55128"/>
                      <a:pt x="130128" y="56914"/>
                      <a:pt x="127270" y="56914"/>
                    </a:cubicBezTo>
                    <a:cubicBezTo>
                      <a:pt x="87623" y="56914"/>
                      <a:pt x="55119" y="89418"/>
                      <a:pt x="55119" y="129066"/>
                    </a:cubicBezTo>
                    <a:cubicBezTo>
                      <a:pt x="55119" y="131567"/>
                      <a:pt x="53333" y="133710"/>
                      <a:pt x="50832" y="133710"/>
                    </a:cubicBezTo>
                    <a:cubicBezTo>
                      <a:pt x="48332" y="133710"/>
                      <a:pt x="46546" y="131567"/>
                      <a:pt x="46546" y="129066"/>
                    </a:cubicBezTo>
                    <a:cubicBezTo>
                      <a:pt x="46546" y="84418"/>
                      <a:pt x="82622" y="48342"/>
                      <a:pt x="127270" y="48342"/>
                    </a:cubicBezTo>
                    <a:close/>
                    <a:moveTo>
                      <a:pt x="210486" y="9791"/>
                    </a:moveTo>
                    <a:cubicBezTo>
                      <a:pt x="195734" y="6909"/>
                      <a:pt x="180623" y="11592"/>
                      <a:pt x="169828" y="22761"/>
                    </a:cubicBezTo>
                    <a:cubicBezTo>
                      <a:pt x="159034" y="33569"/>
                      <a:pt x="153997" y="49061"/>
                      <a:pt x="157235" y="63832"/>
                    </a:cubicBezTo>
                    <a:cubicBezTo>
                      <a:pt x="157235" y="65633"/>
                      <a:pt x="156875" y="67074"/>
                      <a:pt x="155796" y="68155"/>
                    </a:cubicBezTo>
                    <a:lnTo>
                      <a:pt x="114749" y="109256"/>
                    </a:lnTo>
                    <a:lnTo>
                      <a:pt x="71602" y="152458"/>
                    </a:lnTo>
                    <a:cubicBezTo>
                      <a:pt x="70522" y="153539"/>
                      <a:pt x="69083" y="153899"/>
                      <a:pt x="67644" y="153899"/>
                    </a:cubicBezTo>
                    <a:cubicBezTo>
                      <a:pt x="64406" y="153539"/>
                      <a:pt x="61527" y="152819"/>
                      <a:pt x="59008" y="152819"/>
                    </a:cubicBezTo>
                    <a:cubicBezTo>
                      <a:pt x="46415" y="152819"/>
                      <a:pt x="34542" y="157862"/>
                      <a:pt x="25906" y="166509"/>
                    </a:cubicBezTo>
                    <a:cubicBezTo>
                      <a:pt x="7916" y="184523"/>
                      <a:pt x="7916" y="214065"/>
                      <a:pt x="25906" y="232439"/>
                    </a:cubicBezTo>
                    <a:cubicBezTo>
                      <a:pt x="43897" y="250452"/>
                      <a:pt x="73401" y="250452"/>
                      <a:pt x="91751" y="232439"/>
                    </a:cubicBezTo>
                    <a:cubicBezTo>
                      <a:pt x="102545" y="221270"/>
                      <a:pt x="107222" y="206139"/>
                      <a:pt x="104344" y="190647"/>
                    </a:cubicBezTo>
                    <a:cubicBezTo>
                      <a:pt x="103984" y="189206"/>
                      <a:pt x="104344" y="187765"/>
                      <a:pt x="105423" y="186684"/>
                    </a:cubicBezTo>
                    <a:lnTo>
                      <a:pt x="189977" y="102381"/>
                    </a:lnTo>
                    <a:cubicBezTo>
                      <a:pt x="191057" y="101300"/>
                      <a:pt x="192496" y="100940"/>
                      <a:pt x="193935" y="100940"/>
                    </a:cubicBezTo>
                    <a:cubicBezTo>
                      <a:pt x="209047" y="104182"/>
                      <a:pt x="224519" y="99138"/>
                      <a:pt x="235313" y="88330"/>
                    </a:cubicBezTo>
                    <a:lnTo>
                      <a:pt x="236431" y="86490"/>
                    </a:lnTo>
                    <a:lnTo>
                      <a:pt x="246782" y="69461"/>
                    </a:lnTo>
                    <a:cubicBezTo>
                      <a:pt x="248986" y="62481"/>
                      <a:pt x="249525" y="55005"/>
                      <a:pt x="248266" y="47619"/>
                    </a:cubicBezTo>
                    <a:lnTo>
                      <a:pt x="216963" y="78963"/>
                    </a:lnTo>
                    <a:cubicBezTo>
                      <a:pt x="215883" y="80044"/>
                      <a:pt x="214084" y="80404"/>
                      <a:pt x="212645" y="80044"/>
                    </a:cubicBezTo>
                    <a:lnTo>
                      <a:pt x="187819" y="73559"/>
                    </a:lnTo>
                    <a:cubicBezTo>
                      <a:pt x="186379" y="72838"/>
                      <a:pt x="184940" y="71758"/>
                      <a:pt x="184580" y="70317"/>
                    </a:cubicBezTo>
                    <a:lnTo>
                      <a:pt x="178104" y="45458"/>
                    </a:lnTo>
                    <a:cubicBezTo>
                      <a:pt x="177384" y="44017"/>
                      <a:pt x="178104" y="42215"/>
                      <a:pt x="179183" y="41135"/>
                    </a:cubicBezTo>
                    <a:lnTo>
                      <a:pt x="210486" y="9791"/>
                    </a:lnTo>
                    <a:close/>
                    <a:moveTo>
                      <a:pt x="128811" y="9071"/>
                    </a:moveTo>
                    <a:cubicBezTo>
                      <a:pt x="62966" y="9071"/>
                      <a:pt x="8995" y="62751"/>
                      <a:pt x="8995" y="129041"/>
                    </a:cubicBezTo>
                    <a:cubicBezTo>
                      <a:pt x="8995" y="142010"/>
                      <a:pt x="11154" y="154260"/>
                      <a:pt x="14752" y="165788"/>
                    </a:cubicBezTo>
                    <a:cubicBezTo>
                      <a:pt x="16192" y="163987"/>
                      <a:pt x="17991" y="162186"/>
                      <a:pt x="19430" y="160384"/>
                    </a:cubicBezTo>
                    <a:cubicBezTo>
                      <a:pt x="32023" y="147775"/>
                      <a:pt x="49654" y="142010"/>
                      <a:pt x="66564" y="144532"/>
                    </a:cubicBezTo>
                    <a:lnTo>
                      <a:pt x="98996" y="112203"/>
                    </a:lnTo>
                    <a:lnTo>
                      <a:pt x="147880" y="63471"/>
                    </a:lnTo>
                    <a:cubicBezTo>
                      <a:pt x="145362" y="46178"/>
                      <a:pt x="151119" y="28525"/>
                      <a:pt x="163352" y="16276"/>
                    </a:cubicBezTo>
                    <a:cubicBezTo>
                      <a:pt x="164072" y="15555"/>
                      <a:pt x="164791" y="15195"/>
                      <a:pt x="165151" y="14835"/>
                    </a:cubicBezTo>
                    <a:cubicBezTo>
                      <a:pt x="153637" y="10872"/>
                      <a:pt x="141404" y="9071"/>
                      <a:pt x="128811" y="9071"/>
                    </a:cubicBezTo>
                    <a:close/>
                    <a:moveTo>
                      <a:pt x="128811" y="64"/>
                    </a:moveTo>
                    <a:cubicBezTo>
                      <a:pt x="144282" y="64"/>
                      <a:pt x="159394" y="2946"/>
                      <a:pt x="173786" y="8350"/>
                    </a:cubicBezTo>
                    <a:cubicBezTo>
                      <a:pt x="187819" y="-296"/>
                      <a:pt x="204729" y="-2458"/>
                      <a:pt x="220561" y="2946"/>
                    </a:cubicBezTo>
                    <a:cubicBezTo>
                      <a:pt x="222360" y="3666"/>
                      <a:pt x="223080" y="4747"/>
                      <a:pt x="223799" y="6188"/>
                    </a:cubicBezTo>
                    <a:cubicBezTo>
                      <a:pt x="223799" y="7629"/>
                      <a:pt x="223439" y="9071"/>
                      <a:pt x="222360" y="10512"/>
                    </a:cubicBezTo>
                    <a:lnTo>
                      <a:pt x="187459" y="45458"/>
                    </a:lnTo>
                    <a:lnTo>
                      <a:pt x="192496" y="65633"/>
                    </a:lnTo>
                    <a:lnTo>
                      <a:pt x="212645" y="70677"/>
                    </a:lnTo>
                    <a:lnTo>
                      <a:pt x="247546" y="35731"/>
                    </a:lnTo>
                    <a:cubicBezTo>
                      <a:pt x="248626" y="34650"/>
                      <a:pt x="250065" y="33929"/>
                      <a:pt x="251864" y="34289"/>
                    </a:cubicBezTo>
                    <a:cubicBezTo>
                      <a:pt x="253303" y="34650"/>
                      <a:pt x="254383" y="35731"/>
                      <a:pt x="255102" y="37532"/>
                    </a:cubicBezTo>
                    <a:cubicBezTo>
                      <a:pt x="260499" y="53384"/>
                      <a:pt x="258340" y="70317"/>
                      <a:pt x="249705" y="84007"/>
                    </a:cubicBezTo>
                    <a:cubicBezTo>
                      <a:pt x="255102" y="98418"/>
                      <a:pt x="257981" y="113549"/>
                      <a:pt x="257981" y="129041"/>
                    </a:cubicBezTo>
                    <a:lnTo>
                      <a:pt x="257981" y="289722"/>
                    </a:lnTo>
                    <a:cubicBezTo>
                      <a:pt x="257981" y="291163"/>
                      <a:pt x="256901" y="292964"/>
                      <a:pt x="255102" y="293685"/>
                    </a:cubicBezTo>
                    <a:cubicBezTo>
                      <a:pt x="254742" y="293685"/>
                      <a:pt x="254023" y="294045"/>
                      <a:pt x="253303" y="294045"/>
                    </a:cubicBezTo>
                    <a:cubicBezTo>
                      <a:pt x="252584" y="294045"/>
                      <a:pt x="251144" y="293685"/>
                      <a:pt x="250065" y="292604"/>
                    </a:cubicBezTo>
                    <a:lnTo>
                      <a:pt x="196814" y="238923"/>
                    </a:lnTo>
                    <a:cubicBezTo>
                      <a:pt x="176305" y="251893"/>
                      <a:pt x="152918" y="258378"/>
                      <a:pt x="128811" y="258378"/>
                    </a:cubicBezTo>
                    <a:cubicBezTo>
                      <a:pt x="112619" y="258378"/>
                      <a:pt x="96788" y="255136"/>
                      <a:pt x="82396" y="249371"/>
                    </a:cubicBezTo>
                    <a:cubicBezTo>
                      <a:pt x="75200" y="252974"/>
                      <a:pt x="66924" y="254775"/>
                      <a:pt x="59008" y="254775"/>
                    </a:cubicBezTo>
                    <a:cubicBezTo>
                      <a:pt x="44616" y="254775"/>
                      <a:pt x="30584" y="249371"/>
                      <a:pt x="19430" y="238563"/>
                    </a:cubicBezTo>
                    <a:cubicBezTo>
                      <a:pt x="2519" y="221630"/>
                      <a:pt x="-1079" y="196412"/>
                      <a:pt x="8636" y="175876"/>
                    </a:cubicBezTo>
                    <a:cubicBezTo>
                      <a:pt x="2879" y="161465"/>
                      <a:pt x="0" y="145613"/>
                      <a:pt x="0" y="129041"/>
                    </a:cubicBezTo>
                    <a:cubicBezTo>
                      <a:pt x="0" y="58067"/>
                      <a:pt x="57569" y="64"/>
                      <a:pt x="128811" y="64"/>
                    </a:cubicBezTo>
                    <a:close/>
                  </a:path>
                </a:pathLst>
              </a:custGeom>
              <a:solidFill>
                <a:srgbClr val="FFFFFF"/>
              </a:solidFill>
              <a:ln>
                <a:noFill/>
              </a:ln>
            </p:spPr>
            <p:txBody>
              <a:bodyPr lIns="45712" tIns="22856" rIns="45712" bIns="22856" anchor="ctr"/>
              <a:lstStyle/>
              <a:p>
                <a:pPr defTabSz="914012">
                  <a:defRPr/>
                </a:pPr>
                <a:endParaRPr lang="it-IT" sz="1333" kern="0" dirty="0">
                  <a:solidFill>
                    <a:srgbClr val="AAAAAA"/>
                  </a:solidFill>
                  <a:latin typeface="Corbel" panose="020B0503020204020204" pitchFamily="34" charset="0"/>
                </a:endParaRPr>
              </a:p>
            </p:txBody>
          </p:sp>
          <p:sp>
            <p:nvSpPr>
              <p:cNvPr id="10" name="TextBox 56">
                <a:extLst>
                  <a:ext uri="{FF2B5EF4-FFF2-40B4-BE49-F238E27FC236}">
                    <a16:creationId xmlns:a16="http://schemas.microsoft.com/office/drawing/2014/main" id="{EBCBDBC3-4AE6-3666-7395-D9B95E47C95D}"/>
                  </a:ext>
                </a:extLst>
              </p:cNvPr>
              <p:cNvSpPr txBox="1"/>
              <p:nvPr/>
            </p:nvSpPr>
            <p:spPr>
              <a:xfrm>
                <a:off x="6892091" y="1372301"/>
                <a:ext cx="649175" cy="196202"/>
              </a:xfrm>
              <a:prstGeom prst="rect">
                <a:avLst/>
              </a:prstGeom>
              <a:noFill/>
            </p:spPr>
            <p:txBody>
              <a:bodyPr wrap="none" lIns="45712" tIns="22856" rIns="45712" bIns="22856" rtlCol="0" anchor="b" anchorCtr="0">
                <a:spAutoFit/>
              </a:bodyPr>
              <a:lstStyle/>
              <a:p>
                <a:pPr defTabSz="914012"/>
                <a:r>
                  <a:rPr lang="it-IT" sz="1400" b="1" dirty="0">
                    <a:solidFill>
                      <a:srgbClr val="2E65A1"/>
                    </a:solidFill>
                    <a:latin typeface="Corbel" panose="020B0503020204020204" pitchFamily="34" charset="0"/>
                    <a:ea typeface="League Spartan" charset="0"/>
                    <a:cs typeface="Arial" panose="020B0604020202020204" pitchFamily="34" charset="0"/>
                  </a:rPr>
                  <a:t>ATTIVITA’</a:t>
                </a:r>
              </a:p>
            </p:txBody>
          </p:sp>
          <p:sp>
            <p:nvSpPr>
              <p:cNvPr id="11" name="Subtitle 2">
                <a:extLst>
                  <a:ext uri="{FF2B5EF4-FFF2-40B4-BE49-F238E27FC236}">
                    <a16:creationId xmlns:a16="http://schemas.microsoft.com/office/drawing/2014/main" id="{CD86FE78-2AA2-EB12-FA9B-52B05ED9CD83}"/>
                  </a:ext>
                </a:extLst>
              </p:cNvPr>
              <p:cNvSpPr txBox="1">
                <a:spLocks/>
              </p:cNvSpPr>
              <p:nvPr/>
            </p:nvSpPr>
            <p:spPr>
              <a:xfrm>
                <a:off x="6892090" y="1527709"/>
                <a:ext cx="2141935" cy="541344"/>
              </a:xfrm>
              <a:prstGeom prst="rect">
                <a:avLst/>
              </a:prstGeom>
            </p:spPr>
            <p:txBody>
              <a:bodyPr vert="horz" wrap="square" lIns="45712" tIns="22856" rIns="45712" bIns="2285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it-IT" sz="1400" dirty="0">
                    <a:solidFill>
                      <a:schemeClr val="tx1">
                        <a:lumMod val="75000"/>
                        <a:lumOff val="25000"/>
                      </a:schemeClr>
                    </a:solidFill>
                    <a:latin typeface="Corbel" panose="020B0503020204020204" pitchFamily="34" charset="0"/>
                    <a:ea typeface="Lato Light" panose="020F0502020204030203" pitchFamily="34" charset="0"/>
                    <a:cs typeface="Arial" panose="020B0604020202020204" pitchFamily="34" charset="0"/>
                  </a:rPr>
                  <a:t>Ricerca di interesse pubblico nei settori elettro-energetico e ambientale</a:t>
                </a:r>
              </a:p>
            </p:txBody>
          </p:sp>
        </p:grpSp>
        <p:grpSp>
          <p:nvGrpSpPr>
            <p:cNvPr id="12" name="Gruppo 11">
              <a:extLst>
                <a:ext uri="{FF2B5EF4-FFF2-40B4-BE49-F238E27FC236}">
                  <a16:creationId xmlns:a16="http://schemas.microsoft.com/office/drawing/2014/main" id="{D98C9583-8172-9B92-D050-ACE1C98AE770}"/>
                </a:ext>
              </a:extLst>
            </p:cNvPr>
            <p:cNvGrpSpPr/>
            <p:nvPr/>
          </p:nvGrpSpPr>
          <p:grpSpPr>
            <a:xfrm>
              <a:off x="6121548" y="3667529"/>
              <a:ext cx="4989506" cy="1053848"/>
              <a:chOff x="4581332" y="3018158"/>
              <a:chExt cx="3742129" cy="790386"/>
            </a:xfrm>
          </p:grpSpPr>
          <p:sp>
            <p:nvSpPr>
              <p:cNvPr id="13" name="Freeform 23">
                <a:extLst>
                  <a:ext uri="{FF2B5EF4-FFF2-40B4-BE49-F238E27FC236}">
                    <a16:creationId xmlns:a16="http://schemas.microsoft.com/office/drawing/2014/main" id="{3D575263-4DD8-BB6B-99B0-9A4AE2FBA7C4}"/>
                  </a:ext>
                </a:extLst>
              </p:cNvPr>
              <p:cNvSpPr/>
              <p:nvPr/>
            </p:nvSpPr>
            <p:spPr>
              <a:xfrm>
                <a:off x="4581332" y="3035078"/>
                <a:ext cx="2122341" cy="773466"/>
              </a:xfrm>
              <a:custGeom>
                <a:avLst/>
                <a:gdLst>
                  <a:gd name="connsiteX0" fmla="*/ 2504871 w 9164462"/>
                  <a:gd name="connsiteY0" fmla="*/ 0 h 3340768"/>
                  <a:gd name="connsiteX1" fmla="*/ 8607656 w 9164462"/>
                  <a:gd name="connsiteY1" fmla="*/ 0 h 3340768"/>
                  <a:gd name="connsiteX2" fmla="*/ 9164462 w 9164462"/>
                  <a:gd name="connsiteY2" fmla="*/ 556806 h 3340768"/>
                  <a:gd name="connsiteX3" fmla="*/ 9164462 w 9164462"/>
                  <a:gd name="connsiteY3" fmla="*/ 2783962 h 3340768"/>
                  <a:gd name="connsiteX4" fmla="*/ 8607656 w 9164462"/>
                  <a:gd name="connsiteY4" fmla="*/ 3340768 h 3340768"/>
                  <a:gd name="connsiteX5" fmla="*/ 0 w 9164462"/>
                  <a:gd name="connsiteY5" fmla="*/ 3340768 h 3340768"/>
                  <a:gd name="connsiteX6" fmla="*/ 2504871 w 9164462"/>
                  <a:gd name="connsiteY6" fmla="*/ 0 h 334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4462" h="3340768">
                    <a:moveTo>
                      <a:pt x="2504871" y="0"/>
                    </a:moveTo>
                    <a:lnTo>
                      <a:pt x="8607656" y="0"/>
                    </a:lnTo>
                    <a:cubicBezTo>
                      <a:pt x="8915172" y="0"/>
                      <a:pt x="9164462" y="249291"/>
                      <a:pt x="9164462" y="556806"/>
                    </a:cubicBezTo>
                    <a:lnTo>
                      <a:pt x="9164462" y="2783962"/>
                    </a:lnTo>
                    <a:cubicBezTo>
                      <a:pt x="9164462" y="3091477"/>
                      <a:pt x="8915172" y="3340768"/>
                      <a:pt x="8607656" y="3340768"/>
                    </a:cubicBezTo>
                    <a:lnTo>
                      <a:pt x="0" y="3340768"/>
                    </a:lnTo>
                    <a:lnTo>
                      <a:pt x="2504871" y="0"/>
                    </a:lnTo>
                    <a:close/>
                  </a:path>
                </a:pathLst>
              </a:custGeom>
              <a:solidFill>
                <a:srgbClr val="13417F"/>
              </a:solidFill>
              <a:ln w="12700" cap="flat" cmpd="sng" algn="ctr">
                <a:noFill/>
                <a:prstDash val="solid"/>
                <a:miter lim="800000"/>
              </a:ln>
              <a:effectLst/>
            </p:spPr>
            <p:txBody>
              <a:bodyPr lIns="45712" tIns="22856" rIns="45712" bIns="22856" rtlCol="0" anchor="ctr"/>
              <a:lstStyle/>
              <a:p>
                <a:pPr algn="ctr" defTabSz="914012">
                  <a:defRPr/>
                </a:pPr>
                <a:endParaRPr lang="it-IT" sz="1333" kern="0" dirty="0">
                  <a:solidFill>
                    <a:srgbClr val="FFFFFF"/>
                  </a:solidFill>
                  <a:latin typeface="Corbel" panose="020B0503020204020204" pitchFamily="34" charset="0"/>
                </a:endParaRPr>
              </a:p>
            </p:txBody>
          </p:sp>
          <p:sp>
            <p:nvSpPr>
              <p:cNvPr id="14" name="Freeform 956">
                <a:extLst>
                  <a:ext uri="{FF2B5EF4-FFF2-40B4-BE49-F238E27FC236}">
                    <a16:creationId xmlns:a16="http://schemas.microsoft.com/office/drawing/2014/main" id="{C1183BC9-443B-72F4-3045-C4A702AA2F09}"/>
                  </a:ext>
                </a:extLst>
              </p:cNvPr>
              <p:cNvSpPr>
                <a:spLocks noChangeAspect="1"/>
              </p:cNvSpPr>
              <p:nvPr/>
            </p:nvSpPr>
            <p:spPr bwMode="auto">
              <a:xfrm>
                <a:off x="5897464" y="3191025"/>
                <a:ext cx="387368" cy="386114"/>
              </a:xfrm>
              <a:custGeom>
                <a:avLst/>
                <a:gdLst>
                  <a:gd name="T0" fmla="*/ 8926945 w 293328"/>
                  <a:gd name="T1" fmla="*/ 10112717 h 293333"/>
                  <a:gd name="T2" fmla="*/ 6459814 w 293328"/>
                  <a:gd name="T3" fmla="*/ 10112717 h 293333"/>
                  <a:gd name="T4" fmla="*/ 5770846 w 293328"/>
                  <a:gd name="T5" fmla="*/ 9942264 h 293333"/>
                  <a:gd name="T6" fmla="*/ 2752239 w 293328"/>
                  <a:gd name="T7" fmla="*/ 10270047 h 293333"/>
                  <a:gd name="T8" fmla="*/ 323019 w 293328"/>
                  <a:gd name="T9" fmla="*/ 9237790 h 293333"/>
                  <a:gd name="T10" fmla="*/ 1279018 w 293328"/>
                  <a:gd name="T11" fmla="*/ 9237790 h 293333"/>
                  <a:gd name="T12" fmla="*/ 7040697 w 293328"/>
                  <a:gd name="T13" fmla="*/ 8919620 h 293333"/>
                  <a:gd name="T14" fmla="*/ 5013752 w 293328"/>
                  <a:gd name="T15" fmla="*/ 9247386 h 293333"/>
                  <a:gd name="T16" fmla="*/ 2751565 w 293328"/>
                  <a:gd name="T17" fmla="*/ 8919620 h 293333"/>
                  <a:gd name="T18" fmla="*/ 4156611 w 293328"/>
                  <a:gd name="T19" fmla="*/ 9247386 h 293333"/>
                  <a:gd name="T20" fmla="*/ 2751565 w 293328"/>
                  <a:gd name="T21" fmla="*/ 8919620 h 293333"/>
                  <a:gd name="T22" fmla="*/ 1602035 w 293328"/>
                  <a:gd name="T23" fmla="*/ 9085085 h 293333"/>
                  <a:gd name="T24" fmla="*/ 154993 w 293328"/>
                  <a:gd name="T25" fmla="*/ 10497680 h 293333"/>
                  <a:gd name="T26" fmla="*/ 154993 w 293328"/>
                  <a:gd name="T27" fmla="*/ 8919620 h 293333"/>
                  <a:gd name="T28" fmla="*/ 9791855 w 293328"/>
                  <a:gd name="T29" fmla="*/ 7372605 h 293333"/>
                  <a:gd name="T30" fmla="*/ 7728692 w 293328"/>
                  <a:gd name="T31" fmla="*/ 7372605 h 293333"/>
                  <a:gd name="T32" fmla="*/ 7039724 w 293328"/>
                  <a:gd name="T33" fmla="*/ 7215230 h 293333"/>
                  <a:gd name="T34" fmla="*/ 4726364 w 293328"/>
                  <a:gd name="T35" fmla="*/ 7543041 h 293333"/>
                  <a:gd name="T36" fmla="*/ 2749934 w 293328"/>
                  <a:gd name="T37" fmla="*/ 7215230 h 293333"/>
                  <a:gd name="T38" fmla="*/ 3857143 w 293328"/>
                  <a:gd name="T39" fmla="*/ 7543041 h 293333"/>
                  <a:gd name="T40" fmla="*/ 2749934 w 293328"/>
                  <a:gd name="T41" fmla="*/ 7215230 h 293333"/>
                  <a:gd name="T42" fmla="*/ 1279018 w 293328"/>
                  <a:gd name="T43" fmla="*/ 7393010 h 293333"/>
                  <a:gd name="T44" fmla="*/ 2751168 w 293328"/>
                  <a:gd name="T45" fmla="*/ 6135782 h 293333"/>
                  <a:gd name="T46" fmla="*/ 5541332 w 293328"/>
                  <a:gd name="T47" fmla="*/ 6463057 h 293333"/>
                  <a:gd name="T48" fmla="*/ 2751168 w 293328"/>
                  <a:gd name="T49" fmla="*/ 6135782 h 293333"/>
                  <a:gd name="T50" fmla="*/ 1602035 w 293328"/>
                  <a:gd name="T51" fmla="*/ 6289749 h 293333"/>
                  <a:gd name="T52" fmla="*/ 154993 w 293328"/>
                  <a:gd name="T53" fmla="*/ 7713699 h 293333"/>
                  <a:gd name="T54" fmla="*/ 154993 w 293328"/>
                  <a:gd name="T55" fmla="*/ 6135782 h 293333"/>
                  <a:gd name="T56" fmla="*/ 8753726 w 293328"/>
                  <a:gd name="T57" fmla="*/ 4588702 h 293333"/>
                  <a:gd name="T58" fmla="*/ 5710028 w 293328"/>
                  <a:gd name="T59" fmla="*/ 4588702 h 293333"/>
                  <a:gd name="T60" fmla="*/ 5021328 w 293328"/>
                  <a:gd name="T61" fmla="*/ 4431387 h 293333"/>
                  <a:gd name="T62" fmla="*/ 2751969 w 293328"/>
                  <a:gd name="T63" fmla="*/ 4759153 h 293333"/>
                  <a:gd name="T64" fmla="*/ 323019 w 293328"/>
                  <a:gd name="T65" fmla="*/ 3726897 h 293333"/>
                  <a:gd name="T66" fmla="*/ 1279018 w 293328"/>
                  <a:gd name="T67" fmla="*/ 3726897 h 293333"/>
                  <a:gd name="T68" fmla="*/ 6176042 w 293328"/>
                  <a:gd name="T69" fmla="*/ 3408769 h 293333"/>
                  <a:gd name="T70" fmla="*/ 4724867 w 293328"/>
                  <a:gd name="T71" fmla="*/ 3736570 h 293333"/>
                  <a:gd name="T72" fmla="*/ 2751343 w 293328"/>
                  <a:gd name="T73" fmla="*/ 3408769 h 293333"/>
                  <a:gd name="T74" fmla="*/ 3855527 w 293328"/>
                  <a:gd name="T75" fmla="*/ 3736570 h 293333"/>
                  <a:gd name="T76" fmla="*/ 2751343 w 293328"/>
                  <a:gd name="T77" fmla="*/ 3408769 h 293333"/>
                  <a:gd name="T78" fmla="*/ 1602035 w 293328"/>
                  <a:gd name="T79" fmla="*/ 3574205 h 293333"/>
                  <a:gd name="T80" fmla="*/ 154993 w 293328"/>
                  <a:gd name="T81" fmla="*/ 4986838 h 293333"/>
                  <a:gd name="T82" fmla="*/ 154993 w 293328"/>
                  <a:gd name="T83" fmla="*/ 3408769 h 293333"/>
                  <a:gd name="T84" fmla="*/ 10656915 w 293328"/>
                  <a:gd name="T85" fmla="*/ 10329713 h 293333"/>
                  <a:gd name="T86" fmla="*/ 10324156 w 293328"/>
                  <a:gd name="T87" fmla="*/ 2894819 h 293333"/>
                  <a:gd name="T88" fmla="*/ 3231223 w 293328"/>
                  <a:gd name="T89" fmla="*/ 965900 h 293333"/>
                  <a:gd name="T90" fmla="*/ 1196702 w 293328"/>
                  <a:gd name="T91" fmla="*/ 1293110 h 293333"/>
                  <a:gd name="T92" fmla="*/ 8724256 w 293328"/>
                  <a:gd name="T93" fmla="*/ 305572 h 293333"/>
                  <a:gd name="T94" fmla="*/ 10330664 w 293328"/>
                  <a:gd name="T95" fmla="*/ 305572 h 293333"/>
                  <a:gd name="T96" fmla="*/ 326516 w 293328"/>
                  <a:gd name="T97" fmla="*/ 1884678 h 293333"/>
                  <a:gd name="T98" fmla="*/ 326516 w 293328"/>
                  <a:gd name="T99" fmla="*/ 305572 h 293333"/>
                  <a:gd name="T100" fmla="*/ 10657173 w 293328"/>
                  <a:gd name="T101" fmla="*/ 152785 h 293333"/>
                  <a:gd name="T102" fmla="*/ 156677 w 293328"/>
                  <a:gd name="T103" fmla="*/ 2203022 h 293333"/>
                  <a:gd name="T104" fmla="*/ 156677 w 293328"/>
                  <a:gd name="T105" fmla="*/ 0 h 2933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328" h="293333">
                    <a:moveTo>
                      <a:pt x="182446" y="277813"/>
                    </a:moveTo>
                    <a:lnTo>
                      <a:pt x="241416" y="277813"/>
                    </a:lnTo>
                    <a:cubicBezTo>
                      <a:pt x="243918" y="277813"/>
                      <a:pt x="245705" y="280011"/>
                      <a:pt x="245705" y="282576"/>
                    </a:cubicBezTo>
                    <a:cubicBezTo>
                      <a:pt x="245705" y="285140"/>
                      <a:pt x="243918" y="286972"/>
                      <a:pt x="241416" y="286972"/>
                    </a:cubicBezTo>
                    <a:lnTo>
                      <a:pt x="182446" y="286972"/>
                    </a:lnTo>
                    <a:cubicBezTo>
                      <a:pt x="179944" y="286972"/>
                      <a:pt x="177800" y="285140"/>
                      <a:pt x="177800" y="282576"/>
                    </a:cubicBezTo>
                    <a:cubicBezTo>
                      <a:pt x="177800" y="280011"/>
                      <a:pt x="179944" y="277813"/>
                      <a:pt x="182446" y="277813"/>
                    </a:cubicBezTo>
                    <a:close/>
                    <a:moveTo>
                      <a:pt x="75753" y="277813"/>
                    </a:moveTo>
                    <a:lnTo>
                      <a:pt x="158836" y="277813"/>
                    </a:lnTo>
                    <a:cubicBezTo>
                      <a:pt x="161354" y="277813"/>
                      <a:pt x="163152" y="280011"/>
                      <a:pt x="163152" y="282576"/>
                    </a:cubicBezTo>
                    <a:cubicBezTo>
                      <a:pt x="163152" y="285140"/>
                      <a:pt x="161354" y="286972"/>
                      <a:pt x="158836" y="286972"/>
                    </a:cubicBezTo>
                    <a:lnTo>
                      <a:pt x="75753" y="286972"/>
                    </a:lnTo>
                    <a:cubicBezTo>
                      <a:pt x="73235" y="286972"/>
                      <a:pt x="71437" y="285140"/>
                      <a:pt x="71437" y="282576"/>
                    </a:cubicBezTo>
                    <a:cubicBezTo>
                      <a:pt x="71437" y="280011"/>
                      <a:pt x="73235" y="277813"/>
                      <a:pt x="75753" y="277813"/>
                    </a:cubicBezTo>
                    <a:close/>
                    <a:moveTo>
                      <a:pt x="8890" y="258128"/>
                    </a:moveTo>
                    <a:lnTo>
                      <a:pt x="8890" y="284443"/>
                    </a:lnTo>
                    <a:lnTo>
                      <a:pt x="35205" y="284443"/>
                    </a:lnTo>
                    <a:lnTo>
                      <a:pt x="35205" y="258128"/>
                    </a:lnTo>
                    <a:lnTo>
                      <a:pt x="8890" y="258128"/>
                    </a:lnTo>
                    <a:close/>
                    <a:moveTo>
                      <a:pt x="137999" y="249238"/>
                    </a:moveTo>
                    <a:lnTo>
                      <a:pt x="193788" y="249238"/>
                    </a:lnTo>
                    <a:cubicBezTo>
                      <a:pt x="196291" y="249238"/>
                      <a:pt x="198080" y="251070"/>
                      <a:pt x="198080" y="254001"/>
                    </a:cubicBezTo>
                    <a:cubicBezTo>
                      <a:pt x="198080" y="256199"/>
                      <a:pt x="196291" y="258397"/>
                      <a:pt x="193788" y="258397"/>
                    </a:cubicBezTo>
                    <a:lnTo>
                      <a:pt x="137999" y="258397"/>
                    </a:lnTo>
                    <a:cubicBezTo>
                      <a:pt x="135138" y="258397"/>
                      <a:pt x="133350" y="256199"/>
                      <a:pt x="133350" y="254001"/>
                    </a:cubicBezTo>
                    <a:cubicBezTo>
                      <a:pt x="133350" y="251070"/>
                      <a:pt x="135138" y="249238"/>
                      <a:pt x="137999" y="249238"/>
                    </a:cubicBezTo>
                    <a:close/>
                    <a:moveTo>
                      <a:pt x="75734" y="249238"/>
                    </a:moveTo>
                    <a:lnTo>
                      <a:pt x="114407" y="249238"/>
                    </a:lnTo>
                    <a:cubicBezTo>
                      <a:pt x="116556" y="249238"/>
                      <a:pt x="118704" y="251070"/>
                      <a:pt x="118704" y="254001"/>
                    </a:cubicBezTo>
                    <a:cubicBezTo>
                      <a:pt x="118704" y="256199"/>
                      <a:pt x="116556" y="258397"/>
                      <a:pt x="114407" y="258397"/>
                    </a:cubicBezTo>
                    <a:lnTo>
                      <a:pt x="75734" y="258397"/>
                    </a:lnTo>
                    <a:cubicBezTo>
                      <a:pt x="73228" y="258397"/>
                      <a:pt x="71437" y="256199"/>
                      <a:pt x="71437" y="254001"/>
                    </a:cubicBezTo>
                    <a:cubicBezTo>
                      <a:pt x="71437" y="251070"/>
                      <a:pt x="73228" y="249238"/>
                      <a:pt x="75734" y="249238"/>
                    </a:cubicBezTo>
                    <a:close/>
                    <a:moveTo>
                      <a:pt x="4267" y="249238"/>
                    </a:moveTo>
                    <a:lnTo>
                      <a:pt x="39827" y="249238"/>
                    </a:lnTo>
                    <a:cubicBezTo>
                      <a:pt x="41961" y="249238"/>
                      <a:pt x="44095" y="251016"/>
                      <a:pt x="44095" y="253861"/>
                    </a:cubicBezTo>
                    <a:lnTo>
                      <a:pt x="44095" y="288710"/>
                    </a:lnTo>
                    <a:cubicBezTo>
                      <a:pt x="44095" y="291199"/>
                      <a:pt x="41961" y="293333"/>
                      <a:pt x="39827" y="293333"/>
                    </a:cubicBezTo>
                    <a:lnTo>
                      <a:pt x="4267" y="293333"/>
                    </a:lnTo>
                    <a:cubicBezTo>
                      <a:pt x="2133" y="293333"/>
                      <a:pt x="0" y="291199"/>
                      <a:pt x="0" y="288710"/>
                    </a:cubicBezTo>
                    <a:lnTo>
                      <a:pt x="0" y="253861"/>
                    </a:lnTo>
                    <a:cubicBezTo>
                      <a:pt x="0" y="251016"/>
                      <a:pt x="2133" y="249238"/>
                      <a:pt x="4267" y="249238"/>
                    </a:cubicBezTo>
                    <a:close/>
                    <a:moveTo>
                      <a:pt x="217093" y="201613"/>
                    </a:moveTo>
                    <a:lnTo>
                      <a:pt x="265143" y="201613"/>
                    </a:lnTo>
                    <a:cubicBezTo>
                      <a:pt x="267691" y="201613"/>
                      <a:pt x="269511" y="203811"/>
                      <a:pt x="269511" y="206009"/>
                    </a:cubicBezTo>
                    <a:cubicBezTo>
                      <a:pt x="269511" y="208574"/>
                      <a:pt x="267691" y="210772"/>
                      <a:pt x="265143" y="210772"/>
                    </a:cubicBezTo>
                    <a:lnTo>
                      <a:pt x="217093" y="210772"/>
                    </a:lnTo>
                    <a:cubicBezTo>
                      <a:pt x="214545" y="210772"/>
                      <a:pt x="212725" y="208574"/>
                      <a:pt x="212725" y="206009"/>
                    </a:cubicBezTo>
                    <a:cubicBezTo>
                      <a:pt x="212725" y="203811"/>
                      <a:pt x="214545" y="201613"/>
                      <a:pt x="217093" y="201613"/>
                    </a:cubicBezTo>
                    <a:close/>
                    <a:moveTo>
                      <a:pt x="130089" y="201613"/>
                    </a:moveTo>
                    <a:lnTo>
                      <a:pt x="193761" y="201613"/>
                    </a:lnTo>
                    <a:cubicBezTo>
                      <a:pt x="196279" y="201613"/>
                      <a:pt x="198077" y="203811"/>
                      <a:pt x="198077" y="206009"/>
                    </a:cubicBezTo>
                    <a:cubicBezTo>
                      <a:pt x="198077" y="208574"/>
                      <a:pt x="196279" y="210772"/>
                      <a:pt x="193761" y="210772"/>
                    </a:cubicBezTo>
                    <a:lnTo>
                      <a:pt x="130089" y="210772"/>
                    </a:lnTo>
                    <a:cubicBezTo>
                      <a:pt x="127570" y="210772"/>
                      <a:pt x="125412" y="208574"/>
                      <a:pt x="125412" y="206009"/>
                    </a:cubicBezTo>
                    <a:cubicBezTo>
                      <a:pt x="125412" y="203811"/>
                      <a:pt x="127570" y="201613"/>
                      <a:pt x="130089" y="201613"/>
                    </a:cubicBezTo>
                    <a:close/>
                    <a:moveTo>
                      <a:pt x="75689" y="201613"/>
                    </a:moveTo>
                    <a:lnTo>
                      <a:pt x="106164" y="201613"/>
                    </a:lnTo>
                    <a:cubicBezTo>
                      <a:pt x="108999" y="201613"/>
                      <a:pt x="110771" y="203811"/>
                      <a:pt x="110771" y="206009"/>
                    </a:cubicBezTo>
                    <a:cubicBezTo>
                      <a:pt x="110771" y="208574"/>
                      <a:pt x="108999" y="210772"/>
                      <a:pt x="106164" y="210772"/>
                    </a:cubicBezTo>
                    <a:lnTo>
                      <a:pt x="75689" y="210772"/>
                    </a:lnTo>
                    <a:cubicBezTo>
                      <a:pt x="73209" y="210772"/>
                      <a:pt x="71437" y="208574"/>
                      <a:pt x="71437" y="206009"/>
                    </a:cubicBezTo>
                    <a:cubicBezTo>
                      <a:pt x="71437" y="203811"/>
                      <a:pt x="73209" y="201613"/>
                      <a:pt x="75689" y="201613"/>
                    </a:cubicBezTo>
                    <a:close/>
                    <a:moveTo>
                      <a:pt x="8890" y="180053"/>
                    </a:moveTo>
                    <a:lnTo>
                      <a:pt x="8890" y="206580"/>
                    </a:lnTo>
                    <a:lnTo>
                      <a:pt x="35205" y="206580"/>
                    </a:lnTo>
                    <a:lnTo>
                      <a:pt x="35205" y="180053"/>
                    </a:lnTo>
                    <a:lnTo>
                      <a:pt x="8890" y="180053"/>
                    </a:lnTo>
                    <a:close/>
                    <a:moveTo>
                      <a:pt x="75723" y="171450"/>
                    </a:moveTo>
                    <a:lnTo>
                      <a:pt x="152519" y="171450"/>
                    </a:lnTo>
                    <a:cubicBezTo>
                      <a:pt x="155019" y="171450"/>
                      <a:pt x="156805" y="173355"/>
                      <a:pt x="156805" y="176022"/>
                    </a:cubicBezTo>
                    <a:cubicBezTo>
                      <a:pt x="156805" y="178689"/>
                      <a:pt x="155019" y="180594"/>
                      <a:pt x="152519" y="180594"/>
                    </a:cubicBezTo>
                    <a:lnTo>
                      <a:pt x="75723" y="180594"/>
                    </a:lnTo>
                    <a:cubicBezTo>
                      <a:pt x="73223" y="180594"/>
                      <a:pt x="71437" y="178689"/>
                      <a:pt x="71437" y="176022"/>
                    </a:cubicBezTo>
                    <a:cubicBezTo>
                      <a:pt x="71437" y="173355"/>
                      <a:pt x="73223" y="171450"/>
                      <a:pt x="75723" y="171450"/>
                    </a:cubicBezTo>
                    <a:close/>
                    <a:moveTo>
                      <a:pt x="4267" y="171450"/>
                    </a:moveTo>
                    <a:lnTo>
                      <a:pt x="39827" y="171450"/>
                    </a:lnTo>
                    <a:cubicBezTo>
                      <a:pt x="41961" y="171450"/>
                      <a:pt x="44095" y="173242"/>
                      <a:pt x="44095" y="175752"/>
                    </a:cubicBezTo>
                    <a:lnTo>
                      <a:pt x="44095" y="211240"/>
                    </a:lnTo>
                    <a:cubicBezTo>
                      <a:pt x="44095" y="213749"/>
                      <a:pt x="41961" y="215542"/>
                      <a:pt x="39827" y="215542"/>
                    </a:cubicBezTo>
                    <a:lnTo>
                      <a:pt x="4267" y="215542"/>
                    </a:lnTo>
                    <a:cubicBezTo>
                      <a:pt x="2133" y="215542"/>
                      <a:pt x="0" y="213749"/>
                      <a:pt x="0" y="211240"/>
                    </a:cubicBezTo>
                    <a:lnTo>
                      <a:pt x="0" y="175752"/>
                    </a:lnTo>
                    <a:cubicBezTo>
                      <a:pt x="0" y="173242"/>
                      <a:pt x="2133" y="171450"/>
                      <a:pt x="4267" y="171450"/>
                    </a:cubicBezTo>
                    <a:close/>
                    <a:moveTo>
                      <a:pt x="161514" y="123825"/>
                    </a:moveTo>
                    <a:lnTo>
                      <a:pt x="236223" y="123825"/>
                    </a:lnTo>
                    <a:cubicBezTo>
                      <a:pt x="238761" y="123825"/>
                      <a:pt x="240937" y="125657"/>
                      <a:pt x="240937" y="128221"/>
                    </a:cubicBezTo>
                    <a:cubicBezTo>
                      <a:pt x="240937" y="130786"/>
                      <a:pt x="238761" y="132984"/>
                      <a:pt x="236223" y="132984"/>
                    </a:cubicBezTo>
                    <a:lnTo>
                      <a:pt x="161514" y="132984"/>
                    </a:lnTo>
                    <a:cubicBezTo>
                      <a:pt x="158975" y="132984"/>
                      <a:pt x="157162" y="130786"/>
                      <a:pt x="157162" y="128221"/>
                    </a:cubicBezTo>
                    <a:cubicBezTo>
                      <a:pt x="157162" y="125657"/>
                      <a:pt x="158975" y="123825"/>
                      <a:pt x="161514" y="123825"/>
                    </a:cubicBezTo>
                    <a:close/>
                    <a:moveTo>
                      <a:pt x="75745" y="123825"/>
                    </a:moveTo>
                    <a:lnTo>
                      <a:pt x="138208" y="123825"/>
                    </a:lnTo>
                    <a:cubicBezTo>
                      <a:pt x="140362" y="123825"/>
                      <a:pt x="142516" y="125657"/>
                      <a:pt x="142516" y="128221"/>
                    </a:cubicBezTo>
                    <a:cubicBezTo>
                      <a:pt x="142516" y="130786"/>
                      <a:pt x="140362" y="132984"/>
                      <a:pt x="138208" y="132984"/>
                    </a:cubicBezTo>
                    <a:lnTo>
                      <a:pt x="75745" y="132984"/>
                    </a:lnTo>
                    <a:cubicBezTo>
                      <a:pt x="73232" y="132984"/>
                      <a:pt x="71437" y="130786"/>
                      <a:pt x="71437" y="128221"/>
                    </a:cubicBezTo>
                    <a:cubicBezTo>
                      <a:pt x="71437" y="125657"/>
                      <a:pt x="73232" y="123825"/>
                      <a:pt x="75745" y="123825"/>
                    </a:cubicBezTo>
                    <a:close/>
                    <a:moveTo>
                      <a:pt x="8890" y="104140"/>
                    </a:moveTo>
                    <a:lnTo>
                      <a:pt x="8890" y="130455"/>
                    </a:lnTo>
                    <a:lnTo>
                      <a:pt x="35205" y="130455"/>
                    </a:lnTo>
                    <a:lnTo>
                      <a:pt x="35205" y="104140"/>
                    </a:lnTo>
                    <a:lnTo>
                      <a:pt x="8890" y="104140"/>
                    </a:lnTo>
                    <a:close/>
                    <a:moveTo>
                      <a:pt x="130048" y="95250"/>
                    </a:moveTo>
                    <a:lnTo>
                      <a:pt x="169989" y="95250"/>
                    </a:lnTo>
                    <a:cubicBezTo>
                      <a:pt x="172485" y="95250"/>
                      <a:pt x="174269" y="97448"/>
                      <a:pt x="174269" y="100013"/>
                    </a:cubicBezTo>
                    <a:cubicBezTo>
                      <a:pt x="174269" y="102577"/>
                      <a:pt x="172485" y="104409"/>
                      <a:pt x="169989" y="104409"/>
                    </a:cubicBezTo>
                    <a:lnTo>
                      <a:pt x="130048" y="104409"/>
                    </a:lnTo>
                    <a:cubicBezTo>
                      <a:pt x="127552" y="104409"/>
                      <a:pt x="125412" y="102577"/>
                      <a:pt x="125412" y="100013"/>
                    </a:cubicBezTo>
                    <a:cubicBezTo>
                      <a:pt x="125412" y="97448"/>
                      <a:pt x="127552" y="95250"/>
                      <a:pt x="130048" y="95250"/>
                    </a:cubicBezTo>
                    <a:close/>
                    <a:moveTo>
                      <a:pt x="75728" y="95250"/>
                    </a:moveTo>
                    <a:lnTo>
                      <a:pt x="106119" y="95250"/>
                    </a:lnTo>
                    <a:cubicBezTo>
                      <a:pt x="108622" y="95250"/>
                      <a:pt x="110768" y="97448"/>
                      <a:pt x="110768" y="100013"/>
                    </a:cubicBezTo>
                    <a:cubicBezTo>
                      <a:pt x="110768" y="102577"/>
                      <a:pt x="108622" y="104409"/>
                      <a:pt x="106119" y="104409"/>
                    </a:cubicBezTo>
                    <a:lnTo>
                      <a:pt x="75728" y="104409"/>
                    </a:lnTo>
                    <a:cubicBezTo>
                      <a:pt x="73225" y="104409"/>
                      <a:pt x="71437" y="102577"/>
                      <a:pt x="71437" y="100013"/>
                    </a:cubicBezTo>
                    <a:cubicBezTo>
                      <a:pt x="71437" y="97448"/>
                      <a:pt x="73225" y="95250"/>
                      <a:pt x="75728" y="95250"/>
                    </a:cubicBezTo>
                    <a:close/>
                    <a:moveTo>
                      <a:pt x="4267" y="95250"/>
                    </a:moveTo>
                    <a:lnTo>
                      <a:pt x="39827" y="95250"/>
                    </a:lnTo>
                    <a:cubicBezTo>
                      <a:pt x="41961" y="95250"/>
                      <a:pt x="44095" y="97384"/>
                      <a:pt x="44095" y="99873"/>
                    </a:cubicBezTo>
                    <a:lnTo>
                      <a:pt x="44095" y="135077"/>
                    </a:lnTo>
                    <a:cubicBezTo>
                      <a:pt x="44095" y="137211"/>
                      <a:pt x="41961" y="139345"/>
                      <a:pt x="39827" y="139345"/>
                    </a:cubicBezTo>
                    <a:lnTo>
                      <a:pt x="4267" y="139345"/>
                    </a:lnTo>
                    <a:cubicBezTo>
                      <a:pt x="2133" y="139345"/>
                      <a:pt x="0" y="137211"/>
                      <a:pt x="0" y="135077"/>
                    </a:cubicBezTo>
                    <a:lnTo>
                      <a:pt x="0" y="99873"/>
                    </a:lnTo>
                    <a:cubicBezTo>
                      <a:pt x="0" y="97384"/>
                      <a:pt x="2133" y="95250"/>
                      <a:pt x="4267" y="95250"/>
                    </a:cubicBezTo>
                    <a:close/>
                    <a:moveTo>
                      <a:pt x="288558" y="76200"/>
                    </a:moveTo>
                    <a:cubicBezTo>
                      <a:pt x="291489" y="76200"/>
                      <a:pt x="293321" y="78004"/>
                      <a:pt x="293321" y="80889"/>
                    </a:cubicBezTo>
                    <a:lnTo>
                      <a:pt x="293321" y="288639"/>
                    </a:lnTo>
                    <a:cubicBezTo>
                      <a:pt x="293321" y="291163"/>
                      <a:pt x="291489" y="293327"/>
                      <a:pt x="288558" y="293327"/>
                    </a:cubicBezTo>
                    <a:cubicBezTo>
                      <a:pt x="286360" y="293327"/>
                      <a:pt x="284162" y="291163"/>
                      <a:pt x="284162" y="288639"/>
                    </a:cubicBezTo>
                    <a:lnTo>
                      <a:pt x="284162" y="80889"/>
                    </a:lnTo>
                    <a:cubicBezTo>
                      <a:pt x="284162" y="78004"/>
                      <a:pt x="286360" y="76200"/>
                      <a:pt x="288558" y="76200"/>
                    </a:cubicBezTo>
                    <a:close/>
                    <a:moveTo>
                      <a:pt x="32938" y="26988"/>
                    </a:moveTo>
                    <a:lnTo>
                      <a:pt x="88935" y="26988"/>
                    </a:lnTo>
                    <a:cubicBezTo>
                      <a:pt x="91117" y="26988"/>
                      <a:pt x="93299" y="28893"/>
                      <a:pt x="93299" y="31560"/>
                    </a:cubicBezTo>
                    <a:cubicBezTo>
                      <a:pt x="93299" y="34227"/>
                      <a:pt x="91117" y="36132"/>
                      <a:pt x="88935" y="36132"/>
                    </a:cubicBezTo>
                    <a:lnTo>
                      <a:pt x="32938" y="36132"/>
                    </a:lnTo>
                    <a:cubicBezTo>
                      <a:pt x="30393" y="36132"/>
                      <a:pt x="28575" y="34227"/>
                      <a:pt x="28575" y="31560"/>
                    </a:cubicBezTo>
                    <a:cubicBezTo>
                      <a:pt x="28575" y="28893"/>
                      <a:pt x="30393" y="26988"/>
                      <a:pt x="32938" y="26988"/>
                    </a:cubicBezTo>
                    <a:close/>
                    <a:moveTo>
                      <a:pt x="240126" y="8540"/>
                    </a:moveTo>
                    <a:lnTo>
                      <a:pt x="240126" y="52662"/>
                    </a:lnTo>
                    <a:lnTo>
                      <a:pt x="284341" y="52662"/>
                    </a:lnTo>
                    <a:lnTo>
                      <a:pt x="284341" y="8540"/>
                    </a:lnTo>
                    <a:lnTo>
                      <a:pt x="240126" y="8540"/>
                    </a:lnTo>
                    <a:close/>
                    <a:moveTo>
                      <a:pt x="8987" y="8540"/>
                    </a:moveTo>
                    <a:lnTo>
                      <a:pt x="8987" y="52662"/>
                    </a:lnTo>
                    <a:lnTo>
                      <a:pt x="231139" y="52662"/>
                    </a:lnTo>
                    <a:lnTo>
                      <a:pt x="231139" y="8540"/>
                    </a:lnTo>
                    <a:lnTo>
                      <a:pt x="8987" y="8540"/>
                    </a:lnTo>
                    <a:close/>
                    <a:moveTo>
                      <a:pt x="4314" y="0"/>
                    </a:moveTo>
                    <a:lnTo>
                      <a:pt x="288655" y="0"/>
                    </a:lnTo>
                    <a:cubicBezTo>
                      <a:pt x="291530" y="0"/>
                      <a:pt x="293328" y="1779"/>
                      <a:pt x="293328" y="4270"/>
                    </a:cubicBezTo>
                    <a:lnTo>
                      <a:pt x="293328" y="56932"/>
                    </a:lnTo>
                    <a:cubicBezTo>
                      <a:pt x="293328" y="59422"/>
                      <a:pt x="291530" y="61557"/>
                      <a:pt x="288655" y="61557"/>
                    </a:cubicBezTo>
                    <a:lnTo>
                      <a:pt x="4314" y="61557"/>
                    </a:lnTo>
                    <a:cubicBezTo>
                      <a:pt x="2157" y="61557"/>
                      <a:pt x="0" y="59422"/>
                      <a:pt x="0" y="56932"/>
                    </a:cubicBezTo>
                    <a:lnTo>
                      <a:pt x="0" y="4270"/>
                    </a:lnTo>
                    <a:cubicBezTo>
                      <a:pt x="0" y="1779"/>
                      <a:pt x="2157" y="0"/>
                      <a:pt x="4314" y="0"/>
                    </a:cubicBezTo>
                    <a:close/>
                  </a:path>
                </a:pathLst>
              </a:custGeom>
              <a:solidFill>
                <a:srgbClr val="FFFFFF"/>
              </a:solidFill>
              <a:ln>
                <a:noFill/>
              </a:ln>
            </p:spPr>
            <p:txBody>
              <a:bodyPr lIns="45712" tIns="22856" rIns="45712" bIns="22856" anchor="ctr"/>
              <a:lstStyle/>
              <a:p>
                <a:pPr defTabSz="914012">
                  <a:defRPr/>
                </a:pPr>
                <a:endParaRPr lang="it-IT" sz="1333" kern="0" dirty="0">
                  <a:solidFill>
                    <a:srgbClr val="AAAAAA"/>
                  </a:solidFill>
                  <a:latin typeface="Corbel" panose="020B0503020204020204" pitchFamily="34" charset="0"/>
                </a:endParaRPr>
              </a:p>
            </p:txBody>
          </p:sp>
          <p:sp>
            <p:nvSpPr>
              <p:cNvPr id="15" name="TextBox 60">
                <a:extLst>
                  <a:ext uri="{FF2B5EF4-FFF2-40B4-BE49-F238E27FC236}">
                    <a16:creationId xmlns:a16="http://schemas.microsoft.com/office/drawing/2014/main" id="{7AC635BB-23C3-1EF6-EDC3-7F644AD96189}"/>
                  </a:ext>
                </a:extLst>
              </p:cNvPr>
              <p:cNvSpPr txBox="1"/>
              <p:nvPr/>
            </p:nvSpPr>
            <p:spPr>
              <a:xfrm>
                <a:off x="6880460" y="3018158"/>
                <a:ext cx="608331" cy="196201"/>
              </a:xfrm>
              <a:prstGeom prst="rect">
                <a:avLst/>
              </a:prstGeom>
              <a:noFill/>
            </p:spPr>
            <p:txBody>
              <a:bodyPr wrap="none" lIns="45712" tIns="22856" rIns="45712" bIns="22856" rtlCol="0" anchor="b" anchorCtr="0">
                <a:spAutoFit/>
              </a:bodyPr>
              <a:lstStyle/>
              <a:p>
                <a:pPr defTabSz="914012"/>
                <a:r>
                  <a:rPr lang="it-IT" sz="1400" b="1" dirty="0">
                    <a:solidFill>
                      <a:srgbClr val="2E65A1"/>
                    </a:solidFill>
                    <a:latin typeface="Corbel" panose="020B0503020204020204" pitchFamily="34" charset="0"/>
                    <a:ea typeface="League Spartan" charset="0"/>
                    <a:cs typeface="Arial" panose="020B0604020202020204" pitchFamily="34" charset="0"/>
                  </a:rPr>
                  <a:t>RISORSE</a:t>
                </a:r>
              </a:p>
            </p:txBody>
          </p:sp>
          <p:sp>
            <p:nvSpPr>
              <p:cNvPr id="16" name="Subtitle 2">
                <a:extLst>
                  <a:ext uri="{FF2B5EF4-FFF2-40B4-BE49-F238E27FC236}">
                    <a16:creationId xmlns:a16="http://schemas.microsoft.com/office/drawing/2014/main" id="{4878D23F-CFA7-7E1C-D055-4C8F65BDD278}"/>
                  </a:ext>
                </a:extLst>
              </p:cNvPr>
              <p:cNvSpPr txBox="1">
                <a:spLocks/>
              </p:cNvSpPr>
              <p:nvPr/>
            </p:nvSpPr>
            <p:spPr>
              <a:xfrm>
                <a:off x="6880460" y="3199545"/>
                <a:ext cx="1443001" cy="578518"/>
              </a:xfrm>
              <a:prstGeom prst="rect">
                <a:avLst/>
              </a:prstGeom>
            </p:spPr>
            <p:txBody>
              <a:bodyPr vert="horz" wrap="square" lIns="45712" tIns="22856" rIns="45712" bIns="2285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it-IT" sz="1400" dirty="0">
                    <a:solidFill>
                      <a:schemeClr val="tx1"/>
                    </a:solidFill>
                    <a:latin typeface="Corbel" panose="020B0503020204020204" pitchFamily="34" charset="0"/>
                    <a:ea typeface="Lato Light" panose="020F0502020204030203" pitchFamily="34" charset="0"/>
                    <a:cs typeface="Arial" panose="020B0604020202020204" pitchFamily="34" charset="0"/>
                  </a:rPr>
                  <a:t>Circa 370 persone nelle</a:t>
                </a:r>
              </a:p>
              <a:p>
                <a:pPr algn="l">
                  <a:lnSpc>
                    <a:spcPts val="1751"/>
                  </a:lnSpc>
                </a:pPr>
                <a:r>
                  <a:rPr lang="it-IT" sz="1400" dirty="0">
                    <a:solidFill>
                      <a:schemeClr val="tx1"/>
                    </a:solidFill>
                    <a:latin typeface="Corbel" panose="020B0503020204020204" pitchFamily="34" charset="0"/>
                    <a:ea typeface="Lato Light" panose="020F0502020204030203" pitchFamily="34" charset="0"/>
                    <a:cs typeface="Arial" panose="020B0604020202020204" pitchFamily="34" charset="0"/>
                  </a:rPr>
                  <a:t>sedi di Milano, Piacenza e Roma</a:t>
                </a:r>
              </a:p>
            </p:txBody>
          </p:sp>
        </p:grpSp>
        <p:grpSp>
          <p:nvGrpSpPr>
            <p:cNvPr id="17" name="Gruppo 16">
              <a:extLst>
                <a:ext uri="{FF2B5EF4-FFF2-40B4-BE49-F238E27FC236}">
                  <a16:creationId xmlns:a16="http://schemas.microsoft.com/office/drawing/2014/main" id="{D8C7F9CF-D9B7-A285-674D-151A19A5D827}"/>
                </a:ext>
              </a:extLst>
            </p:cNvPr>
            <p:cNvGrpSpPr/>
            <p:nvPr/>
          </p:nvGrpSpPr>
          <p:grpSpPr>
            <a:xfrm>
              <a:off x="401499" y="2592361"/>
              <a:ext cx="4871884" cy="1031288"/>
              <a:chOff x="291294" y="2211779"/>
              <a:chExt cx="3653913" cy="773466"/>
            </a:xfrm>
          </p:grpSpPr>
          <p:sp>
            <p:nvSpPr>
              <p:cNvPr id="18" name="Freeform 27">
                <a:extLst>
                  <a:ext uri="{FF2B5EF4-FFF2-40B4-BE49-F238E27FC236}">
                    <a16:creationId xmlns:a16="http://schemas.microsoft.com/office/drawing/2014/main" id="{FAE0D214-9FC9-60C9-6E88-862F28791E25}"/>
                  </a:ext>
                </a:extLst>
              </p:cNvPr>
              <p:cNvSpPr/>
              <p:nvPr/>
            </p:nvSpPr>
            <p:spPr>
              <a:xfrm>
                <a:off x="2440327" y="2211779"/>
                <a:ext cx="1504880" cy="773466"/>
              </a:xfrm>
              <a:custGeom>
                <a:avLst/>
                <a:gdLst>
                  <a:gd name="connsiteX0" fmla="*/ 556806 w 6498205"/>
                  <a:gd name="connsiteY0" fmla="*/ 0 h 3340768"/>
                  <a:gd name="connsiteX1" fmla="*/ 6498205 w 6498205"/>
                  <a:gd name="connsiteY1" fmla="*/ 0 h 3340768"/>
                  <a:gd name="connsiteX2" fmla="*/ 5245769 w 6498205"/>
                  <a:gd name="connsiteY2" fmla="*/ 1670384 h 3340768"/>
                  <a:gd name="connsiteX3" fmla="*/ 6498205 w 6498205"/>
                  <a:gd name="connsiteY3" fmla="*/ 3340768 h 3340768"/>
                  <a:gd name="connsiteX4" fmla="*/ 556806 w 6498205"/>
                  <a:gd name="connsiteY4" fmla="*/ 3340768 h 3340768"/>
                  <a:gd name="connsiteX5" fmla="*/ 0 w 6498205"/>
                  <a:gd name="connsiteY5" fmla="*/ 2783962 h 3340768"/>
                  <a:gd name="connsiteX6" fmla="*/ 0 w 6498205"/>
                  <a:gd name="connsiteY6" fmla="*/ 556806 h 3340768"/>
                  <a:gd name="connsiteX7" fmla="*/ 556806 w 6498205"/>
                  <a:gd name="connsiteY7" fmla="*/ 0 h 334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8205" h="3340768">
                    <a:moveTo>
                      <a:pt x="556806" y="0"/>
                    </a:moveTo>
                    <a:lnTo>
                      <a:pt x="6498205" y="0"/>
                    </a:lnTo>
                    <a:lnTo>
                      <a:pt x="5245769" y="1670384"/>
                    </a:lnTo>
                    <a:lnTo>
                      <a:pt x="6498205" y="3340768"/>
                    </a:lnTo>
                    <a:lnTo>
                      <a:pt x="556806" y="3340768"/>
                    </a:lnTo>
                    <a:cubicBezTo>
                      <a:pt x="249291" y="3340768"/>
                      <a:pt x="0" y="3091477"/>
                      <a:pt x="0" y="2783962"/>
                    </a:cubicBezTo>
                    <a:lnTo>
                      <a:pt x="0" y="556806"/>
                    </a:lnTo>
                    <a:cubicBezTo>
                      <a:pt x="0" y="249291"/>
                      <a:pt x="249291" y="0"/>
                      <a:pt x="556806" y="0"/>
                    </a:cubicBezTo>
                    <a:close/>
                  </a:path>
                </a:pathLst>
              </a:custGeom>
              <a:solidFill>
                <a:srgbClr val="3EBAEC"/>
              </a:solidFill>
              <a:ln w="12700" cap="flat" cmpd="sng" algn="ctr">
                <a:noFill/>
                <a:prstDash val="solid"/>
                <a:miter lim="800000"/>
              </a:ln>
              <a:effectLst/>
            </p:spPr>
            <p:txBody>
              <a:bodyPr lIns="45712" tIns="22856" rIns="45712" bIns="22856" rtlCol="0" anchor="ctr"/>
              <a:lstStyle/>
              <a:p>
                <a:pPr algn="ctr" defTabSz="914012">
                  <a:defRPr/>
                </a:pPr>
                <a:endParaRPr lang="it-IT" sz="1333" kern="0" dirty="0">
                  <a:solidFill>
                    <a:srgbClr val="FFFFFF"/>
                  </a:solidFill>
                  <a:latin typeface="Corbel" panose="020B0503020204020204" pitchFamily="34" charset="0"/>
                </a:endParaRPr>
              </a:p>
            </p:txBody>
          </p:sp>
          <p:sp>
            <p:nvSpPr>
              <p:cNvPr id="19" name="TextBox 72">
                <a:extLst>
                  <a:ext uri="{FF2B5EF4-FFF2-40B4-BE49-F238E27FC236}">
                    <a16:creationId xmlns:a16="http://schemas.microsoft.com/office/drawing/2014/main" id="{BC4BA4CC-9BA2-DC1D-EDBC-A17009EED9C7}"/>
                  </a:ext>
                </a:extLst>
              </p:cNvPr>
              <p:cNvSpPr txBox="1"/>
              <p:nvPr/>
            </p:nvSpPr>
            <p:spPr>
              <a:xfrm>
                <a:off x="1293811" y="2224261"/>
                <a:ext cx="944594" cy="196202"/>
              </a:xfrm>
              <a:prstGeom prst="rect">
                <a:avLst/>
              </a:prstGeom>
              <a:noFill/>
            </p:spPr>
            <p:txBody>
              <a:bodyPr wrap="none" lIns="45712" tIns="22856" rIns="45712" bIns="22856" rtlCol="0" anchor="b" anchorCtr="0">
                <a:spAutoFit/>
              </a:bodyPr>
              <a:lstStyle/>
              <a:p>
                <a:pPr algn="r" defTabSz="914012"/>
                <a:r>
                  <a:rPr lang="it-IT" sz="1400" b="1" dirty="0">
                    <a:solidFill>
                      <a:srgbClr val="2E65A1"/>
                    </a:solidFill>
                    <a:latin typeface="Corbel" panose="020B0503020204020204" pitchFamily="34" charset="0"/>
                    <a:ea typeface="League Spartan" charset="0"/>
                    <a:cs typeface="Arial" panose="020B0604020202020204" pitchFamily="34" charset="0"/>
                  </a:rPr>
                  <a:t>GOVERNANCE</a:t>
                </a:r>
              </a:p>
            </p:txBody>
          </p:sp>
          <p:sp>
            <p:nvSpPr>
              <p:cNvPr id="20" name="Subtitle 2">
                <a:extLst>
                  <a:ext uri="{FF2B5EF4-FFF2-40B4-BE49-F238E27FC236}">
                    <a16:creationId xmlns:a16="http://schemas.microsoft.com/office/drawing/2014/main" id="{2449E150-F3C1-4C69-6206-BB7BB6381A00}"/>
                  </a:ext>
                </a:extLst>
              </p:cNvPr>
              <p:cNvSpPr txBox="1">
                <a:spLocks/>
              </p:cNvSpPr>
              <p:nvPr/>
            </p:nvSpPr>
            <p:spPr>
              <a:xfrm>
                <a:off x="291294" y="2410843"/>
                <a:ext cx="1947110" cy="373077"/>
              </a:xfrm>
              <a:prstGeom prst="rect">
                <a:avLst/>
              </a:prstGeom>
            </p:spPr>
            <p:txBody>
              <a:bodyPr vert="horz" wrap="square" lIns="45712" tIns="22856" rIns="45712" bIns="2285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1"/>
                  </a:lnSpc>
                </a:pPr>
                <a:r>
                  <a:rPr lang="it-IT" sz="1400" dirty="0">
                    <a:solidFill>
                      <a:schemeClr val="tx1">
                        <a:lumMod val="75000"/>
                        <a:lumOff val="25000"/>
                      </a:schemeClr>
                    </a:solidFill>
                    <a:latin typeface="Corbel" panose="020B0503020204020204" pitchFamily="34" charset="0"/>
                    <a:ea typeface="Lato Light"/>
                    <a:cs typeface="Arial"/>
                  </a:rPr>
                  <a:t>Supervisione di MASE, </a:t>
                </a:r>
                <a:br>
                  <a:rPr lang="it-IT" sz="1400" dirty="0">
                    <a:latin typeface="Corbel" panose="020B0503020204020204" pitchFamily="34" charset="0"/>
                    <a:ea typeface="Lato Light" panose="020F0502020204030203" pitchFamily="34" charset="0"/>
                    <a:cs typeface="Arial" panose="020B0604020202020204" pitchFamily="34" charset="0"/>
                  </a:rPr>
                </a:br>
                <a:r>
                  <a:rPr lang="it-IT" sz="1400" dirty="0">
                    <a:solidFill>
                      <a:schemeClr val="tx1">
                        <a:lumMod val="75000"/>
                        <a:lumOff val="25000"/>
                      </a:schemeClr>
                    </a:solidFill>
                    <a:latin typeface="Corbel" panose="020B0503020204020204" pitchFamily="34" charset="0"/>
                    <a:ea typeface="Lato Light"/>
                    <a:cs typeface="Arial"/>
                  </a:rPr>
                  <a:t>Proprietà di GSE</a:t>
                </a:r>
              </a:p>
            </p:txBody>
          </p:sp>
          <p:pic>
            <p:nvPicPr>
              <p:cNvPr id="21" name="Picture 2">
                <a:extLst>
                  <a:ext uri="{FF2B5EF4-FFF2-40B4-BE49-F238E27FC236}">
                    <a16:creationId xmlns:a16="http://schemas.microsoft.com/office/drawing/2014/main" id="{D1945383-0B5F-A028-FDEC-7300FD9CC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336185"/>
                <a:ext cx="390815" cy="3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uppo 21">
              <a:extLst>
                <a:ext uri="{FF2B5EF4-FFF2-40B4-BE49-F238E27FC236}">
                  <a16:creationId xmlns:a16="http://schemas.microsoft.com/office/drawing/2014/main" id="{BC3972E6-34C6-4FD2-13F5-4FFD25797C9F}"/>
                </a:ext>
              </a:extLst>
            </p:cNvPr>
            <p:cNvGrpSpPr/>
            <p:nvPr/>
          </p:nvGrpSpPr>
          <p:grpSpPr>
            <a:xfrm>
              <a:off x="6944832" y="2592358"/>
              <a:ext cx="4939969" cy="1031287"/>
              <a:chOff x="5198794" y="2211779"/>
              <a:chExt cx="3704976" cy="773466"/>
            </a:xfrm>
          </p:grpSpPr>
          <p:sp>
            <p:nvSpPr>
              <p:cNvPr id="23" name="Freeform 26">
                <a:extLst>
                  <a:ext uri="{FF2B5EF4-FFF2-40B4-BE49-F238E27FC236}">
                    <a16:creationId xmlns:a16="http://schemas.microsoft.com/office/drawing/2014/main" id="{6C07BF6E-EBEC-F746-4312-F03CB4AA41D6}"/>
                  </a:ext>
                </a:extLst>
              </p:cNvPr>
              <p:cNvSpPr/>
              <p:nvPr/>
            </p:nvSpPr>
            <p:spPr>
              <a:xfrm>
                <a:off x="5198794" y="2211779"/>
                <a:ext cx="1504880" cy="773466"/>
              </a:xfrm>
              <a:custGeom>
                <a:avLst/>
                <a:gdLst>
                  <a:gd name="connsiteX0" fmla="*/ 0 w 6498206"/>
                  <a:gd name="connsiteY0" fmla="*/ 0 h 3340768"/>
                  <a:gd name="connsiteX1" fmla="*/ 5941400 w 6498206"/>
                  <a:gd name="connsiteY1" fmla="*/ 0 h 3340768"/>
                  <a:gd name="connsiteX2" fmla="*/ 6498206 w 6498206"/>
                  <a:gd name="connsiteY2" fmla="*/ 556806 h 3340768"/>
                  <a:gd name="connsiteX3" fmla="*/ 6498206 w 6498206"/>
                  <a:gd name="connsiteY3" fmla="*/ 2783962 h 3340768"/>
                  <a:gd name="connsiteX4" fmla="*/ 5941400 w 6498206"/>
                  <a:gd name="connsiteY4" fmla="*/ 3340768 h 3340768"/>
                  <a:gd name="connsiteX5" fmla="*/ 0 w 6498206"/>
                  <a:gd name="connsiteY5" fmla="*/ 3340768 h 3340768"/>
                  <a:gd name="connsiteX6" fmla="*/ 1252436 w 6498206"/>
                  <a:gd name="connsiteY6" fmla="*/ 1670384 h 3340768"/>
                  <a:gd name="connsiteX7" fmla="*/ 0 w 6498206"/>
                  <a:gd name="connsiteY7" fmla="*/ 0 h 334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8206" h="3340768">
                    <a:moveTo>
                      <a:pt x="0" y="0"/>
                    </a:moveTo>
                    <a:lnTo>
                      <a:pt x="5941400" y="0"/>
                    </a:lnTo>
                    <a:cubicBezTo>
                      <a:pt x="6248916" y="0"/>
                      <a:pt x="6498206" y="249291"/>
                      <a:pt x="6498206" y="556806"/>
                    </a:cubicBezTo>
                    <a:lnTo>
                      <a:pt x="6498206" y="2783962"/>
                    </a:lnTo>
                    <a:cubicBezTo>
                      <a:pt x="6498206" y="3091477"/>
                      <a:pt x="6248916" y="3340768"/>
                      <a:pt x="5941400" y="3340768"/>
                    </a:cubicBezTo>
                    <a:lnTo>
                      <a:pt x="0" y="3340768"/>
                    </a:lnTo>
                    <a:lnTo>
                      <a:pt x="1252436" y="1670384"/>
                    </a:lnTo>
                    <a:lnTo>
                      <a:pt x="0" y="0"/>
                    </a:lnTo>
                    <a:close/>
                  </a:path>
                </a:pathLst>
              </a:custGeom>
              <a:solidFill>
                <a:srgbClr val="606CE4"/>
              </a:solidFill>
              <a:ln w="12700" cap="flat" cmpd="sng" algn="ctr">
                <a:noFill/>
                <a:prstDash val="solid"/>
                <a:miter lim="800000"/>
              </a:ln>
              <a:effectLst/>
            </p:spPr>
            <p:txBody>
              <a:bodyPr lIns="45712" tIns="22856" rIns="45712" bIns="22856" rtlCol="0" anchor="ctr"/>
              <a:lstStyle/>
              <a:p>
                <a:pPr algn="ctr" defTabSz="914012">
                  <a:defRPr/>
                </a:pPr>
                <a:endParaRPr lang="it-IT" sz="1333" kern="0" dirty="0">
                  <a:solidFill>
                    <a:srgbClr val="FFFFFF"/>
                  </a:solidFill>
                  <a:latin typeface="Corbel" panose="020B0503020204020204" pitchFamily="34" charset="0"/>
                </a:endParaRPr>
              </a:p>
            </p:txBody>
          </p:sp>
          <p:sp>
            <p:nvSpPr>
              <p:cNvPr id="24" name="TextBox 63">
                <a:extLst>
                  <a:ext uri="{FF2B5EF4-FFF2-40B4-BE49-F238E27FC236}">
                    <a16:creationId xmlns:a16="http://schemas.microsoft.com/office/drawing/2014/main" id="{9B76E1FF-5C7C-79A5-314D-C5E50633D3F5}"/>
                  </a:ext>
                </a:extLst>
              </p:cNvPr>
              <p:cNvSpPr txBox="1"/>
              <p:nvPr/>
            </p:nvSpPr>
            <p:spPr>
              <a:xfrm>
                <a:off x="6902679" y="2213834"/>
                <a:ext cx="795100" cy="196202"/>
              </a:xfrm>
              <a:prstGeom prst="rect">
                <a:avLst/>
              </a:prstGeom>
              <a:noFill/>
            </p:spPr>
            <p:txBody>
              <a:bodyPr wrap="none" lIns="45712" tIns="22856" rIns="45712" bIns="22856" rtlCol="0" anchor="b" anchorCtr="0">
                <a:spAutoFit/>
              </a:bodyPr>
              <a:lstStyle/>
              <a:p>
                <a:pPr defTabSz="914012"/>
                <a:r>
                  <a:rPr lang="it-IT" sz="1400" b="1" dirty="0">
                    <a:solidFill>
                      <a:srgbClr val="2E65A1"/>
                    </a:solidFill>
                    <a:latin typeface="Corbel" panose="020B0503020204020204" pitchFamily="34" charset="0"/>
                    <a:ea typeface="League Spartan" charset="0"/>
                    <a:cs typeface="Arial" panose="020B0604020202020204" pitchFamily="34" charset="0"/>
                  </a:rPr>
                  <a:t>APPROCCIO</a:t>
                </a:r>
              </a:p>
            </p:txBody>
          </p:sp>
          <p:sp>
            <p:nvSpPr>
              <p:cNvPr id="25" name="Subtitle 2">
                <a:extLst>
                  <a:ext uri="{FF2B5EF4-FFF2-40B4-BE49-F238E27FC236}">
                    <a16:creationId xmlns:a16="http://schemas.microsoft.com/office/drawing/2014/main" id="{59C0133E-F484-D149-618E-D3C480BF9E8D}"/>
                  </a:ext>
                </a:extLst>
              </p:cNvPr>
              <p:cNvSpPr txBox="1">
                <a:spLocks/>
              </p:cNvSpPr>
              <p:nvPr/>
            </p:nvSpPr>
            <p:spPr>
              <a:xfrm>
                <a:off x="6882600" y="2374441"/>
                <a:ext cx="2021170" cy="541345"/>
              </a:xfrm>
              <a:prstGeom prst="rect">
                <a:avLst/>
              </a:prstGeom>
            </p:spPr>
            <p:txBody>
              <a:bodyPr vert="horz" wrap="square" lIns="45712" tIns="22856" rIns="45712" bIns="2285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it-IT" sz="1400" dirty="0">
                    <a:solidFill>
                      <a:schemeClr val="tx1">
                        <a:lumMod val="75000"/>
                        <a:lumOff val="25000"/>
                      </a:schemeClr>
                    </a:solidFill>
                    <a:latin typeface="Corbel" panose="020B0503020204020204" pitchFamily="34" charset="0"/>
                    <a:ea typeface="Lato Light" panose="020F0502020204030203" pitchFamily="34" charset="0"/>
                    <a:cs typeface="Arial" panose="020B0604020202020204" pitchFamily="34" charset="0"/>
                  </a:rPr>
                  <a:t>Applicazioni sperimentali che migliorano le competenze multidisciplinari</a:t>
                </a:r>
              </a:p>
            </p:txBody>
          </p:sp>
          <p:pic>
            <p:nvPicPr>
              <p:cNvPr id="26" name="Picture 3">
                <a:extLst>
                  <a:ext uri="{FF2B5EF4-FFF2-40B4-BE49-F238E27FC236}">
                    <a16:creationId xmlns:a16="http://schemas.microsoft.com/office/drawing/2014/main" id="{223B6439-77EF-6A10-51CE-E49A93583C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5298" y="2400885"/>
                <a:ext cx="385324" cy="3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uppo 26">
              <a:extLst>
                <a:ext uri="{FF2B5EF4-FFF2-40B4-BE49-F238E27FC236}">
                  <a16:creationId xmlns:a16="http://schemas.microsoft.com/office/drawing/2014/main" id="{DD517505-E39D-C1A8-A2B9-336DABCBE4ED}"/>
                </a:ext>
              </a:extLst>
            </p:cNvPr>
            <p:cNvGrpSpPr/>
            <p:nvPr/>
          </p:nvGrpSpPr>
          <p:grpSpPr>
            <a:xfrm>
              <a:off x="401499" y="3686167"/>
              <a:ext cx="5695164" cy="1035222"/>
              <a:chOff x="291295" y="3032129"/>
              <a:chExt cx="4271373" cy="776415"/>
            </a:xfrm>
          </p:grpSpPr>
          <p:sp>
            <p:nvSpPr>
              <p:cNvPr id="28" name="Freeform 24">
                <a:extLst>
                  <a:ext uri="{FF2B5EF4-FFF2-40B4-BE49-F238E27FC236}">
                    <a16:creationId xmlns:a16="http://schemas.microsoft.com/office/drawing/2014/main" id="{C30C9FC8-B0BD-B690-81D2-C15D3FA70AAD}"/>
                  </a:ext>
                </a:extLst>
              </p:cNvPr>
              <p:cNvSpPr/>
              <p:nvPr/>
            </p:nvSpPr>
            <p:spPr>
              <a:xfrm>
                <a:off x="2440327" y="3035078"/>
                <a:ext cx="2122341" cy="773466"/>
              </a:xfrm>
              <a:custGeom>
                <a:avLst/>
                <a:gdLst>
                  <a:gd name="connsiteX0" fmla="*/ 556806 w 9164462"/>
                  <a:gd name="connsiteY0" fmla="*/ 0 h 3340768"/>
                  <a:gd name="connsiteX1" fmla="*/ 6659590 w 9164462"/>
                  <a:gd name="connsiteY1" fmla="*/ 0 h 3340768"/>
                  <a:gd name="connsiteX2" fmla="*/ 9164462 w 9164462"/>
                  <a:gd name="connsiteY2" fmla="*/ 3340768 h 3340768"/>
                  <a:gd name="connsiteX3" fmla="*/ 556806 w 9164462"/>
                  <a:gd name="connsiteY3" fmla="*/ 3340768 h 3340768"/>
                  <a:gd name="connsiteX4" fmla="*/ 0 w 9164462"/>
                  <a:gd name="connsiteY4" fmla="*/ 2783962 h 3340768"/>
                  <a:gd name="connsiteX5" fmla="*/ 0 w 9164462"/>
                  <a:gd name="connsiteY5" fmla="*/ 556806 h 3340768"/>
                  <a:gd name="connsiteX6" fmla="*/ 556806 w 9164462"/>
                  <a:gd name="connsiteY6" fmla="*/ 0 h 334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4462" h="3340768">
                    <a:moveTo>
                      <a:pt x="556806" y="0"/>
                    </a:moveTo>
                    <a:lnTo>
                      <a:pt x="6659590" y="0"/>
                    </a:lnTo>
                    <a:lnTo>
                      <a:pt x="9164462" y="3340768"/>
                    </a:lnTo>
                    <a:lnTo>
                      <a:pt x="556806" y="3340768"/>
                    </a:lnTo>
                    <a:cubicBezTo>
                      <a:pt x="249291" y="3340768"/>
                      <a:pt x="0" y="3091477"/>
                      <a:pt x="0" y="2783962"/>
                    </a:cubicBezTo>
                    <a:lnTo>
                      <a:pt x="0" y="556806"/>
                    </a:lnTo>
                    <a:cubicBezTo>
                      <a:pt x="0" y="249291"/>
                      <a:pt x="249291" y="0"/>
                      <a:pt x="556806" y="0"/>
                    </a:cubicBezTo>
                    <a:close/>
                  </a:path>
                </a:pathLst>
              </a:custGeom>
              <a:solidFill>
                <a:srgbClr val="198AD6"/>
              </a:solidFill>
              <a:ln w="12700" cap="flat" cmpd="sng" algn="ctr">
                <a:noFill/>
                <a:prstDash val="solid"/>
                <a:miter lim="800000"/>
              </a:ln>
              <a:effectLst/>
            </p:spPr>
            <p:txBody>
              <a:bodyPr lIns="45712" tIns="22856" rIns="45712" bIns="22856" rtlCol="0" anchor="ctr"/>
              <a:lstStyle/>
              <a:p>
                <a:pPr algn="ctr" defTabSz="914012">
                  <a:defRPr/>
                </a:pPr>
                <a:endParaRPr lang="it-IT" sz="1333" kern="0" dirty="0">
                  <a:solidFill>
                    <a:srgbClr val="FFFFFF"/>
                  </a:solidFill>
                  <a:latin typeface="Corbel" panose="020B0503020204020204" pitchFamily="34" charset="0"/>
                </a:endParaRPr>
              </a:p>
            </p:txBody>
          </p:sp>
          <p:sp>
            <p:nvSpPr>
              <p:cNvPr id="29" name="TextBox 69">
                <a:extLst>
                  <a:ext uri="{FF2B5EF4-FFF2-40B4-BE49-F238E27FC236}">
                    <a16:creationId xmlns:a16="http://schemas.microsoft.com/office/drawing/2014/main" id="{647CA474-23CB-B002-2F2C-9B54CE5FD83F}"/>
                  </a:ext>
                </a:extLst>
              </p:cNvPr>
              <p:cNvSpPr txBox="1"/>
              <p:nvPr/>
            </p:nvSpPr>
            <p:spPr>
              <a:xfrm>
                <a:off x="1628874" y="3032129"/>
                <a:ext cx="609535" cy="196201"/>
              </a:xfrm>
              <a:prstGeom prst="rect">
                <a:avLst/>
              </a:prstGeom>
              <a:noFill/>
            </p:spPr>
            <p:txBody>
              <a:bodyPr wrap="none" lIns="45712" tIns="22856" rIns="45712" bIns="22856" rtlCol="0" anchor="b" anchorCtr="0">
                <a:spAutoFit/>
              </a:bodyPr>
              <a:lstStyle/>
              <a:p>
                <a:pPr algn="r" defTabSz="914012"/>
                <a:r>
                  <a:rPr lang="it-IT" sz="1400" b="1" dirty="0">
                    <a:solidFill>
                      <a:srgbClr val="2E65A1"/>
                    </a:solidFill>
                    <a:latin typeface="Corbel" panose="020B0503020204020204" pitchFamily="34" charset="0"/>
                    <a:ea typeface="League Spartan" charset="0"/>
                    <a:cs typeface="Arial" panose="020B0604020202020204" pitchFamily="34" charset="0"/>
                  </a:rPr>
                  <a:t>MISSION</a:t>
                </a:r>
              </a:p>
            </p:txBody>
          </p:sp>
          <p:sp>
            <p:nvSpPr>
              <p:cNvPr id="30" name="Subtitle 2">
                <a:extLst>
                  <a:ext uri="{FF2B5EF4-FFF2-40B4-BE49-F238E27FC236}">
                    <a16:creationId xmlns:a16="http://schemas.microsoft.com/office/drawing/2014/main" id="{1B766E49-3D3E-AB90-3162-8D7456AA3795}"/>
                  </a:ext>
                </a:extLst>
              </p:cNvPr>
              <p:cNvSpPr txBox="1">
                <a:spLocks/>
              </p:cNvSpPr>
              <p:nvPr/>
            </p:nvSpPr>
            <p:spPr>
              <a:xfrm>
                <a:off x="291295" y="3218708"/>
                <a:ext cx="1947110" cy="541344"/>
              </a:xfrm>
              <a:prstGeom prst="rect">
                <a:avLst/>
              </a:prstGeom>
            </p:spPr>
            <p:txBody>
              <a:bodyPr vert="horz" wrap="square" lIns="45712" tIns="22856" rIns="45712" bIns="2285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1"/>
                  </a:lnSpc>
                </a:pPr>
                <a:r>
                  <a:rPr lang="it-IT" sz="1400" dirty="0">
                    <a:solidFill>
                      <a:schemeClr val="tx1">
                        <a:lumMod val="75000"/>
                        <a:lumOff val="25000"/>
                      </a:schemeClr>
                    </a:solidFill>
                    <a:latin typeface="Corbel" panose="020B0503020204020204" pitchFamily="34" charset="0"/>
                    <a:ea typeface="Lato Light" panose="020F0502020204030203" pitchFamily="34" charset="0"/>
                    <a:cs typeface="Arial" panose="020B0604020202020204" pitchFamily="34" charset="0"/>
                  </a:rPr>
                  <a:t>Ricerca dedicata al sistema energetico integrato finanziata con fondi pubblici</a:t>
                </a:r>
              </a:p>
            </p:txBody>
          </p:sp>
          <p:pic>
            <p:nvPicPr>
              <p:cNvPr id="31" name="Picture 4">
                <a:extLst>
                  <a:ext uri="{FF2B5EF4-FFF2-40B4-BE49-F238E27FC236}">
                    <a16:creationId xmlns:a16="http://schemas.microsoft.com/office/drawing/2014/main" id="{8F36B741-8A68-3826-7276-BFB483DCA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209484"/>
                <a:ext cx="390815" cy="3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uppo 31">
              <a:extLst>
                <a:ext uri="{FF2B5EF4-FFF2-40B4-BE49-F238E27FC236}">
                  <a16:creationId xmlns:a16="http://schemas.microsoft.com/office/drawing/2014/main" id="{A9C66512-11C4-F5EC-4770-5E1FE44114AC}"/>
                </a:ext>
              </a:extLst>
            </p:cNvPr>
            <p:cNvGrpSpPr/>
            <p:nvPr/>
          </p:nvGrpSpPr>
          <p:grpSpPr>
            <a:xfrm>
              <a:off x="261291" y="1496283"/>
              <a:ext cx="5834133" cy="1031288"/>
              <a:chOff x="186138" y="1389722"/>
              <a:chExt cx="4375599" cy="773466"/>
            </a:xfrm>
          </p:grpSpPr>
          <p:sp>
            <p:nvSpPr>
              <p:cNvPr id="33" name="Freeform 30">
                <a:extLst>
                  <a:ext uri="{FF2B5EF4-FFF2-40B4-BE49-F238E27FC236}">
                    <a16:creationId xmlns:a16="http://schemas.microsoft.com/office/drawing/2014/main" id="{2EAFC361-E34B-3DE3-0361-3AEB914DB5AE}"/>
                  </a:ext>
                </a:extLst>
              </p:cNvPr>
              <p:cNvSpPr/>
              <p:nvPr/>
            </p:nvSpPr>
            <p:spPr>
              <a:xfrm>
                <a:off x="2440327" y="1389722"/>
                <a:ext cx="2121410" cy="773466"/>
              </a:xfrm>
              <a:custGeom>
                <a:avLst/>
                <a:gdLst>
                  <a:gd name="connsiteX0" fmla="*/ 556806 w 9160442"/>
                  <a:gd name="connsiteY0" fmla="*/ 0 h 3340768"/>
                  <a:gd name="connsiteX1" fmla="*/ 9160442 w 9160442"/>
                  <a:gd name="connsiteY1" fmla="*/ 0 h 3340768"/>
                  <a:gd name="connsiteX2" fmla="*/ 6655569 w 9160442"/>
                  <a:gd name="connsiteY2" fmla="*/ 3340768 h 3340768"/>
                  <a:gd name="connsiteX3" fmla="*/ 556806 w 9160442"/>
                  <a:gd name="connsiteY3" fmla="*/ 3340768 h 3340768"/>
                  <a:gd name="connsiteX4" fmla="*/ 0 w 9160442"/>
                  <a:gd name="connsiteY4" fmla="*/ 2783962 h 3340768"/>
                  <a:gd name="connsiteX5" fmla="*/ 0 w 9160442"/>
                  <a:gd name="connsiteY5" fmla="*/ 556806 h 3340768"/>
                  <a:gd name="connsiteX6" fmla="*/ 556806 w 9160442"/>
                  <a:gd name="connsiteY6" fmla="*/ 0 h 334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442" h="3340768">
                    <a:moveTo>
                      <a:pt x="556806" y="0"/>
                    </a:moveTo>
                    <a:lnTo>
                      <a:pt x="9160442" y="0"/>
                    </a:lnTo>
                    <a:lnTo>
                      <a:pt x="6655569" y="3340768"/>
                    </a:lnTo>
                    <a:lnTo>
                      <a:pt x="556806" y="3340768"/>
                    </a:lnTo>
                    <a:cubicBezTo>
                      <a:pt x="249291" y="3340768"/>
                      <a:pt x="0" y="3091477"/>
                      <a:pt x="0" y="2783962"/>
                    </a:cubicBezTo>
                    <a:lnTo>
                      <a:pt x="0" y="556806"/>
                    </a:lnTo>
                    <a:cubicBezTo>
                      <a:pt x="0" y="249291"/>
                      <a:pt x="249291" y="0"/>
                      <a:pt x="556806" y="0"/>
                    </a:cubicBezTo>
                    <a:close/>
                  </a:path>
                </a:pathLst>
              </a:custGeom>
              <a:solidFill>
                <a:srgbClr val="3DBEA2"/>
              </a:solidFill>
              <a:ln w="12700" cap="flat" cmpd="sng" algn="ctr">
                <a:noFill/>
                <a:prstDash val="solid"/>
                <a:miter lim="800000"/>
              </a:ln>
              <a:effectLst/>
            </p:spPr>
            <p:txBody>
              <a:bodyPr lIns="45712" tIns="22856" rIns="45712" bIns="22856" rtlCol="0" anchor="ctr"/>
              <a:lstStyle/>
              <a:p>
                <a:pPr algn="ctr" defTabSz="914012">
                  <a:defRPr/>
                </a:pPr>
                <a:endParaRPr lang="it-IT" sz="1333" kern="0" dirty="0">
                  <a:solidFill>
                    <a:srgbClr val="FFFFFF"/>
                  </a:solidFill>
                  <a:latin typeface="Corbel" panose="020B0503020204020204" pitchFamily="34" charset="0"/>
                </a:endParaRPr>
              </a:p>
            </p:txBody>
          </p:sp>
          <p:sp>
            <p:nvSpPr>
              <p:cNvPr id="34" name="TextBox 66">
                <a:extLst>
                  <a:ext uri="{FF2B5EF4-FFF2-40B4-BE49-F238E27FC236}">
                    <a16:creationId xmlns:a16="http://schemas.microsoft.com/office/drawing/2014/main" id="{26B8789B-47AB-292F-08E0-D070D8BABFA4}"/>
                  </a:ext>
                </a:extLst>
              </p:cNvPr>
              <p:cNvSpPr txBox="1"/>
              <p:nvPr/>
            </p:nvSpPr>
            <p:spPr>
              <a:xfrm>
                <a:off x="1442149" y="1395114"/>
                <a:ext cx="796257" cy="196202"/>
              </a:xfrm>
              <a:prstGeom prst="rect">
                <a:avLst/>
              </a:prstGeom>
              <a:noFill/>
            </p:spPr>
            <p:txBody>
              <a:bodyPr wrap="none" lIns="45712" tIns="22856" rIns="45712" bIns="22856" rtlCol="0" anchor="b" anchorCtr="0">
                <a:spAutoFit/>
              </a:bodyPr>
              <a:lstStyle/>
              <a:p>
                <a:pPr algn="r" defTabSz="914012"/>
                <a:r>
                  <a:rPr lang="it-IT" sz="1400" b="1" dirty="0">
                    <a:solidFill>
                      <a:srgbClr val="2E65A1"/>
                    </a:solidFill>
                    <a:latin typeface="Corbel" panose="020B0503020204020204" pitchFamily="34" charset="0"/>
                    <a:ea typeface="League Spartan" charset="0"/>
                    <a:cs typeface="Arial" panose="020B0604020202020204" pitchFamily="34" charset="0"/>
                  </a:rPr>
                  <a:t>PROPRIETA’</a:t>
                </a:r>
              </a:p>
            </p:txBody>
          </p:sp>
          <p:sp>
            <p:nvSpPr>
              <p:cNvPr id="35" name="Subtitle 2">
                <a:extLst>
                  <a:ext uri="{FF2B5EF4-FFF2-40B4-BE49-F238E27FC236}">
                    <a16:creationId xmlns:a16="http://schemas.microsoft.com/office/drawing/2014/main" id="{9759A0C2-7E80-4283-497E-76F215500067}"/>
                  </a:ext>
                </a:extLst>
              </p:cNvPr>
              <p:cNvSpPr txBox="1">
                <a:spLocks/>
              </p:cNvSpPr>
              <p:nvPr/>
            </p:nvSpPr>
            <p:spPr>
              <a:xfrm>
                <a:off x="186138" y="1566088"/>
                <a:ext cx="2052266" cy="541345"/>
              </a:xfrm>
              <a:prstGeom prst="rect">
                <a:avLst/>
              </a:prstGeom>
            </p:spPr>
            <p:txBody>
              <a:bodyPr vert="horz" wrap="square" lIns="45712" tIns="22856" rIns="45712" bIns="2285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1"/>
                  </a:lnSpc>
                </a:pPr>
                <a:r>
                  <a:rPr lang="it-IT" sz="1400" noProof="0" dirty="0">
                    <a:solidFill>
                      <a:schemeClr val="tx1">
                        <a:lumMod val="75000"/>
                        <a:lumOff val="25000"/>
                      </a:schemeClr>
                    </a:solidFill>
                    <a:latin typeface="Corbel" panose="020B0503020204020204" pitchFamily="34" charset="0"/>
                    <a:ea typeface="Lato Light" panose="020F0502020204030203" pitchFamily="34" charset="0"/>
                    <a:cs typeface="Arial" panose="020B0604020202020204" pitchFamily="34" charset="0"/>
                  </a:rPr>
                  <a:t>GSE  </a:t>
                </a:r>
                <a:br>
                  <a:rPr lang="it-IT" sz="1400" noProof="0" dirty="0">
                    <a:solidFill>
                      <a:schemeClr val="tx1">
                        <a:lumMod val="75000"/>
                        <a:lumOff val="25000"/>
                      </a:schemeClr>
                    </a:solidFill>
                    <a:latin typeface="Corbel" panose="020B0503020204020204" pitchFamily="34" charset="0"/>
                    <a:ea typeface="Lato Light" panose="020F0502020204030203" pitchFamily="34" charset="0"/>
                    <a:cs typeface="Arial" panose="020B0604020202020204" pitchFamily="34" charset="0"/>
                  </a:rPr>
                </a:br>
                <a:r>
                  <a:rPr lang="it-IT" sz="1400" noProof="0" dirty="0">
                    <a:solidFill>
                      <a:schemeClr val="tx1">
                        <a:lumMod val="75000"/>
                        <a:lumOff val="25000"/>
                      </a:schemeClr>
                    </a:solidFill>
                    <a:latin typeface="Corbel" panose="020B0503020204020204" pitchFamily="34" charset="0"/>
                    <a:ea typeface="Lato Light" panose="020F0502020204030203" pitchFamily="34" charset="0"/>
                    <a:cs typeface="Arial" panose="020B0604020202020204" pitchFamily="34" charset="0"/>
                  </a:rPr>
                  <a:t>Società pubblica controllata dal Ministero dell’Economia</a:t>
                </a:r>
              </a:p>
            </p:txBody>
          </p:sp>
          <p:pic>
            <p:nvPicPr>
              <p:cNvPr id="36" name="Picture 5">
                <a:extLst>
                  <a:ext uri="{FF2B5EF4-FFF2-40B4-BE49-F238E27FC236}">
                    <a16:creationId xmlns:a16="http://schemas.microsoft.com/office/drawing/2014/main" id="{FEE8B6F2-185B-D9C8-C16C-F8292D5FFC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9113" y="1574223"/>
                <a:ext cx="391633" cy="3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7" name="Picture 6">
              <a:extLst>
                <a:ext uri="{FF2B5EF4-FFF2-40B4-BE49-F238E27FC236}">
                  <a16:creationId xmlns:a16="http://schemas.microsoft.com/office/drawing/2014/main" id="{FAC8155C-D1E1-EDB4-2B12-81E2A00C1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9723" y="2536804"/>
              <a:ext cx="1138767" cy="114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28">
            <a:extLst>
              <a:ext uri="{FF2B5EF4-FFF2-40B4-BE49-F238E27FC236}">
                <a16:creationId xmlns:a16="http://schemas.microsoft.com/office/drawing/2014/main" id="{B90F8296-9631-D238-0E08-0264777CA2B4}"/>
              </a:ext>
            </a:extLst>
          </p:cNvPr>
          <p:cNvSpPr txBox="1"/>
          <p:nvPr/>
        </p:nvSpPr>
        <p:spPr>
          <a:xfrm>
            <a:off x="7167765" y="4846032"/>
            <a:ext cx="3353773" cy="646331"/>
          </a:xfrm>
          <a:prstGeom prst="rect">
            <a:avLst/>
          </a:prstGeom>
          <a:noFill/>
        </p:spPr>
        <p:txBody>
          <a:bodyPr wrap="square" rtlCol="0" anchor="t" anchorCtr="0">
            <a:spAutoFit/>
          </a:bodyPr>
          <a:lstStyle/>
          <a:p>
            <a:pPr algn="ctr" eaLnBrk="1" fontAlgn="auto" hangingPunct="1">
              <a:spcBef>
                <a:spcPts val="0"/>
              </a:spcBef>
              <a:spcAft>
                <a:spcPts val="0"/>
              </a:spcAft>
            </a:pPr>
            <a:r>
              <a:rPr lang="it-IT" b="1" dirty="0">
                <a:solidFill>
                  <a:srgbClr val="629DD1"/>
                </a:solidFill>
                <a:latin typeface="Corbel" panose="020B0503020204020204" pitchFamily="34" charset="0"/>
                <a:ea typeface="League Spartan" charset="0"/>
                <a:cs typeface="Arial" panose="020B0604020202020204" pitchFamily="34" charset="0"/>
              </a:rPr>
              <a:t>Collaborazione con industria e operatori di settore</a:t>
            </a:r>
          </a:p>
        </p:txBody>
      </p:sp>
      <p:sp>
        <p:nvSpPr>
          <p:cNvPr id="38" name="TextBox 30">
            <a:extLst>
              <a:ext uri="{FF2B5EF4-FFF2-40B4-BE49-F238E27FC236}">
                <a16:creationId xmlns:a16="http://schemas.microsoft.com/office/drawing/2014/main" id="{7208BAB0-DBB7-16C5-93FE-C5E0326CD911}"/>
              </a:ext>
            </a:extLst>
          </p:cNvPr>
          <p:cNvSpPr txBox="1"/>
          <p:nvPr/>
        </p:nvSpPr>
        <p:spPr>
          <a:xfrm>
            <a:off x="6678061" y="6181244"/>
            <a:ext cx="2482429" cy="646331"/>
          </a:xfrm>
          <a:prstGeom prst="rect">
            <a:avLst/>
          </a:prstGeom>
          <a:noFill/>
        </p:spPr>
        <p:txBody>
          <a:bodyPr wrap="square" rtlCol="0" anchor="t" anchorCtr="0">
            <a:spAutoFit/>
          </a:bodyPr>
          <a:lstStyle/>
          <a:p>
            <a:pPr algn="ctr" eaLnBrk="1" fontAlgn="auto" hangingPunct="1">
              <a:spcBef>
                <a:spcPts val="0"/>
              </a:spcBef>
              <a:spcAft>
                <a:spcPts val="0"/>
              </a:spcAft>
            </a:pPr>
            <a:r>
              <a:rPr lang="it-IT" b="1" dirty="0">
                <a:solidFill>
                  <a:srgbClr val="297FD5"/>
                </a:solidFill>
                <a:latin typeface="Corbel" panose="020B0503020204020204" pitchFamily="34" charset="0"/>
                <a:ea typeface="League Spartan" charset="0"/>
                <a:cs typeface="Arial" panose="020B0604020202020204" pitchFamily="34" charset="0"/>
              </a:rPr>
              <a:t>Dimensione europea e internazionale</a:t>
            </a:r>
          </a:p>
        </p:txBody>
      </p:sp>
      <p:sp>
        <p:nvSpPr>
          <p:cNvPr id="39" name="TextBox 32">
            <a:extLst>
              <a:ext uri="{FF2B5EF4-FFF2-40B4-BE49-F238E27FC236}">
                <a16:creationId xmlns:a16="http://schemas.microsoft.com/office/drawing/2014/main" id="{713216F9-62C6-E81E-EAD3-FA05267ED351}"/>
              </a:ext>
            </a:extLst>
          </p:cNvPr>
          <p:cNvSpPr txBox="1"/>
          <p:nvPr/>
        </p:nvSpPr>
        <p:spPr>
          <a:xfrm>
            <a:off x="1932016" y="4797939"/>
            <a:ext cx="2821947" cy="646331"/>
          </a:xfrm>
          <a:prstGeom prst="rect">
            <a:avLst/>
          </a:prstGeom>
          <a:noFill/>
        </p:spPr>
        <p:txBody>
          <a:bodyPr wrap="square" rtlCol="0" anchor="t" anchorCtr="0">
            <a:spAutoFit/>
          </a:bodyPr>
          <a:lstStyle/>
          <a:p>
            <a:pPr algn="ctr" eaLnBrk="1" fontAlgn="auto" hangingPunct="1">
              <a:spcBef>
                <a:spcPts val="0"/>
              </a:spcBef>
              <a:spcAft>
                <a:spcPts val="0"/>
              </a:spcAft>
            </a:pPr>
            <a:r>
              <a:rPr lang="it-IT" b="1" dirty="0">
                <a:solidFill>
                  <a:srgbClr val="4A66AC"/>
                </a:solidFill>
                <a:latin typeface="Corbel" panose="020B0503020204020204" pitchFamily="34" charset="0"/>
                <a:ea typeface="League Spartan" charset="0"/>
                <a:cs typeface="Arial" panose="020B0604020202020204" pitchFamily="34" charset="0"/>
              </a:rPr>
              <a:t>Supporto alle istituzioni nazionali e locali</a:t>
            </a:r>
          </a:p>
        </p:txBody>
      </p:sp>
      <p:grpSp>
        <p:nvGrpSpPr>
          <p:cNvPr id="40" name="Gruppo 39">
            <a:extLst>
              <a:ext uri="{FF2B5EF4-FFF2-40B4-BE49-F238E27FC236}">
                <a16:creationId xmlns:a16="http://schemas.microsoft.com/office/drawing/2014/main" id="{5E135C64-6EC3-0161-977A-99730FB2B06B}"/>
              </a:ext>
            </a:extLst>
          </p:cNvPr>
          <p:cNvGrpSpPr/>
          <p:nvPr/>
        </p:nvGrpSpPr>
        <p:grpSpPr>
          <a:xfrm>
            <a:off x="4823698" y="4511935"/>
            <a:ext cx="2318247" cy="2342208"/>
            <a:chOff x="4061513" y="1517234"/>
            <a:chExt cx="4694052" cy="4492922"/>
          </a:xfrm>
        </p:grpSpPr>
        <p:pic>
          <p:nvPicPr>
            <p:cNvPr id="45" name="Immagine 44">
              <a:extLst>
                <a:ext uri="{FF2B5EF4-FFF2-40B4-BE49-F238E27FC236}">
                  <a16:creationId xmlns:a16="http://schemas.microsoft.com/office/drawing/2014/main" id="{92B6A4ED-A79F-E9CD-6F4C-191AB2C9CD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50749" y="2908568"/>
              <a:ext cx="1117088" cy="124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893">
              <a:extLst>
                <a:ext uri="{FF2B5EF4-FFF2-40B4-BE49-F238E27FC236}">
                  <a16:creationId xmlns:a16="http://schemas.microsoft.com/office/drawing/2014/main" id="{098F8DC8-11AC-4F1F-00BD-A98957250B8A}"/>
                </a:ext>
              </a:extLst>
            </p:cNvPr>
            <p:cNvSpPr>
              <a:spLocks noChangeArrowheads="1"/>
            </p:cNvSpPr>
            <p:nvPr/>
          </p:nvSpPr>
          <p:spPr bwMode="auto">
            <a:xfrm>
              <a:off x="4962566" y="2238165"/>
              <a:ext cx="546298" cy="549129"/>
            </a:xfrm>
            <a:custGeom>
              <a:avLst/>
              <a:gdLst/>
              <a:ahLst/>
              <a:cxnLst/>
              <a:rect l="0" t="0" r="r" b="b"/>
              <a:pathLst>
                <a:path w="306026" h="307613">
                  <a:moveTo>
                    <a:pt x="9310" y="263095"/>
                  </a:moveTo>
                  <a:lnTo>
                    <a:pt x="9310" y="296565"/>
                  </a:lnTo>
                  <a:lnTo>
                    <a:pt x="38315" y="296565"/>
                  </a:lnTo>
                  <a:lnTo>
                    <a:pt x="38315" y="263095"/>
                  </a:lnTo>
                  <a:lnTo>
                    <a:pt x="9310" y="263095"/>
                  </a:lnTo>
                  <a:close/>
                  <a:moveTo>
                    <a:pt x="4655" y="254000"/>
                  </a:moveTo>
                  <a:lnTo>
                    <a:pt x="42970" y="254000"/>
                  </a:lnTo>
                  <a:cubicBezTo>
                    <a:pt x="45476" y="254000"/>
                    <a:pt x="47267" y="255819"/>
                    <a:pt x="47267" y="258366"/>
                  </a:cubicBezTo>
                  <a:lnTo>
                    <a:pt x="47267" y="301294"/>
                  </a:lnTo>
                  <a:cubicBezTo>
                    <a:pt x="47267" y="303841"/>
                    <a:pt x="45476" y="306023"/>
                    <a:pt x="42970" y="306023"/>
                  </a:cubicBezTo>
                  <a:lnTo>
                    <a:pt x="4655" y="306023"/>
                  </a:lnTo>
                  <a:cubicBezTo>
                    <a:pt x="2148" y="306023"/>
                    <a:pt x="0" y="303841"/>
                    <a:pt x="0" y="301294"/>
                  </a:cubicBezTo>
                  <a:lnTo>
                    <a:pt x="0" y="258366"/>
                  </a:lnTo>
                  <a:cubicBezTo>
                    <a:pt x="0" y="255819"/>
                    <a:pt x="2148" y="254000"/>
                    <a:pt x="4655" y="254000"/>
                  </a:cubicBezTo>
                  <a:close/>
                  <a:moveTo>
                    <a:pt x="85441" y="233169"/>
                  </a:moveTo>
                  <a:lnTo>
                    <a:pt x="85441" y="296696"/>
                  </a:lnTo>
                  <a:lnTo>
                    <a:pt x="114584" y="296696"/>
                  </a:lnTo>
                  <a:lnTo>
                    <a:pt x="114584" y="233169"/>
                  </a:lnTo>
                  <a:lnTo>
                    <a:pt x="85441" y="233169"/>
                  </a:lnTo>
                  <a:close/>
                  <a:moveTo>
                    <a:pt x="80820" y="223837"/>
                  </a:moveTo>
                  <a:lnTo>
                    <a:pt x="118849" y="223837"/>
                  </a:lnTo>
                  <a:cubicBezTo>
                    <a:pt x="121693" y="223837"/>
                    <a:pt x="123470" y="225991"/>
                    <a:pt x="123470" y="228503"/>
                  </a:cubicBezTo>
                  <a:lnTo>
                    <a:pt x="123470" y="301362"/>
                  </a:lnTo>
                  <a:cubicBezTo>
                    <a:pt x="123470" y="303875"/>
                    <a:pt x="121693" y="306028"/>
                    <a:pt x="118849" y="306028"/>
                  </a:cubicBezTo>
                  <a:lnTo>
                    <a:pt x="80820" y="306028"/>
                  </a:lnTo>
                  <a:cubicBezTo>
                    <a:pt x="78333" y="306028"/>
                    <a:pt x="76200" y="303875"/>
                    <a:pt x="76200" y="301362"/>
                  </a:cubicBezTo>
                  <a:lnTo>
                    <a:pt x="76200" y="228503"/>
                  </a:lnTo>
                  <a:cubicBezTo>
                    <a:pt x="76200" y="225991"/>
                    <a:pt x="78333" y="223837"/>
                    <a:pt x="80820" y="223837"/>
                  </a:cubicBezTo>
                  <a:close/>
                  <a:moveTo>
                    <a:pt x="163465" y="177323"/>
                  </a:moveTo>
                  <a:lnTo>
                    <a:pt x="163465" y="298203"/>
                  </a:lnTo>
                  <a:lnTo>
                    <a:pt x="193357" y="298203"/>
                  </a:lnTo>
                  <a:lnTo>
                    <a:pt x="193357" y="177323"/>
                  </a:lnTo>
                  <a:lnTo>
                    <a:pt x="163465" y="177323"/>
                  </a:lnTo>
                  <a:close/>
                  <a:moveTo>
                    <a:pt x="158726" y="168275"/>
                  </a:moveTo>
                  <a:lnTo>
                    <a:pt x="198096" y="168275"/>
                  </a:lnTo>
                  <a:cubicBezTo>
                    <a:pt x="200648" y="168275"/>
                    <a:pt x="202836" y="170085"/>
                    <a:pt x="202836" y="172980"/>
                  </a:cubicBezTo>
                  <a:lnTo>
                    <a:pt x="202836" y="302908"/>
                  </a:lnTo>
                  <a:cubicBezTo>
                    <a:pt x="202836" y="305442"/>
                    <a:pt x="200648" y="307613"/>
                    <a:pt x="198096" y="307613"/>
                  </a:cubicBezTo>
                  <a:lnTo>
                    <a:pt x="158726" y="307613"/>
                  </a:lnTo>
                  <a:cubicBezTo>
                    <a:pt x="156174" y="307613"/>
                    <a:pt x="153987" y="305442"/>
                    <a:pt x="153987" y="302908"/>
                  </a:cubicBezTo>
                  <a:lnTo>
                    <a:pt x="153987" y="172980"/>
                  </a:lnTo>
                  <a:cubicBezTo>
                    <a:pt x="153987" y="170085"/>
                    <a:pt x="156174" y="168275"/>
                    <a:pt x="158726" y="168275"/>
                  </a:cubicBezTo>
                  <a:close/>
                  <a:moveTo>
                    <a:pt x="63442" y="134937"/>
                  </a:moveTo>
                  <a:lnTo>
                    <a:pt x="126784" y="134937"/>
                  </a:lnTo>
                  <a:cubicBezTo>
                    <a:pt x="127870" y="134937"/>
                    <a:pt x="129318" y="135667"/>
                    <a:pt x="130042" y="136396"/>
                  </a:cubicBezTo>
                  <a:lnTo>
                    <a:pt x="147053" y="153172"/>
                  </a:lnTo>
                  <a:cubicBezTo>
                    <a:pt x="148863" y="155360"/>
                    <a:pt x="148863" y="158278"/>
                    <a:pt x="147053" y="160102"/>
                  </a:cubicBezTo>
                  <a:cubicBezTo>
                    <a:pt x="145967" y="161196"/>
                    <a:pt x="144882" y="161560"/>
                    <a:pt x="143796" y="161560"/>
                  </a:cubicBezTo>
                  <a:cubicBezTo>
                    <a:pt x="142348" y="161560"/>
                    <a:pt x="141262" y="161196"/>
                    <a:pt x="140176" y="160102"/>
                  </a:cubicBezTo>
                  <a:lnTo>
                    <a:pt x="124612" y="144419"/>
                  </a:lnTo>
                  <a:lnTo>
                    <a:pt x="63442" y="144419"/>
                  </a:lnTo>
                  <a:cubicBezTo>
                    <a:pt x="60909" y="144419"/>
                    <a:pt x="58737" y="142231"/>
                    <a:pt x="58737" y="139678"/>
                  </a:cubicBezTo>
                  <a:cubicBezTo>
                    <a:pt x="58737" y="137125"/>
                    <a:pt x="60909" y="134937"/>
                    <a:pt x="63442" y="134937"/>
                  </a:cubicBezTo>
                  <a:close/>
                  <a:moveTo>
                    <a:pt x="63377" y="106362"/>
                  </a:moveTo>
                  <a:lnTo>
                    <a:pt x="114065" y="106362"/>
                  </a:lnTo>
                  <a:cubicBezTo>
                    <a:pt x="116920" y="106362"/>
                    <a:pt x="118705" y="108479"/>
                    <a:pt x="118705" y="110948"/>
                  </a:cubicBezTo>
                  <a:cubicBezTo>
                    <a:pt x="118705" y="113418"/>
                    <a:pt x="116920" y="115534"/>
                    <a:pt x="114065" y="115534"/>
                  </a:cubicBezTo>
                  <a:lnTo>
                    <a:pt x="63377" y="115534"/>
                  </a:lnTo>
                  <a:cubicBezTo>
                    <a:pt x="60879" y="115534"/>
                    <a:pt x="58737" y="113418"/>
                    <a:pt x="58737" y="110948"/>
                  </a:cubicBezTo>
                  <a:cubicBezTo>
                    <a:pt x="58737" y="108479"/>
                    <a:pt x="60879" y="106362"/>
                    <a:pt x="63377" y="106362"/>
                  </a:cubicBezTo>
                  <a:close/>
                  <a:moveTo>
                    <a:pt x="255406" y="86811"/>
                  </a:moveTo>
                  <a:lnTo>
                    <a:pt x="220334" y="124842"/>
                  </a:lnTo>
                  <a:lnTo>
                    <a:pt x="235882" y="124842"/>
                  </a:lnTo>
                  <a:cubicBezTo>
                    <a:pt x="238413" y="124842"/>
                    <a:pt x="240582" y="126995"/>
                    <a:pt x="240582" y="129147"/>
                  </a:cubicBezTo>
                  <a:lnTo>
                    <a:pt x="240582" y="296700"/>
                  </a:lnTo>
                  <a:lnTo>
                    <a:pt x="269869" y="296700"/>
                  </a:lnTo>
                  <a:lnTo>
                    <a:pt x="269869" y="129147"/>
                  </a:lnTo>
                  <a:cubicBezTo>
                    <a:pt x="269869" y="126995"/>
                    <a:pt x="272038" y="124842"/>
                    <a:pt x="274569" y="124842"/>
                  </a:cubicBezTo>
                  <a:lnTo>
                    <a:pt x="290117" y="124842"/>
                  </a:lnTo>
                  <a:lnTo>
                    <a:pt x="255406" y="86811"/>
                  </a:lnTo>
                  <a:close/>
                  <a:moveTo>
                    <a:pt x="63377" y="79375"/>
                  </a:moveTo>
                  <a:lnTo>
                    <a:pt x="114065" y="79375"/>
                  </a:lnTo>
                  <a:cubicBezTo>
                    <a:pt x="116920" y="79375"/>
                    <a:pt x="118705" y="81492"/>
                    <a:pt x="118705" y="83961"/>
                  </a:cubicBezTo>
                  <a:cubicBezTo>
                    <a:pt x="118705" y="86431"/>
                    <a:pt x="116920" y="88547"/>
                    <a:pt x="114065" y="88547"/>
                  </a:cubicBezTo>
                  <a:lnTo>
                    <a:pt x="63377" y="88547"/>
                  </a:lnTo>
                  <a:cubicBezTo>
                    <a:pt x="60879" y="88547"/>
                    <a:pt x="58737" y="86431"/>
                    <a:pt x="58737" y="83961"/>
                  </a:cubicBezTo>
                  <a:cubicBezTo>
                    <a:pt x="58737" y="81492"/>
                    <a:pt x="60879" y="79375"/>
                    <a:pt x="63377" y="79375"/>
                  </a:cubicBezTo>
                  <a:close/>
                  <a:moveTo>
                    <a:pt x="251791" y="76765"/>
                  </a:moveTo>
                  <a:cubicBezTo>
                    <a:pt x="253598" y="74612"/>
                    <a:pt x="256853" y="74612"/>
                    <a:pt x="258660" y="76765"/>
                  </a:cubicBezTo>
                  <a:lnTo>
                    <a:pt x="304218" y="126277"/>
                  </a:lnTo>
                  <a:cubicBezTo>
                    <a:pt x="305302" y="127712"/>
                    <a:pt x="306026" y="129506"/>
                    <a:pt x="304941" y="131300"/>
                  </a:cubicBezTo>
                  <a:cubicBezTo>
                    <a:pt x="304218" y="132735"/>
                    <a:pt x="302771" y="134170"/>
                    <a:pt x="300602" y="134170"/>
                  </a:cubicBezTo>
                  <a:lnTo>
                    <a:pt x="279270" y="134170"/>
                  </a:lnTo>
                  <a:lnTo>
                    <a:pt x="279270" y="301364"/>
                  </a:lnTo>
                  <a:cubicBezTo>
                    <a:pt x="279270" y="303876"/>
                    <a:pt x="277100" y="306028"/>
                    <a:pt x="274569" y="306028"/>
                  </a:cubicBezTo>
                  <a:lnTo>
                    <a:pt x="235882" y="306028"/>
                  </a:lnTo>
                  <a:cubicBezTo>
                    <a:pt x="233351" y="306028"/>
                    <a:pt x="231181" y="303876"/>
                    <a:pt x="231181" y="301364"/>
                  </a:cubicBezTo>
                  <a:lnTo>
                    <a:pt x="231181" y="134170"/>
                  </a:lnTo>
                  <a:lnTo>
                    <a:pt x="209849" y="134170"/>
                  </a:lnTo>
                  <a:cubicBezTo>
                    <a:pt x="208041" y="134170"/>
                    <a:pt x="206233" y="132735"/>
                    <a:pt x="205510" y="131300"/>
                  </a:cubicBezTo>
                  <a:cubicBezTo>
                    <a:pt x="204787" y="129506"/>
                    <a:pt x="204787" y="127712"/>
                    <a:pt x="206233" y="126277"/>
                  </a:cubicBezTo>
                  <a:lnTo>
                    <a:pt x="251791" y="76765"/>
                  </a:lnTo>
                  <a:close/>
                  <a:moveTo>
                    <a:pt x="272873" y="25513"/>
                  </a:moveTo>
                  <a:cubicBezTo>
                    <a:pt x="274637" y="23812"/>
                    <a:pt x="277459" y="23812"/>
                    <a:pt x="279223" y="25513"/>
                  </a:cubicBezTo>
                  <a:cubicBezTo>
                    <a:pt x="280282" y="26193"/>
                    <a:pt x="280634" y="27554"/>
                    <a:pt x="280634" y="28574"/>
                  </a:cubicBezTo>
                  <a:cubicBezTo>
                    <a:pt x="280634" y="29595"/>
                    <a:pt x="280282" y="30956"/>
                    <a:pt x="279223" y="31636"/>
                  </a:cubicBezTo>
                  <a:cubicBezTo>
                    <a:pt x="278518" y="32657"/>
                    <a:pt x="277107" y="32997"/>
                    <a:pt x="276048" y="32997"/>
                  </a:cubicBezTo>
                  <a:cubicBezTo>
                    <a:pt x="274637" y="32997"/>
                    <a:pt x="273579" y="32657"/>
                    <a:pt x="272873" y="31636"/>
                  </a:cubicBezTo>
                  <a:cubicBezTo>
                    <a:pt x="271815" y="30956"/>
                    <a:pt x="271462" y="29595"/>
                    <a:pt x="271462" y="28574"/>
                  </a:cubicBezTo>
                  <a:cubicBezTo>
                    <a:pt x="271462" y="27554"/>
                    <a:pt x="271815" y="26193"/>
                    <a:pt x="272873" y="25513"/>
                  </a:cubicBezTo>
                  <a:close/>
                  <a:moveTo>
                    <a:pt x="222426" y="25513"/>
                  </a:moveTo>
                  <a:cubicBezTo>
                    <a:pt x="223837" y="23812"/>
                    <a:pt x="226659" y="23812"/>
                    <a:pt x="228776" y="25513"/>
                  </a:cubicBezTo>
                  <a:cubicBezTo>
                    <a:pt x="229482" y="26193"/>
                    <a:pt x="229834" y="27554"/>
                    <a:pt x="229834" y="28574"/>
                  </a:cubicBezTo>
                  <a:cubicBezTo>
                    <a:pt x="229834" y="29595"/>
                    <a:pt x="229482" y="30956"/>
                    <a:pt x="228776" y="31636"/>
                  </a:cubicBezTo>
                  <a:cubicBezTo>
                    <a:pt x="227718" y="32657"/>
                    <a:pt x="226659" y="32997"/>
                    <a:pt x="225248" y="32997"/>
                  </a:cubicBezTo>
                  <a:cubicBezTo>
                    <a:pt x="224190" y="32997"/>
                    <a:pt x="223132" y="32657"/>
                    <a:pt x="222426" y="31636"/>
                  </a:cubicBezTo>
                  <a:cubicBezTo>
                    <a:pt x="221368" y="30956"/>
                    <a:pt x="220662" y="29595"/>
                    <a:pt x="220662" y="28574"/>
                  </a:cubicBezTo>
                  <a:cubicBezTo>
                    <a:pt x="220662" y="27554"/>
                    <a:pt x="221368" y="26193"/>
                    <a:pt x="222426" y="25513"/>
                  </a:cubicBezTo>
                  <a:close/>
                  <a:moveTo>
                    <a:pt x="250825" y="23812"/>
                  </a:moveTo>
                  <a:cubicBezTo>
                    <a:pt x="253389" y="23812"/>
                    <a:pt x="255221" y="25644"/>
                    <a:pt x="255221" y="28208"/>
                  </a:cubicBezTo>
                  <a:cubicBezTo>
                    <a:pt x="255221" y="31139"/>
                    <a:pt x="253389" y="32971"/>
                    <a:pt x="250825" y="32971"/>
                  </a:cubicBezTo>
                  <a:cubicBezTo>
                    <a:pt x="247894" y="32971"/>
                    <a:pt x="246062" y="31139"/>
                    <a:pt x="246062" y="28208"/>
                  </a:cubicBezTo>
                  <a:cubicBezTo>
                    <a:pt x="246062" y="25644"/>
                    <a:pt x="247894" y="23812"/>
                    <a:pt x="250825" y="23812"/>
                  </a:cubicBezTo>
                  <a:close/>
                  <a:moveTo>
                    <a:pt x="9383" y="9389"/>
                  </a:moveTo>
                  <a:lnTo>
                    <a:pt x="9383" y="46585"/>
                  </a:lnTo>
                  <a:lnTo>
                    <a:pt x="296643" y="46585"/>
                  </a:lnTo>
                  <a:lnTo>
                    <a:pt x="296643" y="9389"/>
                  </a:lnTo>
                  <a:lnTo>
                    <a:pt x="9383" y="9389"/>
                  </a:lnTo>
                  <a:close/>
                  <a:moveTo>
                    <a:pt x="4691" y="0"/>
                  </a:moveTo>
                  <a:lnTo>
                    <a:pt x="301335" y="0"/>
                  </a:lnTo>
                  <a:cubicBezTo>
                    <a:pt x="303861" y="0"/>
                    <a:pt x="306026" y="2167"/>
                    <a:pt x="306026" y="4695"/>
                  </a:cubicBezTo>
                  <a:lnTo>
                    <a:pt x="306026" y="51280"/>
                  </a:lnTo>
                  <a:lnTo>
                    <a:pt x="306026" y="91726"/>
                  </a:lnTo>
                  <a:cubicBezTo>
                    <a:pt x="306026" y="94254"/>
                    <a:pt x="303861" y="96421"/>
                    <a:pt x="301335" y="96421"/>
                  </a:cubicBezTo>
                  <a:cubicBezTo>
                    <a:pt x="299169" y="96421"/>
                    <a:pt x="296643" y="94254"/>
                    <a:pt x="296643" y="91726"/>
                  </a:cubicBezTo>
                  <a:lnTo>
                    <a:pt x="296643" y="55613"/>
                  </a:lnTo>
                  <a:lnTo>
                    <a:pt x="9383" y="55613"/>
                  </a:lnTo>
                  <a:lnTo>
                    <a:pt x="9383" y="231481"/>
                  </a:lnTo>
                  <a:cubicBezTo>
                    <a:pt x="9383" y="234009"/>
                    <a:pt x="7218" y="236176"/>
                    <a:pt x="4691" y="236176"/>
                  </a:cubicBezTo>
                  <a:cubicBezTo>
                    <a:pt x="2165" y="236176"/>
                    <a:pt x="0" y="234009"/>
                    <a:pt x="0" y="231481"/>
                  </a:cubicBezTo>
                  <a:lnTo>
                    <a:pt x="0" y="51280"/>
                  </a:lnTo>
                  <a:lnTo>
                    <a:pt x="0" y="4695"/>
                  </a:lnTo>
                  <a:cubicBezTo>
                    <a:pt x="0" y="2167"/>
                    <a:pt x="2165" y="0"/>
                    <a:pt x="4691" y="0"/>
                  </a:cubicBez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916"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47" name="Freeform 894">
              <a:extLst>
                <a:ext uri="{FF2B5EF4-FFF2-40B4-BE49-F238E27FC236}">
                  <a16:creationId xmlns:a16="http://schemas.microsoft.com/office/drawing/2014/main" id="{83DE108D-F778-6BE5-5E69-E405761D41D0}"/>
                </a:ext>
              </a:extLst>
            </p:cNvPr>
            <p:cNvSpPr>
              <a:spLocks noChangeArrowheads="1"/>
            </p:cNvSpPr>
            <p:nvPr/>
          </p:nvSpPr>
          <p:spPr bwMode="auto">
            <a:xfrm>
              <a:off x="7752260" y="2788337"/>
              <a:ext cx="546298" cy="546298"/>
            </a:xfrm>
            <a:custGeom>
              <a:avLst/>
              <a:gdLst/>
              <a:ahLst/>
              <a:cxnLst/>
              <a:rect l="0" t="0" r="r" b="b"/>
              <a:pathLst>
                <a:path w="306027" h="306026">
                  <a:moveTo>
                    <a:pt x="158682" y="198437"/>
                  </a:moveTo>
                  <a:lnTo>
                    <a:pt x="217194" y="198437"/>
                  </a:lnTo>
                  <a:cubicBezTo>
                    <a:pt x="219361" y="198437"/>
                    <a:pt x="221889" y="200269"/>
                    <a:pt x="221889" y="202833"/>
                  </a:cubicBezTo>
                  <a:cubicBezTo>
                    <a:pt x="221889" y="205764"/>
                    <a:pt x="219361" y="207596"/>
                    <a:pt x="217194" y="207596"/>
                  </a:cubicBezTo>
                  <a:lnTo>
                    <a:pt x="158682" y="207596"/>
                  </a:lnTo>
                  <a:cubicBezTo>
                    <a:pt x="155793" y="207596"/>
                    <a:pt x="153987" y="205764"/>
                    <a:pt x="153987" y="202833"/>
                  </a:cubicBezTo>
                  <a:cubicBezTo>
                    <a:pt x="153987" y="200269"/>
                    <a:pt x="155793" y="198437"/>
                    <a:pt x="158682" y="198437"/>
                  </a:cubicBezTo>
                  <a:close/>
                  <a:moveTo>
                    <a:pt x="93560" y="198437"/>
                  </a:moveTo>
                  <a:lnTo>
                    <a:pt x="128332" y="198437"/>
                  </a:lnTo>
                  <a:cubicBezTo>
                    <a:pt x="130841" y="198437"/>
                    <a:pt x="132992" y="200269"/>
                    <a:pt x="132992" y="202833"/>
                  </a:cubicBezTo>
                  <a:cubicBezTo>
                    <a:pt x="132992" y="205764"/>
                    <a:pt x="130841" y="207596"/>
                    <a:pt x="128332" y="207596"/>
                  </a:cubicBezTo>
                  <a:lnTo>
                    <a:pt x="93560" y="207596"/>
                  </a:lnTo>
                  <a:cubicBezTo>
                    <a:pt x="91051" y="207596"/>
                    <a:pt x="88900" y="205764"/>
                    <a:pt x="88900" y="202833"/>
                  </a:cubicBezTo>
                  <a:cubicBezTo>
                    <a:pt x="88900" y="200269"/>
                    <a:pt x="91051" y="198437"/>
                    <a:pt x="93560" y="198437"/>
                  </a:cubicBezTo>
                  <a:close/>
                  <a:moveTo>
                    <a:pt x="195220" y="166687"/>
                  </a:moveTo>
                  <a:lnTo>
                    <a:pt x="253679" y="166687"/>
                  </a:lnTo>
                  <a:cubicBezTo>
                    <a:pt x="256220" y="166687"/>
                    <a:pt x="258399" y="168804"/>
                    <a:pt x="258399" y="171273"/>
                  </a:cubicBezTo>
                  <a:cubicBezTo>
                    <a:pt x="258399" y="173390"/>
                    <a:pt x="256220" y="175859"/>
                    <a:pt x="253679" y="175859"/>
                  </a:cubicBezTo>
                  <a:lnTo>
                    <a:pt x="195220" y="175859"/>
                  </a:lnTo>
                  <a:cubicBezTo>
                    <a:pt x="192679" y="175859"/>
                    <a:pt x="190500" y="173390"/>
                    <a:pt x="190500" y="171273"/>
                  </a:cubicBezTo>
                  <a:cubicBezTo>
                    <a:pt x="190500" y="168804"/>
                    <a:pt x="192679" y="166687"/>
                    <a:pt x="195220" y="166687"/>
                  </a:cubicBezTo>
                  <a:close/>
                  <a:moveTo>
                    <a:pt x="93537" y="166687"/>
                  </a:moveTo>
                  <a:lnTo>
                    <a:pt x="164869" y="166687"/>
                  </a:lnTo>
                  <a:cubicBezTo>
                    <a:pt x="167366" y="166687"/>
                    <a:pt x="169505" y="168804"/>
                    <a:pt x="169505" y="171273"/>
                  </a:cubicBezTo>
                  <a:cubicBezTo>
                    <a:pt x="169505" y="173390"/>
                    <a:pt x="167366" y="175859"/>
                    <a:pt x="164869" y="175859"/>
                  </a:cubicBezTo>
                  <a:lnTo>
                    <a:pt x="93537" y="175859"/>
                  </a:lnTo>
                  <a:cubicBezTo>
                    <a:pt x="91040" y="175859"/>
                    <a:pt x="88900" y="173390"/>
                    <a:pt x="88900" y="171273"/>
                  </a:cubicBezTo>
                  <a:cubicBezTo>
                    <a:pt x="88900" y="168804"/>
                    <a:pt x="91040" y="166687"/>
                    <a:pt x="93537" y="166687"/>
                  </a:cubicBezTo>
                  <a:close/>
                  <a:moveTo>
                    <a:pt x="222070" y="91603"/>
                  </a:moveTo>
                  <a:lnTo>
                    <a:pt x="216674" y="102707"/>
                  </a:lnTo>
                  <a:cubicBezTo>
                    <a:pt x="215954" y="104140"/>
                    <a:pt x="214515" y="105214"/>
                    <a:pt x="213077" y="105214"/>
                  </a:cubicBezTo>
                  <a:lnTo>
                    <a:pt x="200486" y="107364"/>
                  </a:lnTo>
                  <a:lnTo>
                    <a:pt x="209479" y="115961"/>
                  </a:lnTo>
                  <a:cubicBezTo>
                    <a:pt x="210918" y="117035"/>
                    <a:pt x="211278" y="118468"/>
                    <a:pt x="210918" y="119901"/>
                  </a:cubicBezTo>
                  <a:lnTo>
                    <a:pt x="208760" y="132438"/>
                  </a:lnTo>
                  <a:lnTo>
                    <a:pt x="219911" y="126707"/>
                  </a:lnTo>
                  <a:cubicBezTo>
                    <a:pt x="221350" y="125632"/>
                    <a:pt x="222789" y="125632"/>
                    <a:pt x="224228" y="126707"/>
                  </a:cubicBezTo>
                  <a:lnTo>
                    <a:pt x="235380" y="132438"/>
                  </a:lnTo>
                  <a:lnTo>
                    <a:pt x="233221" y="119901"/>
                  </a:lnTo>
                  <a:cubicBezTo>
                    <a:pt x="232862" y="118468"/>
                    <a:pt x="233221" y="117035"/>
                    <a:pt x="234660" y="115961"/>
                  </a:cubicBezTo>
                  <a:lnTo>
                    <a:pt x="243654" y="107364"/>
                  </a:lnTo>
                  <a:lnTo>
                    <a:pt x="231063" y="105214"/>
                  </a:lnTo>
                  <a:cubicBezTo>
                    <a:pt x="229624" y="105214"/>
                    <a:pt x="228545" y="104140"/>
                    <a:pt x="227825" y="102707"/>
                  </a:cubicBezTo>
                  <a:lnTo>
                    <a:pt x="222070" y="91603"/>
                  </a:lnTo>
                  <a:close/>
                  <a:moveTo>
                    <a:pt x="125233" y="91603"/>
                  </a:moveTo>
                  <a:lnTo>
                    <a:pt x="119477" y="102707"/>
                  </a:lnTo>
                  <a:cubicBezTo>
                    <a:pt x="119117" y="104140"/>
                    <a:pt x="117678" y="105214"/>
                    <a:pt x="116240" y="105214"/>
                  </a:cubicBezTo>
                  <a:lnTo>
                    <a:pt x="103649" y="107364"/>
                  </a:lnTo>
                  <a:lnTo>
                    <a:pt x="112642" y="115961"/>
                  </a:lnTo>
                  <a:cubicBezTo>
                    <a:pt x="113721" y="117035"/>
                    <a:pt x="114441" y="118468"/>
                    <a:pt x="114081" y="119901"/>
                  </a:cubicBezTo>
                  <a:lnTo>
                    <a:pt x="111923" y="132438"/>
                  </a:lnTo>
                  <a:lnTo>
                    <a:pt x="123074" y="126707"/>
                  </a:lnTo>
                  <a:cubicBezTo>
                    <a:pt x="123794" y="126349"/>
                    <a:pt x="124513" y="125990"/>
                    <a:pt x="125233" y="125990"/>
                  </a:cubicBezTo>
                  <a:cubicBezTo>
                    <a:pt x="125952" y="125990"/>
                    <a:pt x="126672" y="126349"/>
                    <a:pt x="127391" y="126707"/>
                  </a:cubicBezTo>
                  <a:lnTo>
                    <a:pt x="138543" y="132438"/>
                  </a:lnTo>
                  <a:lnTo>
                    <a:pt x="136384" y="119901"/>
                  </a:lnTo>
                  <a:cubicBezTo>
                    <a:pt x="136025" y="118468"/>
                    <a:pt x="136384" y="117035"/>
                    <a:pt x="137823" y="115961"/>
                  </a:cubicBezTo>
                  <a:lnTo>
                    <a:pt x="146457" y="107364"/>
                  </a:lnTo>
                  <a:lnTo>
                    <a:pt x="134226" y="105214"/>
                  </a:lnTo>
                  <a:cubicBezTo>
                    <a:pt x="132787" y="105214"/>
                    <a:pt x="131348" y="104140"/>
                    <a:pt x="130988" y="102707"/>
                  </a:cubicBezTo>
                  <a:lnTo>
                    <a:pt x="125233" y="91603"/>
                  </a:lnTo>
                  <a:close/>
                  <a:moveTo>
                    <a:pt x="218113" y="79424"/>
                  </a:moveTo>
                  <a:cubicBezTo>
                    <a:pt x="219552" y="76200"/>
                    <a:pt x="224948" y="76200"/>
                    <a:pt x="226027" y="79424"/>
                  </a:cubicBezTo>
                  <a:lnTo>
                    <a:pt x="235020" y="96618"/>
                  </a:lnTo>
                  <a:lnTo>
                    <a:pt x="254086" y="99483"/>
                  </a:lnTo>
                  <a:cubicBezTo>
                    <a:pt x="255884" y="99841"/>
                    <a:pt x="257323" y="100916"/>
                    <a:pt x="258043" y="102707"/>
                  </a:cubicBezTo>
                  <a:cubicBezTo>
                    <a:pt x="258402" y="104140"/>
                    <a:pt x="258043" y="105931"/>
                    <a:pt x="256604" y="107364"/>
                  </a:cubicBezTo>
                  <a:lnTo>
                    <a:pt x="242574" y="120976"/>
                  </a:lnTo>
                  <a:lnTo>
                    <a:pt x="246172" y="139960"/>
                  </a:lnTo>
                  <a:cubicBezTo>
                    <a:pt x="246172" y="141751"/>
                    <a:pt x="245812" y="143542"/>
                    <a:pt x="244013" y="144617"/>
                  </a:cubicBezTo>
                  <a:cubicBezTo>
                    <a:pt x="243294" y="144975"/>
                    <a:pt x="242574" y="145333"/>
                    <a:pt x="241495" y="145333"/>
                  </a:cubicBezTo>
                  <a:cubicBezTo>
                    <a:pt x="240776" y="145333"/>
                    <a:pt x="240056" y="144975"/>
                    <a:pt x="239337" y="144975"/>
                  </a:cubicBezTo>
                  <a:lnTo>
                    <a:pt x="222070" y="136020"/>
                  </a:lnTo>
                  <a:lnTo>
                    <a:pt x="204803" y="144975"/>
                  </a:lnTo>
                  <a:cubicBezTo>
                    <a:pt x="203364" y="145692"/>
                    <a:pt x="201205" y="145333"/>
                    <a:pt x="200126" y="144617"/>
                  </a:cubicBezTo>
                  <a:cubicBezTo>
                    <a:pt x="198687" y="143542"/>
                    <a:pt x="197968" y="141751"/>
                    <a:pt x="197968" y="139960"/>
                  </a:cubicBezTo>
                  <a:lnTo>
                    <a:pt x="201565" y="120976"/>
                  </a:lnTo>
                  <a:lnTo>
                    <a:pt x="187536" y="107364"/>
                  </a:lnTo>
                  <a:cubicBezTo>
                    <a:pt x="186097" y="105931"/>
                    <a:pt x="185737" y="104140"/>
                    <a:pt x="186097" y="102707"/>
                  </a:cubicBezTo>
                  <a:cubicBezTo>
                    <a:pt x="186816" y="100916"/>
                    <a:pt x="188255" y="99841"/>
                    <a:pt x="190054" y="99483"/>
                  </a:cubicBezTo>
                  <a:lnTo>
                    <a:pt x="209479" y="96618"/>
                  </a:lnTo>
                  <a:lnTo>
                    <a:pt x="218113" y="79424"/>
                  </a:lnTo>
                  <a:close/>
                  <a:moveTo>
                    <a:pt x="120916" y="79424"/>
                  </a:moveTo>
                  <a:cubicBezTo>
                    <a:pt x="122715" y="76200"/>
                    <a:pt x="127751" y="76200"/>
                    <a:pt x="129190" y="79424"/>
                  </a:cubicBezTo>
                  <a:lnTo>
                    <a:pt x="137823" y="96618"/>
                  </a:lnTo>
                  <a:lnTo>
                    <a:pt x="157249" y="99483"/>
                  </a:lnTo>
                  <a:cubicBezTo>
                    <a:pt x="159047" y="99841"/>
                    <a:pt x="160486" y="100916"/>
                    <a:pt x="160846" y="102707"/>
                  </a:cubicBezTo>
                  <a:cubicBezTo>
                    <a:pt x="161565" y="104140"/>
                    <a:pt x="161206" y="105931"/>
                    <a:pt x="160126" y="107364"/>
                  </a:cubicBezTo>
                  <a:lnTo>
                    <a:pt x="145737" y="120976"/>
                  </a:lnTo>
                  <a:lnTo>
                    <a:pt x="149335" y="139960"/>
                  </a:lnTo>
                  <a:cubicBezTo>
                    <a:pt x="149335" y="141751"/>
                    <a:pt x="148615" y="143542"/>
                    <a:pt x="147176" y="144617"/>
                  </a:cubicBezTo>
                  <a:cubicBezTo>
                    <a:pt x="146097" y="145333"/>
                    <a:pt x="144298" y="145692"/>
                    <a:pt x="142500" y="144975"/>
                  </a:cubicBezTo>
                  <a:lnTo>
                    <a:pt x="125233" y="136020"/>
                  </a:lnTo>
                  <a:lnTo>
                    <a:pt x="107966" y="144975"/>
                  </a:lnTo>
                  <a:cubicBezTo>
                    <a:pt x="107246" y="144975"/>
                    <a:pt x="106527" y="145333"/>
                    <a:pt x="105807" y="145333"/>
                  </a:cubicBezTo>
                  <a:cubicBezTo>
                    <a:pt x="104728" y="145333"/>
                    <a:pt x="104009" y="144975"/>
                    <a:pt x="103289" y="144617"/>
                  </a:cubicBezTo>
                  <a:cubicBezTo>
                    <a:pt x="101491" y="143542"/>
                    <a:pt x="101131" y="141751"/>
                    <a:pt x="101131" y="139960"/>
                  </a:cubicBezTo>
                  <a:lnTo>
                    <a:pt x="104728" y="120976"/>
                  </a:lnTo>
                  <a:lnTo>
                    <a:pt x="90699" y="107364"/>
                  </a:lnTo>
                  <a:cubicBezTo>
                    <a:pt x="89260" y="105931"/>
                    <a:pt x="88900" y="104140"/>
                    <a:pt x="89260" y="102707"/>
                  </a:cubicBezTo>
                  <a:cubicBezTo>
                    <a:pt x="89979" y="100916"/>
                    <a:pt x="91418" y="99841"/>
                    <a:pt x="93217" y="99483"/>
                  </a:cubicBezTo>
                  <a:lnTo>
                    <a:pt x="112283" y="96618"/>
                  </a:lnTo>
                  <a:lnTo>
                    <a:pt x="120916" y="79424"/>
                  </a:lnTo>
                  <a:close/>
                  <a:moveTo>
                    <a:pt x="272928" y="25513"/>
                  </a:moveTo>
                  <a:cubicBezTo>
                    <a:pt x="274393" y="23812"/>
                    <a:pt x="277690" y="23812"/>
                    <a:pt x="279522" y="25513"/>
                  </a:cubicBezTo>
                  <a:cubicBezTo>
                    <a:pt x="280254" y="26193"/>
                    <a:pt x="280621" y="27554"/>
                    <a:pt x="280621" y="28574"/>
                  </a:cubicBezTo>
                  <a:cubicBezTo>
                    <a:pt x="280621" y="29595"/>
                    <a:pt x="280254" y="30956"/>
                    <a:pt x="279522" y="31636"/>
                  </a:cubicBezTo>
                  <a:cubicBezTo>
                    <a:pt x="278789" y="32316"/>
                    <a:pt x="277324" y="32997"/>
                    <a:pt x="276225" y="32997"/>
                  </a:cubicBezTo>
                  <a:cubicBezTo>
                    <a:pt x="274759" y="32997"/>
                    <a:pt x="273660" y="32316"/>
                    <a:pt x="272928" y="31636"/>
                  </a:cubicBezTo>
                  <a:cubicBezTo>
                    <a:pt x="272195" y="30956"/>
                    <a:pt x="271462" y="29595"/>
                    <a:pt x="271462" y="28574"/>
                  </a:cubicBezTo>
                  <a:cubicBezTo>
                    <a:pt x="271462" y="27554"/>
                    <a:pt x="271828" y="26193"/>
                    <a:pt x="272928" y="25513"/>
                  </a:cubicBezTo>
                  <a:close/>
                  <a:moveTo>
                    <a:pt x="222073" y="25513"/>
                  </a:moveTo>
                  <a:cubicBezTo>
                    <a:pt x="223837" y="23812"/>
                    <a:pt x="227012" y="23812"/>
                    <a:pt x="228776" y="25513"/>
                  </a:cubicBezTo>
                  <a:cubicBezTo>
                    <a:pt x="229482" y="26193"/>
                    <a:pt x="229834" y="27554"/>
                    <a:pt x="229834" y="28574"/>
                  </a:cubicBezTo>
                  <a:cubicBezTo>
                    <a:pt x="229834" y="29595"/>
                    <a:pt x="229482" y="30956"/>
                    <a:pt x="228776" y="31636"/>
                  </a:cubicBezTo>
                  <a:cubicBezTo>
                    <a:pt x="227718" y="32316"/>
                    <a:pt x="226307" y="32997"/>
                    <a:pt x="225248" y="32997"/>
                  </a:cubicBezTo>
                  <a:cubicBezTo>
                    <a:pt x="224190" y="32997"/>
                    <a:pt x="222779" y="32316"/>
                    <a:pt x="222073" y="31636"/>
                  </a:cubicBezTo>
                  <a:cubicBezTo>
                    <a:pt x="221368" y="30956"/>
                    <a:pt x="220662" y="29595"/>
                    <a:pt x="220662" y="28574"/>
                  </a:cubicBezTo>
                  <a:cubicBezTo>
                    <a:pt x="220662" y="27554"/>
                    <a:pt x="221368" y="26193"/>
                    <a:pt x="222073" y="25513"/>
                  </a:cubicBezTo>
                  <a:close/>
                  <a:moveTo>
                    <a:pt x="250648" y="23812"/>
                  </a:moveTo>
                  <a:cubicBezTo>
                    <a:pt x="253118" y="23812"/>
                    <a:pt x="255234" y="25929"/>
                    <a:pt x="255234" y="28398"/>
                  </a:cubicBezTo>
                  <a:cubicBezTo>
                    <a:pt x="255234" y="30867"/>
                    <a:pt x="253118" y="32984"/>
                    <a:pt x="250648" y="32984"/>
                  </a:cubicBezTo>
                  <a:cubicBezTo>
                    <a:pt x="248179" y="32984"/>
                    <a:pt x="246062" y="30867"/>
                    <a:pt x="246062" y="28398"/>
                  </a:cubicBezTo>
                  <a:cubicBezTo>
                    <a:pt x="246062" y="25929"/>
                    <a:pt x="248179" y="23812"/>
                    <a:pt x="250648" y="23812"/>
                  </a:cubicBezTo>
                  <a:close/>
                  <a:moveTo>
                    <a:pt x="9372" y="9383"/>
                  </a:moveTo>
                  <a:lnTo>
                    <a:pt x="9372" y="46192"/>
                  </a:lnTo>
                  <a:lnTo>
                    <a:pt x="296655" y="46192"/>
                  </a:lnTo>
                  <a:lnTo>
                    <a:pt x="296655" y="9383"/>
                  </a:lnTo>
                  <a:lnTo>
                    <a:pt x="9372" y="9383"/>
                  </a:lnTo>
                  <a:close/>
                  <a:moveTo>
                    <a:pt x="4686" y="0"/>
                  </a:moveTo>
                  <a:lnTo>
                    <a:pt x="301341" y="0"/>
                  </a:lnTo>
                  <a:cubicBezTo>
                    <a:pt x="303864" y="0"/>
                    <a:pt x="306027" y="2165"/>
                    <a:pt x="306027" y="4691"/>
                  </a:cubicBezTo>
                  <a:lnTo>
                    <a:pt x="306027" y="50884"/>
                  </a:lnTo>
                  <a:lnTo>
                    <a:pt x="306027" y="236737"/>
                  </a:lnTo>
                  <a:cubicBezTo>
                    <a:pt x="306027" y="239263"/>
                    <a:pt x="303864" y="241429"/>
                    <a:pt x="301341" y="241429"/>
                  </a:cubicBezTo>
                  <a:lnTo>
                    <a:pt x="130845" y="241429"/>
                  </a:lnTo>
                  <a:lnTo>
                    <a:pt x="79660" y="271021"/>
                  </a:lnTo>
                  <a:cubicBezTo>
                    <a:pt x="78940" y="271382"/>
                    <a:pt x="77858" y="271382"/>
                    <a:pt x="77137" y="271382"/>
                  </a:cubicBezTo>
                  <a:cubicBezTo>
                    <a:pt x="76416" y="271382"/>
                    <a:pt x="75695" y="271382"/>
                    <a:pt x="74975" y="271021"/>
                  </a:cubicBezTo>
                  <a:cubicBezTo>
                    <a:pt x="73533" y="269938"/>
                    <a:pt x="72451" y="268495"/>
                    <a:pt x="72451" y="266690"/>
                  </a:cubicBezTo>
                  <a:lnTo>
                    <a:pt x="72451" y="241429"/>
                  </a:lnTo>
                  <a:lnTo>
                    <a:pt x="47580" y="241429"/>
                  </a:lnTo>
                  <a:cubicBezTo>
                    <a:pt x="45057" y="241429"/>
                    <a:pt x="42894" y="239263"/>
                    <a:pt x="42894" y="236737"/>
                  </a:cubicBezTo>
                  <a:lnTo>
                    <a:pt x="42894" y="80115"/>
                  </a:lnTo>
                  <a:cubicBezTo>
                    <a:pt x="42894" y="77589"/>
                    <a:pt x="45057" y="75424"/>
                    <a:pt x="47580" y="75424"/>
                  </a:cubicBezTo>
                  <a:cubicBezTo>
                    <a:pt x="50103" y="75424"/>
                    <a:pt x="52266" y="77589"/>
                    <a:pt x="52266" y="80115"/>
                  </a:cubicBezTo>
                  <a:lnTo>
                    <a:pt x="52266" y="232046"/>
                  </a:lnTo>
                  <a:lnTo>
                    <a:pt x="77137" y="232046"/>
                  </a:lnTo>
                  <a:cubicBezTo>
                    <a:pt x="79660" y="232046"/>
                    <a:pt x="81823" y="234211"/>
                    <a:pt x="81823" y="236737"/>
                  </a:cubicBezTo>
                  <a:lnTo>
                    <a:pt x="81823" y="258751"/>
                  </a:lnTo>
                  <a:lnTo>
                    <a:pt x="127601" y="232768"/>
                  </a:lnTo>
                  <a:cubicBezTo>
                    <a:pt x="128322" y="232407"/>
                    <a:pt x="129043" y="232046"/>
                    <a:pt x="129764" y="232046"/>
                  </a:cubicBezTo>
                  <a:lnTo>
                    <a:pt x="296655" y="232046"/>
                  </a:lnTo>
                  <a:lnTo>
                    <a:pt x="296655" y="55575"/>
                  </a:lnTo>
                  <a:lnTo>
                    <a:pt x="9372" y="55575"/>
                  </a:lnTo>
                  <a:lnTo>
                    <a:pt x="9372" y="297004"/>
                  </a:lnTo>
                  <a:lnTo>
                    <a:pt x="296655" y="297004"/>
                  </a:lnTo>
                  <a:lnTo>
                    <a:pt x="296655" y="269577"/>
                  </a:lnTo>
                  <a:cubicBezTo>
                    <a:pt x="296655" y="267051"/>
                    <a:pt x="298818" y="264886"/>
                    <a:pt x="301341" y="264886"/>
                  </a:cubicBezTo>
                  <a:cubicBezTo>
                    <a:pt x="303864" y="264886"/>
                    <a:pt x="306027" y="267051"/>
                    <a:pt x="306027" y="269577"/>
                  </a:cubicBezTo>
                  <a:lnTo>
                    <a:pt x="306027" y="301335"/>
                  </a:lnTo>
                  <a:cubicBezTo>
                    <a:pt x="306027" y="304222"/>
                    <a:pt x="303864" y="306026"/>
                    <a:pt x="301341" y="306026"/>
                  </a:cubicBezTo>
                  <a:lnTo>
                    <a:pt x="4686" y="306026"/>
                  </a:lnTo>
                  <a:cubicBezTo>
                    <a:pt x="2163" y="306026"/>
                    <a:pt x="0" y="304222"/>
                    <a:pt x="0" y="301335"/>
                  </a:cubicBezTo>
                  <a:lnTo>
                    <a:pt x="0" y="50884"/>
                  </a:lnTo>
                  <a:lnTo>
                    <a:pt x="0" y="4691"/>
                  </a:lnTo>
                  <a:cubicBezTo>
                    <a:pt x="0" y="2165"/>
                    <a:pt x="2163" y="0"/>
                    <a:pt x="4686" y="0"/>
                  </a:cubicBez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916"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48" name="Freeform 895">
              <a:extLst>
                <a:ext uri="{FF2B5EF4-FFF2-40B4-BE49-F238E27FC236}">
                  <a16:creationId xmlns:a16="http://schemas.microsoft.com/office/drawing/2014/main" id="{611000E1-A2EA-DEC7-2A9C-0401E10879EF}"/>
                </a:ext>
              </a:extLst>
            </p:cNvPr>
            <p:cNvSpPr>
              <a:spLocks noChangeArrowheads="1"/>
            </p:cNvSpPr>
            <p:nvPr/>
          </p:nvSpPr>
          <p:spPr bwMode="auto">
            <a:xfrm>
              <a:off x="5743834" y="4921773"/>
              <a:ext cx="546300" cy="546298"/>
            </a:xfrm>
            <a:custGeom>
              <a:avLst/>
              <a:gdLst/>
              <a:ahLst/>
              <a:cxnLst/>
              <a:rect l="0" t="0" r="r" b="b"/>
              <a:pathLst>
                <a:path w="306027" h="306027">
                  <a:moveTo>
                    <a:pt x="56791" y="222250"/>
                  </a:moveTo>
                  <a:cubicBezTo>
                    <a:pt x="59669" y="222250"/>
                    <a:pt x="61828" y="224424"/>
                    <a:pt x="61828" y="226959"/>
                  </a:cubicBezTo>
                  <a:lnTo>
                    <a:pt x="61828" y="244347"/>
                  </a:lnTo>
                  <a:lnTo>
                    <a:pt x="79100" y="244347"/>
                  </a:lnTo>
                  <a:cubicBezTo>
                    <a:pt x="81619" y="244347"/>
                    <a:pt x="83778" y="246521"/>
                    <a:pt x="83778" y="249057"/>
                  </a:cubicBezTo>
                  <a:cubicBezTo>
                    <a:pt x="83778" y="251592"/>
                    <a:pt x="81619" y="253766"/>
                    <a:pt x="79100" y="253766"/>
                  </a:cubicBezTo>
                  <a:lnTo>
                    <a:pt x="61828" y="253766"/>
                  </a:lnTo>
                  <a:lnTo>
                    <a:pt x="61828" y="271154"/>
                  </a:lnTo>
                  <a:cubicBezTo>
                    <a:pt x="61828" y="274052"/>
                    <a:pt x="59669" y="275863"/>
                    <a:pt x="56791" y="275863"/>
                  </a:cubicBezTo>
                  <a:cubicBezTo>
                    <a:pt x="54632" y="275863"/>
                    <a:pt x="52473" y="274052"/>
                    <a:pt x="52473" y="271154"/>
                  </a:cubicBezTo>
                  <a:lnTo>
                    <a:pt x="52473" y="253766"/>
                  </a:lnTo>
                  <a:lnTo>
                    <a:pt x="34841" y="253766"/>
                  </a:lnTo>
                  <a:cubicBezTo>
                    <a:pt x="32322" y="253766"/>
                    <a:pt x="30163" y="251592"/>
                    <a:pt x="30163" y="249057"/>
                  </a:cubicBezTo>
                  <a:cubicBezTo>
                    <a:pt x="30163" y="246521"/>
                    <a:pt x="32322" y="244347"/>
                    <a:pt x="34841" y="244347"/>
                  </a:cubicBezTo>
                  <a:lnTo>
                    <a:pt x="52473" y="244347"/>
                  </a:lnTo>
                  <a:lnTo>
                    <a:pt x="52473" y="226959"/>
                  </a:lnTo>
                  <a:cubicBezTo>
                    <a:pt x="52473" y="224424"/>
                    <a:pt x="54632" y="222250"/>
                    <a:pt x="56791" y="222250"/>
                  </a:cubicBezTo>
                  <a:close/>
                  <a:moveTo>
                    <a:pt x="56609" y="201462"/>
                  </a:moveTo>
                  <a:cubicBezTo>
                    <a:pt x="30648" y="201462"/>
                    <a:pt x="9014" y="222735"/>
                    <a:pt x="9014" y="249057"/>
                  </a:cubicBezTo>
                  <a:cubicBezTo>
                    <a:pt x="9014" y="275378"/>
                    <a:pt x="30648" y="296652"/>
                    <a:pt x="56609" y="296652"/>
                  </a:cubicBezTo>
                  <a:cubicBezTo>
                    <a:pt x="82931" y="296652"/>
                    <a:pt x="104565" y="275378"/>
                    <a:pt x="104565" y="249057"/>
                  </a:cubicBezTo>
                  <a:cubicBezTo>
                    <a:pt x="104565" y="222735"/>
                    <a:pt x="82931" y="201462"/>
                    <a:pt x="56609" y="201462"/>
                  </a:cubicBezTo>
                  <a:close/>
                  <a:moveTo>
                    <a:pt x="56609" y="192087"/>
                  </a:moveTo>
                  <a:cubicBezTo>
                    <a:pt x="87979" y="192087"/>
                    <a:pt x="113940" y="217687"/>
                    <a:pt x="113940" y="249057"/>
                  </a:cubicBezTo>
                  <a:cubicBezTo>
                    <a:pt x="113940" y="280426"/>
                    <a:pt x="87979" y="306027"/>
                    <a:pt x="56609" y="306027"/>
                  </a:cubicBezTo>
                  <a:cubicBezTo>
                    <a:pt x="25600" y="306027"/>
                    <a:pt x="0" y="280426"/>
                    <a:pt x="0" y="249057"/>
                  </a:cubicBezTo>
                  <a:cubicBezTo>
                    <a:pt x="0" y="217687"/>
                    <a:pt x="25600" y="192087"/>
                    <a:pt x="56609" y="192087"/>
                  </a:cubicBezTo>
                  <a:close/>
                  <a:moveTo>
                    <a:pt x="97798" y="68743"/>
                  </a:moveTo>
                  <a:cubicBezTo>
                    <a:pt x="89578" y="68743"/>
                    <a:pt x="81314" y="71881"/>
                    <a:pt x="75025" y="78157"/>
                  </a:cubicBezTo>
                  <a:cubicBezTo>
                    <a:pt x="62449" y="90710"/>
                    <a:pt x="62449" y="110795"/>
                    <a:pt x="75025" y="123707"/>
                  </a:cubicBezTo>
                  <a:lnTo>
                    <a:pt x="112754" y="161366"/>
                  </a:lnTo>
                  <a:cubicBezTo>
                    <a:pt x="116348" y="164952"/>
                    <a:pt x="120659" y="167463"/>
                    <a:pt x="125331" y="168898"/>
                  </a:cubicBezTo>
                  <a:cubicBezTo>
                    <a:pt x="125331" y="158138"/>
                    <a:pt x="129283" y="148095"/>
                    <a:pt x="137188" y="140205"/>
                  </a:cubicBezTo>
                  <a:cubicBezTo>
                    <a:pt x="140063" y="137694"/>
                    <a:pt x="143297" y="135184"/>
                    <a:pt x="146890" y="133032"/>
                  </a:cubicBezTo>
                  <a:cubicBezTo>
                    <a:pt x="149405" y="131956"/>
                    <a:pt x="151921" y="132673"/>
                    <a:pt x="153358" y="135184"/>
                  </a:cubicBezTo>
                  <a:cubicBezTo>
                    <a:pt x="154436" y="137336"/>
                    <a:pt x="153717" y="139846"/>
                    <a:pt x="151561" y="141281"/>
                  </a:cubicBezTo>
                  <a:cubicBezTo>
                    <a:pt x="148687" y="142716"/>
                    <a:pt x="146171" y="144868"/>
                    <a:pt x="143656" y="146661"/>
                  </a:cubicBezTo>
                  <a:cubicBezTo>
                    <a:pt x="137907" y="152758"/>
                    <a:pt x="134314" y="161007"/>
                    <a:pt x="134314" y="169615"/>
                  </a:cubicBezTo>
                  <a:cubicBezTo>
                    <a:pt x="134314" y="178223"/>
                    <a:pt x="137907" y="186113"/>
                    <a:pt x="143656" y="192210"/>
                  </a:cubicBezTo>
                  <a:lnTo>
                    <a:pt x="181744" y="229870"/>
                  </a:lnTo>
                  <a:cubicBezTo>
                    <a:pt x="187853" y="236325"/>
                    <a:pt x="195758" y="239553"/>
                    <a:pt x="204382" y="239553"/>
                  </a:cubicBezTo>
                  <a:cubicBezTo>
                    <a:pt x="213005" y="239553"/>
                    <a:pt x="220911" y="236325"/>
                    <a:pt x="227019" y="229870"/>
                  </a:cubicBezTo>
                  <a:cubicBezTo>
                    <a:pt x="233487" y="223772"/>
                    <a:pt x="236361" y="215882"/>
                    <a:pt x="236361" y="207633"/>
                  </a:cubicBezTo>
                  <a:cubicBezTo>
                    <a:pt x="236361" y="198666"/>
                    <a:pt x="233487" y="190776"/>
                    <a:pt x="227019" y="184679"/>
                  </a:cubicBezTo>
                  <a:lnTo>
                    <a:pt x="189290" y="146661"/>
                  </a:lnTo>
                  <a:cubicBezTo>
                    <a:pt x="185697" y="143433"/>
                    <a:pt x="181744" y="140922"/>
                    <a:pt x="177073" y="139129"/>
                  </a:cubicBezTo>
                  <a:cubicBezTo>
                    <a:pt x="176714" y="150247"/>
                    <a:pt x="172402" y="160290"/>
                    <a:pt x="164856" y="167822"/>
                  </a:cubicBezTo>
                  <a:cubicBezTo>
                    <a:pt x="161982" y="170691"/>
                    <a:pt x="158388" y="173202"/>
                    <a:pt x="155154" y="175353"/>
                  </a:cubicBezTo>
                  <a:cubicBezTo>
                    <a:pt x="152999" y="176071"/>
                    <a:pt x="150124" y="175353"/>
                    <a:pt x="149046" y="173202"/>
                  </a:cubicBezTo>
                  <a:cubicBezTo>
                    <a:pt x="147609" y="171050"/>
                    <a:pt x="148327" y="168180"/>
                    <a:pt x="150843" y="167104"/>
                  </a:cubicBezTo>
                  <a:cubicBezTo>
                    <a:pt x="153717" y="165670"/>
                    <a:pt x="156232" y="163518"/>
                    <a:pt x="158388" y="161366"/>
                  </a:cubicBezTo>
                  <a:cubicBezTo>
                    <a:pt x="164497" y="155269"/>
                    <a:pt x="167731" y="147020"/>
                    <a:pt x="167731" y="138770"/>
                  </a:cubicBezTo>
                  <a:cubicBezTo>
                    <a:pt x="167731" y="130163"/>
                    <a:pt x="164497" y="122272"/>
                    <a:pt x="158388" y="116175"/>
                  </a:cubicBezTo>
                  <a:lnTo>
                    <a:pt x="120300" y="78157"/>
                  </a:lnTo>
                  <a:cubicBezTo>
                    <a:pt x="114192" y="71881"/>
                    <a:pt x="106017" y="68743"/>
                    <a:pt x="97798" y="68743"/>
                  </a:cubicBezTo>
                  <a:close/>
                  <a:moveTo>
                    <a:pt x="97708" y="59597"/>
                  </a:moveTo>
                  <a:cubicBezTo>
                    <a:pt x="108353" y="59597"/>
                    <a:pt x="119043" y="63632"/>
                    <a:pt x="127127" y="71701"/>
                  </a:cubicBezTo>
                  <a:lnTo>
                    <a:pt x="164856" y="109360"/>
                  </a:lnTo>
                  <a:cubicBezTo>
                    <a:pt x="170605" y="115099"/>
                    <a:pt x="174199" y="121913"/>
                    <a:pt x="175995" y="129445"/>
                  </a:cubicBezTo>
                  <a:cubicBezTo>
                    <a:pt x="183541" y="131239"/>
                    <a:pt x="190368" y="134825"/>
                    <a:pt x="195758" y="140205"/>
                  </a:cubicBezTo>
                  <a:lnTo>
                    <a:pt x="233846" y="178223"/>
                  </a:lnTo>
                  <a:cubicBezTo>
                    <a:pt x="241392" y="186113"/>
                    <a:pt x="245704" y="196156"/>
                    <a:pt x="245704" y="207633"/>
                  </a:cubicBezTo>
                  <a:cubicBezTo>
                    <a:pt x="245704" y="218392"/>
                    <a:pt x="241392" y="228794"/>
                    <a:pt x="233846" y="236684"/>
                  </a:cubicBezTo>
                  <a:cubicBezTo>
                    <a:pt x="225941" y="244216"/>
                    <a:pt x="215521" y="248878"/>
                    <a:pt x="204382" y="248878"/>
                  </a:cubicBezTo>
                  <a:cubicBezTo>
                    <a:pt x="193602" y="248878"/>
                    <a:pt x="182822" y="244216"/>
                    <a:pt x="174917" y="236684"/>
                  </a:cubicBezTo>
                  <a:lnTo>
                    <a:pt x="137188" y="198666"/>
                  </a:lnTo>
                  <a:cubicBezTo>
                    <a:pt x="131439" y="193286"/>
                    <a:pt x="127846" y="186113"/>
                    <a:pt x="126409" y="178940"/>
                  </a:cubicBezTo>
                  <a:cubicBezTo>
                    <a:pt x="118863" y="177147"/>
                    <a:pt x="112036" y="173202"/>
                    <a:pt x="106287" y="167822"/>
                  </a:cubicBezTo>
                  <a:lnTo>
                    <a:pt x="68558" y="130163"/>
                  </a:lnTo>
                  <a:cubicBezTo>
                    <a:pt x="52388" y="114023"/>
                    <a:pt x="52388" y="87841"/>
                    <a:pt x="68558" y="71701"/>
                  </a:cubicBezTo>
                  <a:cubicBezTo>
                    <a:pt x="76463" y="63632"/>
                    <a:pt x="87063" y="59597"/>
                    <a:pt x="97708" y="59597"/>
                  </a:cubicBezTo>
                  <a:close/>
                  <a:moveTo>
                    <a:pt x="153014" y="0"/>
                  </a:moveTo>
                  <a:cubicBezTo>
                    <a:pt x="237460" y="0"/>
                    <a:pt x="306027" y="68847"/>
                    <a:pt x="306027" y="152833"/>
                  </a:cubicBezTo>
                  <a:cubicBezTo>
                    <a:pt x="306027" y="237540"/>
                    <a:pt x="237460" y="306027"/>
                    <a:pt x="153014" y="306027"/>
                  </a:cubicBezTo>
                  <a:lnTo>
                    <a:pt x="118369" y="306027"/>
                  </a:lnTo>
                  <a:cubicBezTo>
                    <a:pt x="115843" y="306027"/>
                    <a:pt x="114039" y="303864"/>
                    <a:pt x="114039" y="301341"/>
                  </a:cubicBezTo>
                  <a:cubicBezTo>
                    <a:pt x="114039" y="298818"/>
                    <a:pt x="115843" y="296655"/>
                    <a:pt x="118369" y="296655"/>
                  </a:cubicBezTo>
                  <a:lnTo>
                    <a:pt x="153014" y="296655"/>
                  </a:lnTo>
                  <a:cubicBezTo>
                    <a:pt x="232408" y="296655"/>
                    <a:pt x="297005" y="232133"/>
                    <a:pt x="297005" y="152833"/>
                  </a:cubicBezTo>
                  <a:cubicBezTo>
                    <a:pt x="297005" y="73893"/>
                    <a:pt x="232408" y="9372"/>
                    <a:pt x="153014" y="9372"/>
                  </a:cubicBezTo>
                  <a:cubicBezTo>
                    <a:pt x="73620" y="9372"/>
                    <a:pt x="9022" y="73893"/>
                    <a:pt x="9022" y="152833"/>
                  </a:cubicBezTo>
                  <a:lnTo>
                    <a:pt x="9022" y="187437"/>
                  </a:lnTo>
                  <a:cubicBezTo>
                    <a:pt x="9022" y="190320"/>
                    <a:pt x="7217" y="192123"/>
                    <a:pt x="4330" y="192123"/>
                  </a:cubicBezTo>
                  <a:cubicBezTo>
                    <a:pt x="1804" y="192123"/>
                    <a:pt x="0" y="190320"/>
                    <a:pt x="0" y="187437"/>
                  </a:cubicBezTo>
                  <a:lnTo>
                    <a:pt x="0" y="152833"/>
                  </a:lnTo>
                  <a:cubicBezTo>
                    <a:pt x="0" y="68847"/>
                    <a:pt x="68568" y="0"/>
                    <a:pt x="153014" y="0"/>
                  </a:cubicBez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916"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49" name="Freeform 26">
              <a:extLst>
                <a:ext uri="{FF2B5EF4-FFF2-40B4-BE49-F238E27FC236}">
                  <a16:creationId xmlns:a16="http://schemas.microsoft.com/office/drawing/2014/main" id="{5597C866-4810-87FF-854C-C566F71D639F}"/>
                </a:ext>
              </a:extLst>
            </p:cNvPr>
            <p:cNvSpPr>
              <a:spLocks noEditPoints="1"/>
            </p:cNvSpPr>
            <p:nvPr/>
          </p:nvSpPr>
          <p:spPr bwMode="auto">
            <a:xfrm>
              <a:off x="4061513" y="1530674"/>
              <a:ext cx="3238989" cy="2999760"/>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4A66AC"/>
            </a:solidFill>
            <a:ln>
              <a:noFill/>
            </a:ln>
            <a:effectLst/>
          </p:spPr>
          <p:txBody>
            <a:bodyPr vert="horz" wrap="square" lIns="137994" tIns="68997" rIns="137994" bIns="6899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717"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50" name="Freeform 986">
              <a:extLst>
                <a:ext uri="{FF2B5EF4-FFF2-40B4-BE49-F238E27FC236}">
                  <a16:creationId xmlns:a16="http://schemas.microsoft.com/office/drawing/2014/main" id="{F538C470-0097-1EE1-0FE5-BEDBD71B2DD9}"/>
                </a:ext>
              </a:extLst>
            </p:cNvPr>
            <p:cNvSpPr>
              <a:spLocks noChangeAspect="1" noChangeArrowheads="1"/>
            </p:cNvSpPr>
            <p:nvPr/>
          </p:nvSpPr>
          <p:spPr bwMode="auto">
            <a:xfrm>
              <a:off x="4816990" y="2338959"/>
              <a:ext cx="557869" cy="557869"/>
            </a:xfrm>
            <a:custGeom>
              <a:avLst/>
              <a:gdLst>
                <a:gd name="T0" fmla="*/ 46297 w 285390"/>
                <a:gd name="T1" fmla="*/ 240173 h 285390"/>
                <a:gd name="T2" fmla="*/ 108588 w 285390"/>
                <a:gd name="T3" fmla="*/ 237734 h 285390"/>
                <a:gd name="T4" fmla="*/ 68154 w 285390"/>
                <a:gd name="T5" fmla="*/ 246924 h 285390"/>
                <a:gd name="T6" fmla="*/ 68169 w 285390"/>
                <a:gd name="T7" fmla="*/ 209014 h 285390"/>
                <a:gd name="T8" fmla="*/ 126123 w 285390"/>
                <a:gd name="T9" fmla="*/ 218205 h 285390"/>
                <a:gd name="T10" fmla="*/ 68169 w 285390"/>
                <a:gd name="T11" fmla="*/ 209014 h 285390"/>
                <a:gd name="T12" fmla="*/ 49098 w 285390"/>
                <a:gd name="T13" fmla="*/ 213609 h 285390"/>
                <a:gd name="T14" fmla="*/ 28719 w 285390"/>
                <a:gd name="T15" fmla="*/ 213609 h 285390"/>
                <a:gd name="T16" fmla="*/ 254566 w 285390"/>
                <a:gd name="T17" fmla="*/ 206242 h 285390"/>
                <a:gd name="T18" fmla="*/ 219688 w 285390"/>
                <a:gd name="T19" fmla="*/ 235834 h 285390"/>
                <a:gd name="T20" fmla="*/ 161081 w 285390"/>
                <a:gd name="T21" fmla="*/ 261819 h 285390"/>
                <a:gd name="T22" fmla="*/ 154968 w 285390"/>
                <a:gd name="T23" fmla="*/ 255684 h 285390"/>
                <a:gd name="T24" fmla="*/ 212497 w 285390"/>
                <a:gd name="T25" fmla="*/ 229699 h 285390"/>
                <a:gd name="T26" fmla="*/ 249173 w 285390"/>
                <a:gd name="T27" fmla="*/ 202993 h 285390"/>
                <a:gd name="T28" fmla="*/ 112921 w 285390"/>
                <a:gd name="T29" fmla="*/ 185273 h 285390"/>
                <a:gd name="T30" fmla="*/ 63820 w 285390"/>
                <a:gd name="T31" fmla="*/ 185273 h 285390"/>
                <a:gd name="T32" fmla="*/ 44729 w 285390"/>
                <a:gd name="T33" fmla="*/ 180295 h 285390"/>
                <a:gd name="T34" fmla="*/ 33087 w 285390"/>
                <a:gd name="T35" fmla="*/ 189485 h 285390"/>
                <a:gd name="T36" fmla="*/ 227958 w 285390"/>
                <a:gd name="T37" fmla="*/ 170722 h 285390"/>
                <a:gd name="T38" fmla="*/ 249531 w 285390"/>
                <a:gd name="T39" fmla="*/ 184713 h 285390"/>
                <a:gd name="T40" fmla="*/ 195958 w 285390"/>
                <a:gd name="T41" fmla="*/ 206069 h 285390"/>
                <a:gd name="T42" fmla="*/ 157845 w 285390"/>
                <a:gd name="T43" fmla="*/ 213433 h 285390"/>
                <a:gd name="T44" fmla="*/ 178699 w 285390"/>
                <a:gd name="T45" fmla="*/ 186554 h 285390"/>
                <a:gd name="T46" fmla="*/ 224363 w 285390"/>
                <a:gd name="T47" fmla="*/ 171826 h 285390"/>
                <a:gd name="T48" fmla="*/ 126123 w 285390"/>
                <a:gd name="T49" fmla="*/ 149979 h 285390"/>
                <a:gd name="T50" fmla="*/ 68169 w 285390"/>
                <a:gd name="T51" fmla="*/ 159185 h 285390"/>
                <a:gd name="T52" fmla="*/ 33087 w 285390"/>
                <a:gd name="T53" fmla="*/ 149979 h 285390"/>
                <a:gd name="T54" fmla="*/ 44729 w 285390"/>
                <a:gd name="T55" fmla="*/ 159185 h 285390"/>
                <a:gd name="T56" fmla="*/ 33087 w 285390"/>
                <a:gd name="T57" fmla="*/ 149979 h 285390"/>
                <a:gd name="T58" fmla="*/ 128881 w 285390"/>
                <a:gd name="T59" fmla="*/ 127451 h 285390"/>
                <a:gd name="T60" fmla="*/ 86158 w 285390"/>
                <a:gd name="T61" fmla="*/ 127451 h 285390"/>
                <a:gd name="T62" fmla="*/ 67170 w 285390"/>
                <a:gd name="T63" fmla="*/ 122856 h 285390"/>
                <a:gd name="T64" fmla="*/ 32992 w 285390"/>
                <a:gd name="T65" fmla="*/ 132046 h 285390"/>
                <a:gd name="T66" fmla="*/ 206400 w 285390"/>
                <a:gd name="T67" fmla="*/ 118389 h 285390"/>
                <a:gd name="T68" fmla="*/ 245870 w 285390"/>
                <a:gd name="T69" fmla="*/ 118389 h 285390"/>
                <a:gd name="T70" fmla="*/ 126123 w 285390"/>
                <a:gd name="T71" fmla="*/ 92540 h 285390"/>
                <a:gd name="T72" fmla="*/ 68169 w 285390"/>
                <a:gd name="T73" fmla="*/ 101731 h 285390"/>
                <a:gd name="T74" fmla="*/ 33087 w 285390"/>
                <a:gd name="T75" fmla="*/ 92540 h 285390"/>
                <a:gd name="T76" fmla="*/ 44729 w 285390"/>
                <a:gd name="T77" fmla="*/ 101731 h 285390"/>
                <a:gd name="T78" fmla="*/ 33087 w 285390"/>
                <a:gd name="T79" fmla="*/ 92540 h 285390"/>
                <a:gd name="T80" fmla="*/ 245870 w 285390"/>
                <a:gd name="T81" fmla="*/ 109772 h 285390"/>
                <a:gd name="T82" fmla="*/ 162223 w 285390"/>
                <a:gd name="T83" fmla="*/ 114080 h 285390"/>
                <a:gd name="T84" fmla="*/ 199520 w 285390"/>
                <a:gd name="T85" fmla="*/ 72436 h 285390"/>
                <a:gd name="T86" fmla="*/ 204227 w 285390"/>
                <a:gd name="T87" fmla="*/ 163981 h 285390"/>
                <a:gd name="T88" fmla="*/ 68169 w 285390"/>
                <a:gd name="T89" fmla="*/ 63820 h 285390"/>
                <a:gd name="T90" fmla="*/ 126123 w 285390"/>
                <a:gd name="T91" fmla="*/ 73012 h 285390"/>
                <a:gd name="T92" fmla="*/ 68169 w 285390"/>
                <a:gd name="T93" fmla="*/ 63820 h 285390"/>
                <a:gd name="T94" fmla="*/ 49098 w 285390"/>
                <a:gd name="T95" fmla="*/ 68416 h 285390"/>
                <a:gd name="T96" fmla="*/ 28719 w 285390"/>
                <a:gd name="T97" fmla="*/ 68416 h 285390"/>
                <a:gd name="T98" fmla="*/ 213853 w 285390"/>
                <a:gd name="T99" fmla="*/ 35101 h 285390"/>
                <a:gd name="T100" fmla="*/ 168708 w 285390"/>
                <a:gd name="T101" fmla="*/ 44293 h 285390"/>
                <a:gd name="T102" fmla="*/ 72920 w 285390"/>
                <a:gd name="T103" fmla="*/ 35101 h 285390"/>
                <a:gd name="T104" fmla="*/ 143352 w 285390"/>
                <a:gd name="T105" fmla="*/ 44293 h 285390"/>
                <a:gd name="T106" fmla="*/ 72920 w 285390"/>
                <a:gd name="T107" fmla="*/ 35101 h 285390"/>
                <a:gd name="T108" fmla="*/ 50640 w 285390"/>
                <a:gd name="T109" fmla="*/ 231853 h 285390"/>
                <a:gd name="T110" fmla="*/ 278152 w 285390"/>
                <a:gd name="T111" fmla="*/ 278152 h 285390"/>
                <a:gd name="T112" fmla="*/ 4338 w 285390"/>
                <a:gd name="T113" fmla="*/ 0 h 285390"/>
                <a:gd name="T114" fmla="*/ 286832 w 285390"/>
                <a:gd name="T115" fmla="*/ 282493 h 285390"/>
                <a:gd name="T116" fmla="*/ 47384 w 285390"/>
                <a:gd name="T117" fmla="*/ 285387 h 285390"/>
                <a:gd name="T118" fmla="*/ 0 w 285390"/>
                <a:gd name="T119" fmla="*/ 4702 h 285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390" h="285390">
                  <a:moveTo>
                    <a:pt x="14755" y="238965"/>
                  </a:moveTo>
                  <a:lnTo>
                    <a:pt x="46065" y="270635"/>
                  </a:lnTo>
                  <a:lnTo>
                    <a:pt x="46065" y="238965"/>
                  </a:lnTo>
                  <a:lnTo>
                    <a:pt x="14755" y="238965"/>
                  </a:lnTo>
                  <a:close/>
                  <a:moveTo>
                    <a:pt x="67810" y="236538"/>
                  </a:moveTo>
                  <a:lnTo>
                    <a:pt x="108042" y="236538"/>
                  </a:lnTo>
                  <a:cubicBezTo>
                    <a:pt x="110556" y="236538"/>
                    <a:pt x="112353" y="238443"/>
                    <a:pt x="112353" y="240729"/>
                  </a:cubicBezTo>
                  <a:cubicBezTo>
                    <a:pt x="112353" y="243777"/>
                    <a:pt x="110556" y="245682"/>
                    <a:pt x="108042" y="245682"/>
                  </a:cubicBezTo>
                  <a:lnTo>
                    <a:pt x="67810" y="245682"/>
                  </a:lnTo>
                  <a:cubicBezTo>
                    <a:pt x="65296" y="245682"/>
                    <a:pt x="63500" y="243777"/>
                    <a:pt x="63500" y="240729"/>
                  </a:cubicBezTo>
                  <a:cubicBezTo>
                    <a:pt x="63500" y="238443"/>
                    <a:pt x="65296" y="236538"/>
                    <a:pt x="67810" y="236538"/>
                  </a:cubicBezTo>
                  <a:close/>
                  <a:moveTo>
                    <a:pt x="67825" y="207963"/>
                  </a:moveTo>
                  <a:lnTo>
                    <a:pt x="125489" y="207963"/>
                  </a:lnTo>
                  <a:cubicBezTo>
                    <a:pt x="128012" y="207963"/>
                    <a:pt x="129814" y="210249"/>
                    <a:pt x="129814" y="212535"/>
                  </a:cubicBezTo>
                  <a:cubicBezTo>
                    <a:pt x="129814" y="215202"/>
                    <a:pt x="128012" y="217107"/>
                    <a:pt x="125489" y="217107"/>
                  </a:cubicBezTo>
                  <a:lnTo>
                    <a:pt x="67825" y="217107"/>
                  </a:lnTo>
                  <a:cubicBezTo>
                    <a:pt x="65302" y="217107"/>
                    <a:pt x="63500" y="215202"/>
                    <a:pt x="63500" y="212535"/>
                  </a:cubicBezTo>
                  <a:cubicBezTo>
                    <a:pt x="63500" y="210249"/>
                    <a:pt x="65302" y="207963"/>
                    <a:pt x="67825" y="207963"/>
                  </a:cubicBezTo>
                  <a:close/>
                  <a:moveTo>
                    <a:pt x="32919" y="207963"/>
                  </a:moveTo>
                  <a:lnTo>
                    <a:pt x="44505" y="207963"/>
                  </a:lnTo>
                  <a:cubicBezTo>
                    <a:pt x="47039" y="207963"/>
                    <a:pt x="48850" y="210249"/>
                    <a:pt x="48850" y="212535"/>
                  </a:cubicBezTo>
                  <a:cubicBezTo>
                    <a:pt x="48850" y="215202"/>
                    <a:pt x="47039" y="217107"/>
                    <a:pt x="44505" y="217107"/>
                  </a:cubicBezTo>
                  <a:lnTo>
                    <a:pt x="32919" y="217107"/>
                  </a:lnTo>
                  <a:cubicBezTo>
                    <a:pt x="30385" y="217107"/>
                    <a:pt x="28575" y="215202"/>
                    <a:pt x="28575" y="212535"/>
                  </a:cubicBezTo>
                  <a:cubicBezTo>
                    <a:pt x="28575" y="210249"/>
                    <a:pt x="30385" y="207963"/>
                    <a:pt x="32919" y="207963"/>
                  </a:cubicBezTo>
                  <a:close/>
                  <a:moveTo>
                    <a:pt x="247919" y="201972"/>
                  </a:moveTo>
                  <a:cubicBezTo>
                    <a:pt x="250065" y="201613"/>
                    <a:pt x="252569" y="203049"/>
                    <a:pt x="253285" y="205204"/>
                  </a:cubicBezTo>
                  <a:cubicBezTo>
                    <a:pt x="253642" y="207717"/>
                    <a:pt x="252212" y="210231"/>
                    <a:pt x="249707" y="210590"/>
                  </a:cubicBezTo>
                  <a:lnTo>
                    <a:pt x="223592" y="216335"/>
                  </a:lnTo>
                  <a:lnTo>
                    <a:pt x="218583" y="234648"/>
                  </a:lnTo>
                  <a:cubicBezTo>
                    <a:pt x="218226" y="237162"/>
                    <a:pt x="216079" y="238239"/>
                    <a:pt x="213575" y="237880"/>
                  </a:cubicBezTo>
                  <a:lnTo>
                    <a:pt x="187459" y="232135"/>
                  </a:lnTo>
                  <a:lnTo>
                    <a:pt x="160271" y="260502"/>
                  </a:lnTo>
                  <a:cubicBezTo>
                    <a:pt x="159555" y="261220"/>
                    <a:pt x="158482" y="261579"/>
                    <a:pt x="157051" y="261579"/>
                  </a:cubicBezTo>
                  <a:cubicBezTo>
                    <a:pt x="155978" y="261579"/>
                    <a:pt x="154904" y="261220"/>
                    <a:pt x="154189" y="260502"/>
                  </a:cubicBezTo>
                  <a:cubicBezTo>
                    <a:pt x="152400" y="259066"/>
                    <a:pt x="152400" y="256193"/>
                    <a:pt x="154189" y="254398"/>
                  </a:cubicBezTo>
                  <a:lnTo>
                    <a:pt x="183166" y="224235"/>
                  </a:lnTo>
                  <a:cubicBezTo>
                    <a:pt x="183882" y="223158"/>
                    <a:pt x="185313" y="222799"/>
                    <a:pt x="187102" y="222799"/>
                  </a:cubicBezTo>
                  <a:lnTo>
                    <a:pt x="211428" y="228544"/>
                  </a:lnTo>
                  <a:lnTo>
                    <a:pt x="216079" y="211667"/>
                  </a:lnTo>
                  <a:cubicBezTo>
                    <a:pt x="216437" y="210231"/>
                    <a:pt x="217868" y="208795"/>
                    <a:pt x="219299" y="208436"/>
                  </a:cubicBezTo>
                  <a:lnTo>
                    <a:pt x="247919" y="201972"/>
                  </a:lnTo>
                  <a:close/>
                  <a:moveTo>
                    <a:pt x="67810" y="179388"/>
                  </a:moveTo>
                  <a:lnTo>
                    <a:pt x="108042" y="179388"/>
                  </a:lnTo>
                  <a:cubicBezTo>
                    <a:pt x="110556" y="179388"/>
                    <a:pt x="112353" y="181674"/>
                    <a:pt x="112353" y="184341"/>
                  </a:cubicBezTo>
                  <a:cubicBezTo>
                    <a:pt x="112353" y="186627"/>
                    <a:pt x="110556" y="188532"/>
                    <a:pt x="108042" y="188532"/>
                  </a:cubicBezTo>
                  <a:lnTo>
                    <a:pt x="67810" y="188532"/>
                  </a:lnTo>
                  <a:cubicBezTo>
                    <a:pt x="65296" y="188532"/>
                    <a:pt x="63500" y="186627"/>
                    <a:pt x="63500" y="184341"/>
                  </a:cubicBezTo>
                  <a:cubicBezTo>
                    <a:pt x="63500" y="181674"/>
                    <a:pt x="65296" y="179388"/>
                    <a:pt x="67810" y="179388"/>
                  </a:cubicBezTo>
                  <a:close/>
                  <a:moveTo>
                    <a:pt x="32919" y="179388"/>
                  </a:moveTo>
                  <a:lnTo>
                    <a:pt x="44505" y="179388"/>
                  </a:lnTo>
                  <a:cubicBezTo>
                    <a:pt x="47039" y="179388"/>
                    <a:pt x="48850" y="181674"/>
                    <a:pt x="48850" y="184341"/>
                  </a:cubicBezTo>
                  <a:cubicBezTo>
                    <a:pt x="48850" y="186627"/>
                    <a:pt x="47039" y="188532"/>
                    <a:pt x="44505" y="188532"/>
                  </a:cubicBezTo>
                  <a:lnTo>
                    <a:pt x="32919" y="188532"/>
                  </a:lnTo>
                  <a:cubicBezTo>
                    <a:pt x="30385" y="188532"/>
                    <a:pt x="28575" y="186627"/>
                    <a:pt x="28575" y="184341"/>
                  </a:cubicBezTo>
                  <a:cubicBezTo>
                    <a:pt x="28575" y="181674"/>
                    <a:pt x="30385" y="179388"/>
                    <a:pt x="32919" y="179388"/>
                  </a:cubicBezTo>
                  <a:close/>
                  <a:moveTo>
                    <a:pt x="226812" y="169863"/>
                  </a:moveTo>
                  <a:lnTo>
                    <a:pt x="249707" y="174992"/>
                  </a:lnTo>
                  <a:cubicBezTo>
                    <a:pt x="252212" y="175358"/>
                    <a:pt x="253642" y="177922"/>
                    <a:pt x="253285" y="180120"/>
                  </a:cubicBezTo>
                  <a:cubicBezTo>
                    <a:pt x="252569" y="182685"/>
                    <a:pt x="250065" y="184150"/>
                    <a:pt x="248276" y="183784"/>
                  </a:cubicBezTo>
                  <a:lnTo>
                    <a:pt x="227169" y="179021"/>
                  </a:lnTo>
                  <a:lnTo>
                    <a:pt x="200338" y="204666"/>
                  </a:lnTo>
                  <a:cubicBezTo>
                    <a:pt x="198907" y="206131"/>
                    <a:pt x="196761" y="206131"/>
                    <a:pt x="194972" y="205032"/>
                  </a:cubicBezTo>
                  <a:lnTo>
                    <a:pt x="180304" y="194408"/>
                  </a:lnTo>
                  <a:lnTo>
                    <a:pt x="159913" y="211626"/>
                  </a:lnTo>
                  <a:cubicBezTo>
                    <a:pt x="158840" y="211992"/>
                    <a:pt x="158124" y="212359"/>
                    <a:pt x="157051" y="212359"/>
                  </a:cubicBezTo>
                  <a:cubicBezTo>
                    <a:pt x="155978" y="212359"/>
                    <a:pt x="154904" y="211992"/>
                    <a:pt x="153831" y="210893"/>
                  </a:cubicBezTo>
                  <a:cubicBezTo>
                    <a:pt x="152400" y="208695"/>
                    <a:pt x="152758" y="206131"/>
                    <a:pt x="154547" y="204666"/>
                  </a:cubicBezTo>
                  <a:lnTo>
                    <a:pt x="177800" y="185616"/>
                  </a:lnTo>
                  <a:cubicBezTo>
                    <a:pt x="179231" y="184517"/>
                    <a:pt x="181378" y="184150"/>
                    <a:pt x="182809" y="185616"/>
                  </a:cubicBezTo>
                  <a:lnTo>
                    <a:pt x="197119" y="195873"/>
                  </a:lnTo>
                  <a:lnTo>
                    <a:pt x="223234" y="170962"/>
                  </a:lnTo>
                  <a:cubicBezTo>
                    <a:pt x="224307" y="169863"/>
                    <a:pt x="225738" y="169863"/>
                    <a:pt x="226812" y="169863"/>
                  </a:cubicBezTo>
                  <a:close/>
                  <a:moveTo>
                    <a:pt x="67825" y="149225"/>
                  </a:moveTo>
                  <a:lnTo>
                    <a:pt x="125489" y="149225"/>
                  </a:lnTo>
                  <a:cubicBezTo>
                    <a:pt x="128012" y="149225"/>
                    <a:pt x="129814" y="151423"/>
                    <a:pt x="129814" y="153621"/>
                  </a:cubicBezTo>
                  <a:cubicBezTo>
                    <a:pt x="129814" y="156185"/>
                    <a:pt x="128012" y="158384"/>
                    <a:pt x="125489" y="158384"/>
                  </a:cubicBezTo>
                  <a:lnTo>
                    <a:pt x="67825" y="158384"/>
                  </a:lnTo>
                  <a:cubicBezTo>
                    <a:pt x="65302" y="158384"/>
                    <a:pt x="63500" y="156185"/>
                    <a:pt x="63500" y="153621"/>
                  </a:cubicBezTo>
                  <a:cubicBezTo>
                    <a:pt x="63500" y="151423"/>
                    <a:pt x="65302" y="149225"/>
                    <a:pt x="67825" y="149225"/>
                  </a:cubicBezTo>
                  <a:close/>
                  <a:moveTo>
                    <a:pt x="32919" y="149225"/>
                  </a:moveTo>
                  <a:lnTo>
                    <a:pt x="44505" y="149225"/>
                  </a:lnTo>
                  <a:cubicBezTo>
                    <a:pt x="47039" y="149225"/>
                    <a:pt x="48850" y="151423"/>
                    <a:pt x="48850" y="153621"/>
                  </a:cubicBezTo>
                  <a:cubicBezTo>
                    <a:pt x="48850" y="156185"/>
                    <a:pt x="47039" y="158384"/>
                    <a:pt x="44505" y="158384"/>
                  </a:cubicBezTo>
                  <a:lnTo>
                    <a:pt x="32919" y="158384"/>
                  </a:lnTo>
                  <a:cubicBezTo>
                    <a:pt x="30385" y="158384"/>
                    <a:pt x="28575" y="156185"/>
                    <a:pt x="28575" y="153621"/>
                  </a:cubicBezTo>
                  <a:cubicBezTo>
                    <a:pt x="28575" y="151423"/>
                    <a:pt x="30385" y="149225"/>
                    <a:pt x="32919" y="149225"/>
                  </a:cubicBezTo>
                  <a:close/>
                  <a:moveTo>
                    <a:pt x="89976" y="122238"/>
                  </a:moveTo>
                  <a:lnTo>
                    <a:pt x="123982" y="122238"/>
                  </a:lnTo>
                  <a:cubicBezTo>
                    <a:pt x="126461" y="122238"/>
                    <a:pt x="128233" y="124143"/>
                    <a:pt x="128233" y="126810"/>
                  </a:cubicBezTo>
                  <a:cubicBezTo>
                    <a:pt x="128233" y="129477"/>
                    <a:pt x="126461" y="131382"/>
                    <a:pt x="123982" y="131382"/>
                  </a:cubicBezTo>
                  <a:lnTo>
                    <a:pt x="89976" y="131382"/>
                  </a:lnTo>
                  <a:cubicBezTo>
                    <a:pt x="87850" y="131382"/>
                    <a:pt x="85725" y="129477"/>
                    <a:pt x="85725" y="126810"/>
                  </a:cubicBezTo>
                  <a:cubicBezTo>
                    <a:pt x="85725" y="124143"/>
                    <a:pt x="87850" y="122238"/>
                    <a:pt x="89976" y="122238"/>
                  </a:cubicBezTo>
                  <a:close/>
                  <a:moveTo>
                    <a:pt x="32826" y="122238"/>
                  </a:moveTo>
                  <a:lnTo>
                    <a:pt x="66832" y="122238"/>
                  </a:lnTo>
                  <a:cubicBezTo>
                    <a:pt x="69311" y="122238"/>
                    <a:pt x="71083" y="124143"/>
                    <a:pt x="71083" y="126810"/>
                  </a:cubicBezTo>
                  <a:cubicBezTo>
                    <a:pt x="71083" y="129477"/>
                    <a:pt x="69311" y="131382"/>
                    <a:pt x="66832" y="131382"/>
                  </a:cubicBezTo>
                  <a:lnTo>
                    <a:pt x="32826" y="131382"/>
                  </a:lnTo>
                  <a:cubicBezTo>
                    <a:pt x="30346" y="131382"/>
                    <a:pt x="28575" y="129477"/>
                    <a:pt x="28575" y="126810"/>
                  </a:cubicBezTo>
                  <a:cubicBezTo>
                    <a:pt x="28575" y="124143"/>
                    <a:pt x="30346" y="122238"/>
                    <a:pt x="32826" y="122238"/>
                  </a:cubicBezTo>
                  <a:close/>
                  <a:moveTo>
                    <a:pt x="205362" y="117793"/>
                  </a:moveTo>
                  <a:lnTo>
                    <a:pt x="180863" y="148154"/>
                  </a:lnTo>
                  <a:cubicBezTo>
                    <a:pt x="186987" y="152083"/>
                    <a:pt x="194914" y="154583"/>
                    <a:pt x="203200" y="154583"/>
                  </a:cubicBezTo>
                  <a:cubicBezTo>
                    <a:pt x="224817" y="154583"/>
                    <a:pt x="242471" y="138510"/>
                    <a:pt x="244633" y="117793"/>
                  </a:cubicBezTo>
                  <a:lnTo>
                    <a:pt x="205362" y="117793"/>
                  </a:lnTo>
                  <a:close/>
                  <a:moveTo>
                    <a:pt x="67825" y="92075"/>
                  </a:moveTo>
                  <a:lnTo>
                    <a:pt x="125489" y="92075"/>
                  </a:lnTo>
                  <a:cubicBezTo>
                    <a:pt x="128012" y="92075"/>
                    <a:pt x="129814" y="93980"/>
                    <a:pt x="129814" y="96647"/>
                  </a:cubicBezTo>
                  <a:cubicBezTo>
                    <a:pt x="129814" y="99314"/>
                    <a:pt x="128012" y="101219"/>
                    <a:pt x="125489" y="101219"/>
                  </a:cubicBezTo>
                  <a:lnTo>
                    <a:pt x="67825" y="101219"/>
                  </a:lnTo>
                  <a:cubicBezTo>
                    <a:pt x="65302" y="101219"/>
                    <a:pt x="63500" y="99314"/>
                    <a:pt x="63500" y="96647"/>
                  </a:cubicBezTo>
                  <a:cubicBezTo>
                    <a:pt x="63500" y="93980"/>
                    <a:pt x="65302" y="92075"/>
                    <a:pt x="67825" y="92075"/>
                  </a:cubicBezTo>
                  <a:close/>
                  <a:moveTo>
                    <a:pt x="32919" y="92075"/>
                  </a:moveTo>
                  <a:lnTo>
                    <a:pt x="44505" y="92075"/>
                  </a:lnTo>
                  <a:cubicBezTo>
                    <a:pt x="47039" y="92075"/>
                    <a:pt x="48850" y="93980"/>
                    <a:pt x="48850" y="96647"/>
                  </a:cubicBezTo>
                  <a:cubicBezTo>
                    <a:pt x="48850" y="99314"/>
                    <a:pt x="47039" y="101219"/>
                    <a:pt x="44505" y="101219"/>
                  </a:cubicBezTo>
                  <a:lnTo>
                    <a:pt x="32919" y="101219"/>
                  </a:lnTo>
                  <a:cubicBezTo>
                    <a:pt x="30385" y="101219"/>
                    <a:pt x="28575" y="99314"/>
                    <a:pt x="28575" y="96647"/>
                  </a:cubicBezTo>
                  <a:cubicBezTo>
                    <a:pt x="28575" y="93980"/>
                    <a:pt x="30385" y="92075"/>
                    <a:pt x="32919" y="92075"/>
                  </a:cubicBezTo>
                  <a:close/>
                  <a:moveTo>
                    <a:pt x="207524" y="72072"/>
                  </a:moveTo>
                  <a:lnTo>
                    <a:pt x="207524" y="109220"/>
                  </a:lnTo>
                  <a:lnTo>
                    <a:pt x="244633" y="109220"/>
                  </a:lnTo>
                  <a:cubicBezTo>
                    <a:pt x="242831" y="89932"/>
                    <a:pt x="226979" y="74216"/>
                    <a:pt x="207524" y="72072"/>
                  </a:cubicBezTo>
                  <a:close/>
                  <a:moveTo>
                    <a:pt x="198517" y="72072"/>
                  </a:moveTo>
                  <a:cubicBezTo>
                    <a:pt x="177620" y="74573"/>
                    <a:pt x="161407" y="92075"/>
                    <a:pt x="161407" y="113506"/>
                  </a:cubicBezTo>
                  <a:cubicBezTo>
                    <a:pt x="161407" y="124936"/>
                    <a:pt x="166091" y="135652"/>
                    <a:pt x="173657" y="143153"/>
                  </a:cubicBezTo>
                  <a:lnTo>
                    <a:pt x="198517" y="112078"/>
                  </a:lnTo>
                  <a:lnTo>
                    <a:pt x="198517" y="72072"/>
                  </a:lnTo>
                  <a:close/>
                  <a:moveTo>
                    <a:pt x="203200" y="63500"/>
                  </a:moveTo>
                  <a:cubicBezTo>
                    <a:pt x="230942" y="63500"/>
                    <a:pt x="253640" y="86003"/>
                    <a:pt x="253640" y="113506"/>
                  </a:cubicBezTo>
                  <a:cubicBezTo>
                    <a:pt x="253640" y="141367"/>
                    <a:pt x="230942" y="163156"/>
                    <a:pt x="203200" y="163156"/>
                  </a:cubicBezTo>
                  <a:cubicBezTo>
                    <a:pt x="175098" y="163156"/>
                    <a:pt x="152400" y="141367"/>
                    <a:pt x="152400" y="113506"/>
                  </a:cubicBezTo>
                  <a:cubicBezTo>
                    <a:pt x="152400" y="86003"/>
                    <a:pt x="175098" y="63500"/>
                    <a:pt x="203200" y="63500"/>
                  </a:cubicBezTo>
                  <a:close/>
                  <a:moveTo>
                    <a:pt x="67825" y="63500"/>
                  </a:moveTo>
                  <a:lnTo>
                    <a:pt x="125489" y="63500"/>
                  </a:lnTo>
                  <a:cubicBezTo>
                    <a:pt x="128012" y="63500"/>
                    <a:pt x="129814" y="65786"/>
                    <a:pt x="129814" y="68072"/>
                  </a:cubicBezTo>
                  <a:cubicBezTo>
                    <a:pt x="129814" y="70358"/>
                    <a:pt x="128012" y="72644"/>
                    <a:pt x="125489" y="72644"/>
                  </a:cubicBezTo>
                  <a:lnTo>
                    <a:pt x="67825" y="72644"/>
                  </a:lnTo>
                  <a:cubicBezTo>
                    <a:pt x="65302" y="72644"/>
                    <a:pt x="63500" y="70358"/>
                    <a:pt x="63500" y="68072"/>
                  </a:cubicBezTo>
                  <a:cubicBezTo>
                    <a:pt x="63500" y="65786"/>
                    <a:pt x="65302" y="63500"/>
                    <a:pt x="67825" y="63500"/>
                  </a:cubicBezTo>
                  <a:close/>
                  <a:moveTo>
                    <a:pt x="32919" y="63500"/>
                  </a:moveTo>
                  <a:lnTo>
                    <a:pt x="44505" y="63500"/>
                  </a:lnTo>
                  <a:cubicBezTo>
                    <a:pt x="47039" y="63500"/>
                    <a:pt x="48850" y="65786"/>
                    <a:pt x="48850" y="68072"/>
                  </a:cubicBezTo>
                  <a:cubicBezTo>
                    <a:pt x="48850" y="70358"/>
                    <a:pt x="47039" y="72644"/>
                    <a:pt x="44505" y="72644"/>
                  </a:cubicBezTo>
                  <a:lnTo>
                    <a:pt x="32919" y="72644"/>
                  </a:lnTo>
                  <a:cubicBezTo>
                    <a:pt x="30385" y="72644"/>
                    <a:pt x="28575" y="70358"/>
                    <a:pt x="28575" y="68072"/>
                  </a:cubicBezTo>
                  <a:cubicBezTo>
                    <a:pt x="28575" y="65786"/>
                    <a:pt x="30385" y="63500"/>
                    <a:pt x="32919" y="63500"/>
                  </a:cubicBezTo>
                  <a:close/>
                  <a:moveTo>
                    <a:pt x="167859" y="34925"/>
                  </a:moveTo>
                  <a:lnTo>
                    <a:pt x="212778" y="34925"/>
                  </a:lnTo>
                  <a:cubicBezTo>
                    <a:pt x="214952" y="34925"/>
                    <a:pt x="217125" y="36830"/>
                    <a:pt x="217125" y="39497"/>
                  </a:cubicBezTo>
                  <a:cubicBezTo>
                    <a:pt x="217125" y="41783"/>
                    <a:pt x="214952" y="44069"/>
                    <a:pt x="212778" y="44069"/>
                  </a:cubicBezTo>
                  <a:lnTo>
                    <a:pt x="167859" y="44069"/>
                  </a:lnTo>
                  <a:cubicBezTo>
                    <a:pt x="165323" y="44069"/>
                    <a:pt x="163512" y="41783"/>
                    <a:pt x="163512" y="39497"/>
                  </a:cubicBezTo>
                  <a:cubicBezTo>
                    <a:pt x="163512" y="36830"/>
                    <a:pt x="165323" y="34925"/>
                    <a:pt x="167859" y="34925"/>
                  </a:cubicBezTo>
                  <a:close/>
                  <a:moveTo>
                    <a:pt x="72552" y="34925"/>
                  </a:moveTo>
                  <a:lnTo>
                    <a:pt x="142631" y="34925"/>
                  </a:lnTo>
                  <a:cubicBezTo>
                    <a:pt x="145491" y="34925"/>
                    <a:pt x="147279" y="36830"/>
                    <a:pt x="147279" y="39497"/>
                  </a:cubicBezTo>
                  <a:cubicBezTo>
                    <a:pt x="147279" y="41783"/>
                    <a:pt x="145491" y="44069"/>
                    <a:pt x="142631" y="44069"/>
                  </a:cubicBezTo>
                  <a:lnTo>
                    <a:pt x="72552" y="44069"/>
                  </a:lnTo>
                  <a:cubicBezTo>
                    <a:pt x="70049" y="44069"/>
                    <a:pt x="68262" y="41783"/>
                    <a:pt x="68262" y="39497"/>
                  </a:cubicBezTo>
                  <a:cubicBezTo>
                    <a:pt x="68262" y="36830"/>
                    <a:pt x="70049" y="34925"/>
                    <a:pt x="72552" y="34925"/>
                  </a:cubicBezTo>
                  <a:close/>
                  <a:moveTo>
                    <a:pt x="8637" y="8637"/>
                  </a:moveTo>
                  <a:lnTo>
                    <a:pt x="8637" y="230687"/>
                  </a:lnTo>
                  <a:lnTo>
                    <a:pt x="50384" y="230687"/>
                  </a:lnTo>
                  <a:cubicBezTo>
                    <a:pt x="52903" y="230687"/>
                    <a:pt x="54703" y="232487"/>
                    <a:pt x="54703" y="235006"/>
                  </a:cubicBezTo>
                  <a:lnTo>
                    <a:pt x="54703" y="276753"/>
                  </a:lnTo>
                  <a:lnTo>
                    <a:pt x="276753" y="276753"/>
                  </a:lnTo>
                  <a:lnTo>
                    <a:pt x="276753" y="8637"/>
                  </a:lnTo>
                  <a:lnTo>
                    <a:pt x="8637" y="8637"/>
                  </a:lnTo>
                  <a:close/>
                  <a:moveTo>
                    <a:pt x="4318" y="0"/>
                  </a:moveTo>
                  <a:lnTo>
                    <a:pt x="281072" y="0"/>
                  </a:lnTo>
                  <a:cubicBezTo>
                    <a:pt x="283231" y="0"/>
                    <a:pt x="285390" y="2159"/>
                    <a:pt x="285390" y="4678"/>
                  </a:cubicBezTo>
                  <a:lnTo>
                    <a:pt x="285390" y="281072"/>
                  </a:lnTo>
                  <a:cubicBezTo>
                    <a:pt x="285390" y="283591"/>
                    <a:pt x="283231" y="285390"/>
                    <a:pt x="281072" y="285390"/>
                  </a:cubicBezTo>
                  <a:lnTo>
                    <a:pt x="50384" y="285390"/>
                  </a:lnTo>
                  <a:cubicBezTo>
                    <a:pt x="49304" y="285390"/>
                    <a:pt x="48225" y="285030"/>
                    <a:pt x="47145" y="283951"/>
                  </a:cubicBezTo>
                  <a:lnTo>
                    <a:pt x="1079" y="237885"/>
                  </a:lnTo>
                  <a:cubicBezTo>
                    <a:pt x="360" y="237165"/>
                    <a:pt x="0" y="236086"/>
                    <a:pt x="0" y="235006"/>
                  </a:cubicBezTo>
                  <a:lnTo>
                    <a:pt x="0" y="4678"/>
                  </a:lnTo>
                  <a:cubicBezTo>
                    <a:pt x="0" y="2159"/>
                    <a:pt x="1799" y="0"/>
                    <a:pt x="4318" y="0"/>
                  </a:cubicBezTo>
                  <a:close/>
                </a:path>
              </a:pathLst>
            </a:custGeom>
            <a:solidFill>
              <a:schemeClr val="bg1"/>
            </a:solidFill>
            <a:ln>
              <a:noFill/>
            </a:ln>
            <a:effectLst/>
          </p:spPr>
          <p:txBody>
            <a:bodyPr anchor="ctr"/>
            <a:lstStyle/>
            <a:p>
              <a:endParaRPr lang="it-IT" sz="896" dirty="0">
                <a:latin typeface="Corbel" panose="020B0503020204020204" pitchFamily="34" charset="0"/>
              </a:endParaRPr>
            </a:p>
          </p:txBody>
        </p:sp>
        <p:sp>
          <p:nvSpPr>
            <p:cNvPr id="51" name="Freeform 27">
              <a:extLst>
                <a:ext uri="{FF2B5EF4-FFF2-40B4-BE49-F238E27FC236}">
                  <a16:creationId xmlns:a16="http://schemas.microsoft.com/office/drawing/2014/main" id="{6B230A07-EFBA-5057-21B8-2E5097A373E0}"/>
                </a:ext>
              </a:extLst>
            </p:cNvPr>
            <p:cNvSpPr>
              <a:spLocks/>
            </p:cNvSpPr>
            <p:nvPr/>
          </p:nvSpPr>
          <p:spPr bwMode="auto">
            <a:xfrm>
              <a:off x="4862059" y="2787295"/>
              <a:ext cx="3245708" cy="3222861"/>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297FD5"/>
            </a:solidFill>
            <a:ln>
              <a:noFill/>
            </a:ln>
            <a:effectLst/>
          </p:spPr>
          <p:txBody>
            <a:bodyPr vert="horz" wrap="square" lIns="137994" tIns="68997" rIns="137994" bIns="6899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717"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52" name="Freeform 858">
              <a:extLst>
                <a:ext uri="{FF2B5EF4-FFF2-40B4-BE49-F238E27FC236}">
                  <a16:creationId xmlns:a16="http://schemas.microsoft.com/office/drawing/2014/main" id="{36347B7B-BDAB-DAC8-6FCE-FF47F9B2A510}"/>
                </a:ext>
              </a:extLst>
            </p:cNvPr>
            <p:cNvSpPr>
              <a:spLocks noChangeArrowheads="1"/>
            </p:cNvSpPr>
            <p:nvPr/>
          </p:nvSpPr>
          <p:spPr bwMode="auto">
            <a:xfrm>
              <a:off x="6064013" y="4921772"/>
              <a:ext cx="675587" cy="647823"/>
            </a:xfrm>
            <a:custGeom>
              <a:avLst/>
              <a:gdLst/>
              <a:ahLst/>
              <a:cxnLst/>
              <a:rect l="0" t="0" r="r" b="b"/>
              <a:pathLst>
                <a:path w="306027" h="306028">
                  <a:moveTo>
                    <a:pt x="104598" y="188913"/>
                  </a:moveTo>
                  <a:cubicBezTo>
                    <a:pt x="107068" y="188913"/>
                    <a:pt x="109184" y="191095"/>
                    <a:pt x="109184" y="193640"/>
                  </a:cubicBezTo>
                  <a:lnTo>
                    <a:pt x="109184" y="248909"/>
                  </a:lnTo>
                  <a:cubicBezTo>
                    <a:pt x="109184" y="251455"/>
                    <a:pt x="107068" y="253636"/>
                    <a:pt x="104598" y="253636"/>
                  </a:cubicBezTo>
                  <a:cubicBezTo>
                    <a:pt x="102129" y="253636"/>
                    <a:pt x="100012" y="251455"/>
                    <a:pt x="100012" y="248909"/>
                  </a:cubicBezTo>
                  <a:lnTo>
                    <a:pt x="100012" y="193640"/>
                  </a:lnTo>
                  <a:cubicBezTo>
                    <a:pt x="100012" y="191095"/>
                    <a:pt x="102129" y="188913"/>
                    <a:pt x="104598" y="188913"/>
                  </a:cubicBezTo>
                  <a:close/>
                  <a:moveTo>
                    <a:pt x="199658" y="168275"/>
                  </a:moveTo>
                  <a:cubicBezTo>
                    <a:pt x="202223" y="168275"/>
                    <a:pt x="204421" y="170457"/>
                    <a:pt x="204421" y="173002"/>
                  </a:cubicBezTo>
                  <a:lnTo>
                    <a:pt x="204421" y="228272"/>
                  </a:lnTo>
                  <a:cubicBezTo>
                    <a:pt x="204421" y="230818"/>
                    <a:pt x="202223" y="232999"/>
                    <a:pt x="199658" y="232999"/>
                  </a:cubicBezTo>
                  <a:cubicBezTo>
                    <a:pt x="197094" y="232999"/>
                    <a:pt x="195262" y="230818"/>
                    <a:pt x="195262" y="228272"/>
                  </a:cubicBezTo>
                  <a:lnTo>
                    <a:pt x="195262" y="173002"/>
                  </a:lnTo>
                  <a:cubicBezTo>
                    <a:pt x="195262" y="170457"/>
                    <a:pt x="197094" y="168275"/>
                    <a:pt x="199658" y="168275"/>
                  </a:cubicBezTo>
                  <a:close/>
                  <a:moveTo>
                    <a:pt x="166891" y="149589"/>
                  </a:moveTo>
                  <a:cubicBezTo>
                    <a:pt x="158240" y="149589"/>
                    <a:pt x="150670" y="154275"/>
                    <a:pt x="147066" y="161845"/>
                  </a:cubicBezTo>
                  <a:cubicBezTo>
                    <a:pt x="160763" y="165089"/>
                    <a:pt x="171577" y="177345"/>
                    <a:pt x="171577" y="192484"/>
                  </a:cubicBezTo>
                  <a:lnTo>
                    <a:pt x="171577" y="246552"/>
                  </a:lnTo>
                  <a:cubicBezTo>
                    <a:pt x="171216" y="256645"/>
                    <a:pt x="163286" y="264575"/>
                    <a:pt x="153194" y="264575"/>
                  </a:cubicBezTo>
                  <a:cubicBezTo>
                    <a:pt x="143101" y="264575"/>
                    <a:pt x="135171" y="256645"/>
                    <a:pt x="135171" y="246552"/>
                  </a:cubicBezTo>
                  <a:lnTo>
                    <a:pt x="135171" y="197170"/>
                  </a:lnTo>
                  <a:cubicBezTo>
                    <a:pt x="135171" y="194647"/>
                    <a:pt x="137334" y="192484"/>
                    <a:pt x="139857" y="192484"/>
                  </a:cubicBezTo>
                  <a:cubicBezTo>
                    <a:pt x="142380" y="192484"/>
                    <a:pt x="144543" y="194647"/>
                    <a:pt x="144543" y="197170"/>
                  </a:cubicBezTo>
                  <a:lnTo>
                    <a:pt x="144543" y="246552"/>
                  </a:lnTo>
                  <a:cubicBezTo>
                    <a:pt x="144543" y="251238"/>
                    <a:pt x="148508" y="255203"/>
                    <a:pt x="153194" y="255203"/>
                  </a:cubicBezTo>
                  <a:cubicBezTo>
                    <a:pt x="157880" y="255203"/>
                    <a:pt x="162205" y="251238"/>
                    <a:pt x="162205" y="246552"/>
                  </a:cubicBezTo>
                  <a:lnTo>
                    <a:pt x="162205" y="192484"/>
                  </a:lnTo>
                  <a:cubicBezTo>
                    <a:pt x="162205" y="180228"/>
                    <a:pt x="152112" y="170135"/>
                    <a:pt x="139857" y="170135"/>
                  </a:cubicBezTo>
                  <a:lnTo>
                    <a:pt x="110299" y="170135"/>
                  </a:lnTo>
                  <a:lnTo>
                    <a:pt x="110299" y="175542"/>
                  </a:lnTo>
                  <a:cubicBezTo>
                    <a:pt x="110299" y="178426"/>
                    <a:pt x="108137" y="180228"/>
                    <a:pt x="105614" y="180228"/>
                  </a:cubicBezTo>
                  <a:cubicBezTo>
                    <a:pt x="103090" y="180228"/>
                    <a:pt x="100928" y="178426"/>
                    <a:pt x="100928" y="175542"/>
                  </a:cubicBezTo>
                  <a:lnTo>
                    <a:pt x="100928" y="170135"/>
                  </a:lnTo>
                  <a:lnTo>
                    <a:pt x="71370" y="170135"/>
                  </a:lnTo>
                  <a:cubicBezTo>
                    <a:pt x="59115" y="170135"/>
                    <a:pt x="49382" y="180228"/>
                    <a:pt x="49382" y="192484"/>
                  </a:cubicBezTo>
                  <a:lnTo>
                    <a:pt x="49382" y="222762"/>
                  </a:lnTo>
                  <a:cubicBezTo>
                    <a:pt x="54429" y="230332"/>
                    <a:pt x="60196" y="237541"/>
                    <a:pt x="66684" y="243308"/>
                  </a:cubicBezTo>
                  <a:lnTo>
                    <a:pt x="66684" y="197170"/>
                  </a:lnTo>
                  <a:cubicBezTo>
                    <a:pt x="66684" y="194647"/>
                    <a:pt x="68847" y="192484"/>
                    <a:pt x="71370" y="192484"/>
                  </a:cubicBezTo>
                  <a:cubicBezTo>
                    <a:pt x="73893" y="192484"/>
                    <a:pt x="76056" y="194647"/>
                    <a:pt x="76056" y="197170"/>
                  </a:cubicBezTo>
                  <a:lnTo>
                    <a:pt x="76056" y="251599"/>
                  </a:lnTo>
                  <a:cubicBezTo>
                    <a:pt x="97323" y="268180"/>
                    <a:pt x="123997" y="278272"/>
                    <a:pt x="152833" y="278272"/>
                  </a:cubicBezTo>
                  <a:cubicBezTo>
                    <a:pt x="182391" y="278272"/>
                    <a:pt x="209064" y="268180"/>
                    <a:pt x="230331" y="251238"/>
                  </a:cubicBezTo>
                  <a:lnTo>
                    <a:pt x="230331" y="176624"/>
                  </a:lnTo>
                  <a:cubicBezTo>
                    <a:pt x="230331" y="174100"/>
                    <a:pt x="232494" y="171938"/>
                    <a:pt x="235017" y="171938"/>
                  </a:cubicBezTo>
                  <a:cubicBezTo>
                    <a:pt x="237540" y="171938"/>
                    <a:pt x="239703" y="174100"/>
                    <a:pt x="239703" y="176624"/>
                  </a:cubicBezTo>
                  <a:lnTo>
                    <a:pt x="239703" y="243308"/>
                  </a:lnTo>
                  <a:cubicBezTo>
                    <a:pt x="246191" y="236820"/>
                    <a:pt x="252319" y="229611"/>
                    <a:pt x="257365" y="222041"/>
                  </a:cubicBezTo>
                  <a:lnTo>
                    <a:pt x="257365" y="171938"/>
                  </a:lnTo>
                  <a:cubicBezTo>
                    <a:pt x="257365" y="159682"/>
                    <a:pt x="247272" y="149589"/>
                    <a:pt x="235017" y="149589"/>
                  </a:cubicBezTo>
                  <a:lnTo>
                    <a:pt x="205460" y="149589"/>
                  </a:lnTo>
                  <a:lnTo>
                    <a:pt x="205460" y="154996"/>
                  </a:lnTo>
                  <a:cubicBezTo>
                    <a:pt x="205460" y="157519"/>
                    <a:pt x="203297" y="159682"/>
                    <a:pt x="200774" y="159682"/>
                  </a:cubicBezTo>
                  <a:cubicBezTo>
                    <a:pt x="198251" y="159682"/>
                    <a:pt x="196448" y="157519"/>
                    <a:pt x="196448" y="154996"/>
                  </a:cubicBezTo>
                  <a:lnTo>
                    <a:pt x="196448" y="149589"/>
                  </a:lnTo>
                  <a:lnTo>
                    <a:pt x="166891" y="149589"/>
                  </a:lnTo>
                  <a:close/>
                  <a:moveTo>
                    <a:pt x="104593" y="101539"/>
                  </a:moveTo>
                  <a:cubicBezTo>
                    <a:pt x="94036" y="101539"/>
                    <a:pt x="85664" y="109912"/>
                    <a:pt x="85664" y="120468"/>
                  </a:cubicBezTo>
                  <a:cubicBezTo>
                    <a:pt x="85664" y="131024"/>
                    <a:pt x="94036" y="139761"/>
                    <a:pt x="104593" y="139761"/>
                  </a:cubicBezTo>
                  <a:cubicBezTo>
                    <a:pt x="115149" y="139761"/>
                    <a:pt x="123886" y="131024"/>
                    <a:pt x="123886" y="120468"/>
                  </a:cubicBezTo>
                  <a:cubicBezTo>
                    <a:pt x="123886" y="109912"/>
                    <a:pt x="115149" y="101539"/>
                    <a:pt x="104593" y="101539"/>
                  </a:cubicBezTo>
                  <a:close/>
                  <a:moveTo>
                    <a:pt x="104593" y="92075"/>
                  </a:moveTo>
                  <a:cubicBezTo>
                    <a:pt x="120246" y="92075"/>
                    <a:pt x="132986" y="104815"/>
                    <a:pt x="132986" y="120468"/>
                  </a:cubicBezTo>
                  <a:cubicBezTo>
                    <a:pt x="132986" y="136121"/>
                    <a:pt x="120246" y="148861"/>
                    <a:pt x="104593" y="148861"/>
                  </a:cubicBezTo>
                  <a:cubicBezTo>
                    <a:pt x="88940" y="148861"/>
                    <a:pt x="76200" y="136121"/>
                    <a:pt x="76200" y="120468"/>
                  </a:cubicBezTo>
                  <a:cubicBezTo>
                    <a:pt x="76200" y="104815"/>
                    <a:pt x="88940" y="92075"/>
                    <a:pt x="104593" y="92075"/>
                  </a:cubicBezTo>
                  <a:close/>
                  <a:moveTo>
                    <a:pt x="199843" y="80902"/>
                  </a:moveTo>
                  <a:cubicBezTo>
                    <a:pt x="189287" y="80902"/>
                    <a:pt x="180914" y="89275"/>
                    <a:pt x="180914" y="99831"/>
                  </a:cubicBezTo>
                  <a:cubicBezTo>
                    <a:pt x="180914" y="110387"/>
                    <a:pt x="189287" y="119124"/>
                    <a:pt x="199843" y="119124"/>
                  </a:cubicBezTo>
                  <a:cubicBezTo>
                    <a:pt x="210764" y="119124"/>
                    <a:pt x="219136" y="110387"/>
                    <a:pt x="219136" y="99831"/>
                  </a:cubicBezTo>
                  <a:cubicBezTo>
                    <a:pt x="219136" y="89275"/>
                    <a:pt x="210764" y="80902"/>
                    <a:pt x="199843" y="80902"/>
                  </a:cubicBezTo>
                  <a:close/>
                  <a:moveTo>
                    <a:pt x="199843" y="71438"/>
                  </a:moveTo>
                  <a:cubicBezTo>
                    <a:pt x="215860" y="71438"/>
                    <a:pt x="228236" y="84178"/>
                    <a:pt x="228236" y="99831"/>
                  </a:cubicBezTo>
                  <a:cubicBezTo>
                    <a:pt x="228236" y="115484"/>
                    <a:pt x="215860" y="128224"/>
                    <a:pt x="199843" y="128224"/>
                  </a:cubicBezTo>
                  <a:cubicBezTo>
                    <a:pt x="184191" y="128224"/>
                    <a:pt x="171450" y="115484"/>
                    <a:pt x="171450" y="99831"/>
                  </a:cubicBezTo>
                  <a:cubicBezTo>
                    <a:pt x="171450" y="84178"/>
                    <a:pt x="184191" y="71438"/>
                    <a:pt x="199843" y="71438"/>
                  </a:cubicBezTo>
                  <a:close/>
                  <a:moveTo>
                    <a:pt x="152833" y="27755"/>
                  </a:moveTo>
                  <a:cubicBezTo>
                    <a:pt x="83986" y="27755"/>
                    <a:pt x="27755" y="83986"/>
                    <a:pt x="27755" y="153194"/>
                  </a:cubicBezTo>
                  <a:cubicBezTo>
                    <a:pt x="27755" y="172298"/>
                    <a:pt x="32441" y="190321"/>
                    <a:pt x="40010" y="206542"/>
                  </a:cubicBezTo>
                  <a:lnTo>
                    <a:pt x="40010" y="192484"/>
                  </a:lnTo>
                  <a:cubicBezTo>
                    <a:pt x="40010" y="175182"/>
                    <a:pt x="54068" y="161124"/>
                    <a:pt x="71370" y="161124"/>
                  </a:cubicBezTo>
                  <a:lnTo>
                    <a:pt x="137334" y="161124"/>
                  </a:lnTo>
                  <a:cubicBezTo>
                    <a:pt x="141659" y="148508"/>
                    <a:pt x="153554" y="140578"/>
                    <a:pt x="166891" y="140578"/>
                  </a:cubicBezTo>
                  <a:lnTo>
                    <a:pt x="235017" y="140578"/>
                  </a:lnTo>
                  <a:cubicBezTo>
                    <a:pt x="252319" y="140578"/>
                    <a:pt x="266737" y="154636"/>
                    <a:pt x="266737" y="171938"/>
                  </a:cubicBezTo>
                  <a:lnTo>
                    <a:pt x="266737" y="205821"/>
                  </a:lnTo>
                  <a:cubicBezTo>
                    <a:pt x="273946" y="189600"/>
                    <a:pt x="278272" y="171577"/>
                    <a:pt x="278272" y="153194"/>
                  </a:cubicBezTo>
                  <a:cubicBezTo>
                    <a:pt x="278272" y="83986"/>
                    <a:pt x="222041" y="27755"/>
                    <a:pt x="152833" y="27755"/>
                  </a:cubicBezTo>
                  <a:close/>
                  <a:moveTo>
                    <a:pt x="152833" y="0"/>
                  </a:moveTo>
                  <a:cubicBezTo>
                    <a:pt x="155717" y="0"/>
                    <a:pt x="157519" y="2163"/>
                    <a:pt x="157519" y="4686"/>
                  </a:cubicBezTo>
                  <a:lnTo>
                    <a:pt x="157519" y="18744"/>
                  </a:lnTo>
                  <a:cubicBezTo>
                    <a:pt x="228168" y="21267"/>
                    <a:pt x="284760" y="77859"/>
                    <a:pt x="287283" y="148508"/>
                  </a:cubicBezTo>
                  <a:lnTo>
                    <a:pt x="301341" y="148508"/>
                  </a:lnTo>
                  <a:cubicBezTo>
                    <a:pt x="303864" y="148508"/>
                    <a:pt x="306027" y="150671"/>
                    <a:pt x="306027" y="153194"/>
                  </a:cubicBezTo>
                  <a:cubicBezTo>
                    <a:pt x="306027" y="155717"/>
                    <a:pt x="303864" y="157880"/>
                    <a:pt x="301341" y="157880"/>
                  </a:cubicBezTo>
                  <a:lnTo>
                    <a:pt x="287283" y="157880"/>
                  </a:lnTo>
                  <a:cubicBezTo>
                    <a:pt x="284760" y="228169"/>
                    <a:pt x="228168" y="285121"/>
                    <a:pt x="157519" y="287284"/>
                  </a:cubicBezTo>
                  <a:lnTo>
                    <a:pt x="157519" y="301342"/>
                  </a:lnTo>
                  <a:cubicBezTo>
                    <a:pt x="157519" y="303865"/>
                    <a:pt x="155717" y="306028"/>
                    <a:pt x="152833" y="306028"/>
                  </a:cubicBezTo>
                  <a:cubicBezTo>
                    <a:pt x="150310" y="306028"/>
                    <a:pt x="148508" y="303865"/>
                    <a:pt x="148508" y="301342"/>
                  </a:cubicBezTo>
                  <a:lnTo>
                    <a:pt x="148508" y="287284"/>
                  </a:lnTo>
                  <a:cubicBezTo>
                    <a:pt x="77858" y="285121"/>
                    <a:pt x="21267" y="228169"/>
                    <a:pt x="18744" y="157880"/>
                  </a:cubicBezTo>
                  <a:lnTo>
                    <a:pt x="4686" y="157880"/>
                  </a:lnTo>
                  <a:cubicBezTo>
                    <a:pt x="2163" y="157880"/>
                    <a:pt x="0" y="155717"/>
                    <a:pt x="0" y="153194"/>
                  </a:cubicBezTo>
                  <a:cubicBezTo>
                    <a:pt x="0" y="150671"/>
                    <a:pt x="2163" y="148508"/>
                    <a:pt x="4686" y="148508"/>
                  </a:cubicBezTo>
                  <a:lnTo>
                    <a:pt x="18744" y="148508"/>
                  </a:lnTo>
                  <a:cubicBezTo>
                    <a:pt x="21267" y="77859"/>
                    <a:pt x="77858" y="21267"/>
                    <a:pt x="148508" y="18744"/>
                  </a:cubicBezTo>
                  <a:lnTo>
                    <a:pt x="148508" y="4686"/>
                  </a:lnTo>
                  <a:cubicBezTo>
                    <a:pt x="148508" y="2163"/>
                    <a:pt x="150310" y="0"/>
                    <a:pt x="152833" y="0"/>
                  </a:cubicBezTo>
                  <a:close/>
                </a:path>
              </a:pathLst>
            </a:custGeom>
            <a:solidFill>
              <a:schemeClr val="bg1"/>
            </a:solidFill>
            <a:ln>
              <a:noFill/>
            </a:ln>
            <a:effectLst/>
          </p:spPr>
          <p:txBody>
            <a:bodyPr anchor="ctr"/>
            <a:lstStyle/>
            <a:p>
              <a:endParaRPr lang="it-IT" sz="916" dirty="0">
                <a:latin typeface="Corbel" panose="020B0503020204020204" pitchFamily="34" charset="0"/>
              </a:endParaRPr>
            </a:p>
          </p:txBody>
        </p:sp>
        <p:sp>
          <p:nvSpPr>
            <p:cNvPr id="53" name="Freeform 25">
              <a:extLst>
                <a:ext uri="{FF2B5EF4-FFF2-40B4-BE49-F238E27FC236}">
                  <a16:creationId xmlns:a16="http://schemas.microsoft.com/office/drawing/2014/main" id="{ED5B36AC-3751-0D9B-979B-CBCDFF481CCF}"/>
                </a:ext>
              </a:extLst>
            </p:cNvPr>
            <p:cNvSpPr>
              <a:spLocks/>
            </p:cNvSpPr>
            <p:nvPr/>
          </p:nvSpPr>
          <p:spPr bwMode="auto">
            <a:xfrm>
              <a:off x="5708765" y="1517234"/>
              <a:ext cx="3046800" cy="3232268"/>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629DD1"/>
            </a:solidFill>
            <a:ln>
              <a:noFill/>
            </a:ln>
            <a:effectLst/>
          </p:spPr>
          <p:txBody>
            <a:bodyPr vert="horz" wrap="square" lIns="137994" tIns="68997" rIns="137994" bIns="6899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717"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54" name="Freeform 807">
              <a:extLst>
                <a:ext uri="{FF2B5EF4-FFF2-40B4-BE49-F238E27FC236}">
                  <a16:creationId xmlns:a16="http://schemas.microsoft.com/office/drawing/2014/main" id="{CF463DEF-8FB5-6D0F-CB18-352548210832}"/>
                </a:ext>
              </a:extLst>
            </p:cNvPr>
            <p:cNvSpPr>
              <a:spLocks noChangeArrowheads="1"/>
            </p:cNvSpPr>
            <p:nvPr/>
          </p:nvSpPr>
          <p:spPr bwMode="auto">
            <a:xfrm>
              <a:off x="7695100" y="2685770"/>
              <a:ext cx="553870" cy="553870"/>
            </a:xfrm>
            <a:custGeom>
              <a:avLst/>
              <a:gdLst/>
              <a:ahLst/>
              <a:cxnLst/>
              <a:rect l="0" t="0" r="r" b="b"/>
              <a:pathLst>
                <a:path w="302852" h="302852">
                  <a:moveTo>
                    <a:pt x="107910" y="292100"/>
                  </a:moveTo>
                  <a:lnTo>
                    <a:pt x="171125" y="292100"/>
                  </a:lnTo>
                  <a:cubicBezTo>
                    <a:pt x="173669" y="292100"/>
                    <a:pt x="175848" y="294217"/>
                    <a:pt x="175848" y="296686"/>
                  </a:cubicBezTo>
                  <a:cubicBezTo>
                    <a:pt x="175848" y="299156"/>
                    <a:pt x="173669" y="301272"/>
                    <a:pt x="171125" y="301272"/>
                  </a:cubicBezTo>
                  <a:lnTo>
                    <a:pt x="107910" y="301272"/>
                  </a:lnTo>
                  <a:cubicBezTo>
                    <a:pt x="105367" y="301272"/>
                    <a:pt x="103187" y="299156"/>
                    <a:pt x="103187" y="296686"/>
                  </a:cubicBezTo>
                  <a:cubicBezTo>
                    <a:pt x="103187" y="294217"/>
                    <a:pt x="105367" y="292100"/>
                    <a:pt x="107910" y="292100"/>
                  </a:cubicBezTo>
                  <a:close/>
                  <a:moveTo>
                    <a:pt x="221273" y="249110"/>
                  </a:moveTo>
                  <a:cubicBezTo>
                    <a:pt x="218709" y="249110"/>
                    <a:pt x="216144" y="249819"/>
                    <a:pt x="213946" y="251590"/>
                  </a:cubicBezTo>
                  <a:cubicBezTo>
                    <a:pt x="210283" y="255488"/>
                    <a:pt x="210283" y="261867"/>
                    <a:pt x="213946" y="265410"/>
                  </a:cubicBezTo>
                  <a:cubicBezTo>
                    <a:pt x="217976" y="269662"/>
                    <a:pt x="224570" y="269662"/>
                    <a:pt x="228600" y="265410"/>
                  </a:cubicBezTo>
                  <a:cubicBezTo>
                    <a:pt x="232263" y="261867"/>
                    <a:pt x="232263" y="255488"/>
                    <a:pt x="228600" y="251590"/>
                  </a:cubicBezTo>
                  <a:cubicBezTo>
                    <a:pt x="226768" y="249819"/>
                    <a:pt x="223837" y="249110"/>
                    <a:pt x="221273" y="249110"/>
                  </a:cubicBezTo>
                  <a:close/>
                  <a:moveTo>
                    <a:pt x="221227" y="239986"/>
                  </a:moveTo>
                  <a:cubicBezTo>
                    <a:pt x="226219" y="239986"/>
                    <a:pt x="231164" y="241846"/>
                    <a:pt x="234828" y="245567"/>
                  </a:cubicBezTo>
                  <a:cubicBezTo>
                    <a:pt x="242521" y="252654"/>
                    <a:pt x="242521" y="264701"/>
                    <a:pt x="234828" y="272143"/>
                  </a:cubicBezTo>
                  <a:cubicBezTo>
                    <a:pt x="231164" y="275686"/>
                    <a:pt x="226402" y="277458"/>
                    <a:pt x="221273" y="277458"/>
                  </a:cubicBezTo>
                  <a:cubicBezTo>
                    <a:pt x="216144" y="277458"/>
                    <a:pt x="211382" y="275686"/>
                    <a:pt x="207352" y="272143"/>
                  </a:cubicBezTo>
                  <a:cubicBezTo>
                    <a:pt x="200025" y="264701"/>
                    <a:pt x="200025" y="252654"/>
                    <a:pt x="207352" y="245567"/>
                  </a:cubicBezTo>
                  <a:cubicBezTo>
                    <a:pt x="211199" y="241846"/>
                    <a:pt x="216236" y="239986"/>
                    <a:pt x="221227" y="239986"/>
                  </a:cubicBezTo>
                  <a:close/>
                  <a:moveTo>
                    <a:pt x="98124" y="216900"/>
                  </a:moveTo>
                  <a:cubicBezTo>
                    <a:pt x="97763" y="216900"/>
                    <a:pt x="97402" y="216900"/>
                    <a:pt x="96679" y="217261"/>
                  </a:cubicBezTo>
                  <a:lnTo>
                    <a:pt x="52259" y="261681"/>
                  </a:lnTo>
                  <a:cubicBezTo>
                    <a:pt x="45398" y="268543"/>
                    <a:pt x="45398" y="279377"/>
                    <a:pt x="52259" y="286239"/>
                  </a:cubicBezTo>
                  <a:lnTo>
                    <a:pt x="54426" y="288406"/>
                  </a:lnTo>
                  <a:cubicBezTo>
                    <a:pt x="61288" y="295267"/>
                    <a:pt x="72122" y="295267"/>
                    <a:pt x="78984" y="288406"/>
                  </a:cubicBezTo>
                  <a:lnTo>
                    <a:pt x="123403" y="243986"/>
                  </a:lnTo>
                  <a:cubicBezTo>
                    <a:pt x="124126" y="242902"/>
                    <a:pt x="124126" y="241819"/>
                    <a:pt x="123403" y="240735"/>
                  </a:cubicBezTo>
                  <a:lnTo>
                    <a:pt x="99568" y="217261"/>
                  </a:lnTo>
                  <a:cubicBezTo>
                    <a:pt x="99207" y="216900"/>
                    <a:pt x="98485" y="216900"/>
                    <a:pt x="98124" y="216900"/>
                  </a:cubicBezTo>
                  <a:close/>
                  <a:moveTo>
                    <a:pt x="236079" y="89418"/>
                  </a:moveTo>
                  <a:lnTo>
                    <a:pt x="221633" y="108920"/>
                  </a:lnTo>
                  <a:lnTo>
                    <a:pt x="231745" y="119032"/>
                  </a:lnTo>
                  <a:lnTo>
                    <a:pt x="251247" y="104947"/>
                  </a:lnTo>
                  <a:lnTo>
                    <a:pt x="236079" y="89418"/>
                  </a:lnTo>
                  <a:close/>
                  <a:moveTo>
                    <a:pt x="76456" y="86890"/>
                  </a:moveTo>
                  <a:lnTo>
                    <a:pt x="98846" y="109281"/>
                  </a:lnTo>
                  <a:cubicBezTo>
                    <a:pt x="99929" y="110364"/>
                    <a:pt x="100291" y="112170"/>
                    <a:pt x="100291" y="113615"/>
                  </a:cubicBezTo>
                  <a:cubicBezTo>
                    <a:pt x="96679" y="126616"/>
                    <a:pt x="86929" y="136727"/>
                    <a:pt x="73928" y="139616"/>
                  </a:cubicBezTo>
                  <a:cubicBezTo>
                    <a:pt x="72483" y="140339"/>
                    <a:pt x="71038" y="139616"/>
                    <a:pt x="69594" y="138533"/>
                  </a:cubicBezTo>
                  <a:lnTo>
                    <a:pt x="47203" y="116143"/>
                  </a:lnTo>
                  <a:cubicBezTo>
                    <a:pt x="46481" y="125893"/>
                    <a:pt x="49731" y="136005"/>
                    <a:pt x="56593" y="142867"/>
                  </a:cubicBezTo>
                  <a:cubicBezTo>
                    <a:pt x="64899" y="151173"/>
                    <a:pt x="76456" y="154423"/>
                    <a:pt x="88012" y="151534"/>
                  </a:cubicBezTo>
                  <a:cubicBezTo>
                    <a:pt x="88373" y="151534"/>
                    <a:pt x="88373" y="151534"/>
                    <a:pt x="88734" y="151534"/>
                  </a:cubicBezTo>
                  <a:cubicBezTo>
                    <a:pt x="90179" y="151534"/>
                    <a:pt x="91262" y="152256"/>
                    <a:pt x="91984" y="152979"/>
                  </a:cubicBezTo>
                  <a:lnTo>
                    <a:pt x="187686" y="248680"/>
                  </a:lnTo>
                  <a:cubicBezTo>
                    <a:pt x="188769" y="249764"/>
                    <a:pt x="189130" y="251208"/>
                    <a:pt x="189130" y="252653"/>
                  </a:cubicBezTo>
                  <a:cubicBezTo>
                    <a:pt x="186241" y="263848"/>
                    <a:pt x="189492" y="275766"/>
                    <a:pt x="197798" y="284072"/>
                  </a:cubicBezTo>
                  <a:cubicBezTo>
                    <a:pt x="203938" y="290211"/>
                    <a:pt x="212244" y="293462"/>
                    <a:pt x="220911" y="293462"/>
                  </a:cubicBezTo>
                  <a:cubicBezTo>
                    <a:pt x="229939" y="293462"/>
                    <a:pt x="237884" y="290211"/>
                    <a:pt x="244024" y="284072"/>
                  </a:cubicBezTo>
                  <a:cubicBezTo>
                    <a:pt x="250524" y="277571"/>
                    <a:pt x="253775" y="269265"/>
                    <a:pt x="253775" y="260598"/>
                  </a:cubicBezTo>
                  <a:cubicBezTo>
                    <a:pt x="253775" y="251570"/>
                    <a:pt x="250524" y="243625"/>
                    <a:pt x="244024" y="237124"/>
                  </a:cubicBezTo>
                  <a:cubicBezTo>
                    <a:pt x="236079" y="229179"/>
                    <a:pt x="224522" y="225928"/>
                    <a:pt x="213327" y="228817"/>
                  </a:cubicBezTo>
                  <a:cubicBezTo>
                    <a:pt x="211521" y="229179"/>
                    <a:pt x="210077" y="228817"/>
                    <a:pt x="208632" y="227373"/>
                  </a:cubicBezTo>
                  <a:lnTo>
                    <a:pt x="113292" y="131671"/>
                  </a:lnTo>
                  <a:cubicBezTo>
                    <a:pt x="112208" y="130588"/>
                    <a:pt x="111486" y="129144"/>
                    <a:pt x="112208" y="127338"/>
                  </a:cubicBezTo>
                  <a:cubicBezTo>
                    <a:pt x="114736" y="116143"/>
                    <a:pt x="111486" y="104586"/>
                    <a:pt x="103180" y="96641"/>
                  </a:cubicBezTo>
                  <a:cubicBezTo>
                    <a:pt x="96318" y="89418"/>
                    <a:pt x="86567" y="85807"/>
                    <a:pt x="76456" y="86890"/>
                  </a:cubicBezTo>
                  <a:close/>
                  <a:moveTo>
                    <a:pt x="234634" y="77501"/>
                  </a:moveTo>
                  <a:cubicBezTo>
                    <a:pt x="236079" y="77501"/>
                    <a:pt x="237523" y="77862"/>
                    <a:pt x="238246" y="78945"/>
                  </a:cubicBezTo>
                  <a:lnTo>
                    <a:pt x="250163" y="90502"/>
                  </a:lnTo>
                  <a:lnTo>
                    <a:pt x="261720" y="102058"/>
                  </a:lnTo>
                  <a:cubicBezTo>
                    <a:pt x="262803" y="103142"/>
                    <a:pt x="263164" y="104225"/>
                    <a:pt x="263164" y="105670"/>
                  </a:cubicBezTo>
                  <a:cubicBezTo>
                    <a:pt x="262803" y="107114"/>
                    <a:pt x="262081" y="108559"/>
                    <a:pt x="260997" y="109281"/>
                  </a:cubicBezTo>
                  <a:lnTo>
                    <a:pt x="233912" y="128782"/>
                  </a:lnTo>
                  <a:cubicBezTo>
                    <a:pt x="232829" y="129505"/>
                    <a:pt x="232106" y="129505"/>
                    <a:pt x="231023" y="129505"/>
                  </a:cubicBezTo>
                  <a:cubicBezTo>
                    <a:pt x="229939" y="129505"/>
                    <a:pt x="228856" y="129144"/>
                    <a:pt x="227773" y="128421"/>
                  </a:cubicBezTo>
                  <a:lnTo>
                    <a:pt x="223439" y="123726"/>
                  </a:lnTo>
                  <a:lnTo>
                    <a:pt x="170712" y="176453"/>
                  </a:lnTo>
                  <a:lnTo>
                    <a:pt x="213688" y="219067"/>
                  </a:lnTo>
                  <a:cubicBezTo>
                    <a:pt x="227050" y="216900"/>
                    <a:pt x="241135" y="220872"/>
                    <a:pt x="250885" y="230623"/>
                  </a:cubicBezTo>
                  <a:cubicBezTo>
                    <a:pt x="258830" y="238930"/>
                    <a:pt x="263164" y="249403"/>
                    <a:pt x="263164" y="260598"/>
                  </a:cubicBezTo>
                  <a:cubicBezTo>
                    <a:pt x="263164" y="271793"/>
                    <a:pt x="258830" y="282627"/>
                    <a:pt x="250885" y="290211"/>
                  </a:cubicBezTo>
                  <a:cubicBezTo>
                    <a:pt x="242579" y="298517"/>
                    <a:pt x="232467" y="302851"/>
                    <a:pt x="220911" y="302851"/>
                  </a:cubicBezTo>
                  <a:cubicBezTo>
                    <a:pt x="209716" y="302851"/>
                    <a:pt x="198881" y="298517"/>
                    <a:pt x="191297" y="290211"/>
                  </a:cubicBezTo>
                  <a:cubicBezTo>
                    <a:pt x="181547" y="280461"/>
                    <a:pt x="176852" y="266737"/>
                    <a:pt x="179380" y="253375"/>
                  </a:cubicBezTo>
                  <a:lnTo>
                    <a:pt x="136766" y="210399"/>
                  </a:lnTo>
                  <a:lnTo>
                    <a:pt x="121237" y="225928"/>
                  </a:lnTo>
                  <a:lnTo>
                    <a:pt x="129904" y="234596"/>
                  </a:lnTo>
                  <a:cubicBezTo>
                    <a:pt x="134238" y="238930"/>
                    <a:pt x="134238" y="246153"/>
                    <a:pt x="129904" y="250486"/>
                  </a:cubicBezTo>
                  <a:lnTo>
                    <a:pt x="85123" y="294906"/>
                  </a:lnTo>
                  <a:cubicBezTo>
                    <a:pt x="80067" y="299962"/>
                    <a:pt x="73566" y="302490"/>
                    <a:pt x="66705" y="302490"/>
                  </a:cubicBezTo>
                  <a:cubicBezTo>
                    <a:pt x="59843" y="302490"/>
                    <a:pt x="53343" y="299962"/>
                    <a:pt x="47926" y="294906"/>
                  </a:cubicBezTo>
                  <a:lnTo>
                    <a:pt x="45759" y="292739"/>
                  </a:lnTo>
                  <a:cubicBezTo>
                    <a:pt x="35647" y="282266"/>
                    <a:pt x="35647" y="265654"/>
                    <a:pt x="45759" y="255181"/>
                  </a:cubicBezTo>
                  <a:lnTo>
                    <a:pt x="90179" y="210761"/>
                  </a:lnTo>
                  <a:cubicBezTo>
                    <a:pt x="94512" y="206427"/>
                    <a:pt x="101735" y="206427"/>
                    <a:pt x="106069" y="210761"/>
                  </a:cubicBezTo>
                  <a:lnTo>
                    <a:pt x="114736" y="219428"/>
                  </a:lnTo>
                  <a:lnTo>
                    <a:pt x="130265" y="203899"/>
                  </a:lnTo>
                  <a:lnTo>
                    <a:pt x="87290" y="161285"/>
                  </a:lnTo>
                  <a:cubicBezTo>
                    <a:pt x="73928" y="163813"/>
                    <a:pt x="60204" y="159479"/>
                    <a:pt x="50454" y="149367"/>
                  </a:cubicBezTo>
                  <a:cubicBezTo>
                    <a:pt x="38897" y="138172"/>
                    <a:pt x="34925" y="120837"/>
                    <a:pt x="40342" y="105670"/>
                  </a:cubicBezTo>
                  <a:cubicBezTo>
                    <a:pt x="41064" y="104225"/>
                    <a:pt x="42147" y="102780"/>
                    <a:pt x="43592" y="102419"/>
                  </a:cubicBezTo>
                  <a:cubicBezTo>
                    <a:pt x="45037" y="102058"/>
                    <a:pt x="46842" y="102419"/>
                    <a:pt x="47926" y="103864"/>
                  </a:cubicBezTo>
                  <a:lnTo>
                    <a:pt x="74289" y="129866"/>
                  </a:lnTo>
                  <a:cubicBezTo>
                    <a:pt x="81511" y="127338"/>
                    <a:pt x="87651" y="121560"/>
                    <a:pt x="90540" y="113976"/>
                  </a:cubicBezTo>
                  <a:lnTo>
                    <a:pt x="64177" y="87613"/>
                  </a:lnTo>
                  <a:cubicBezTo>
                    <a:pt x="63093" y="86529"/>
                    <a:pt x="62732" y="84724"/>
                    <a:pt x="62732" y="83279"/>
                  </a:cubicBezTo>
                  <a:cubicBezTo>
                    <a:pt x="63093" y="81834"/>
                    <a:pt x="64177" y="80390"/>
                    <a:pt x="65621" y="80029"/>
                  </a:cubicBezTo>
                  <a:cubicBezTo>
                    <a:pt x="81150" y="74612"/>
                    <a:pt x="98485" y="78584"/>
                    <a:pt x="110041" y="89780"/>
                  </a:cubicBezTo>
                  <a:cubicBezTo>
                    <a:pt x="119792" y="99530"/>
                    <a:pt x="123765" y="113253"/>
                    <a:pt x="121598" y="126977"/>
                  </a:cubicBezTo>
                  <a:lnTo>
                    <a:pt x="164212" y="169952"/>
                  </a:lnTo>
                  <a:lnTo>
                    <a:pt x="216939" y="117226"/>
                  </a:lnTo>
                  <a:lnTo>
                    <a:pt x="212244" y="112892"/>
                  </a:lnTo>
                  <a:cubicBezTo>
                    <a:pt x="210799" y="111087"/>
                    <a:pt x="210799" y="108920"/>
                    <a:pt x="211883" y="106753"/>
                  </a:cubicBezTo>
                  <a:lnTo>
                    <a:pt x="231745" y="79668"/>
                  </a:lnTo>
                  <a:cubicBezTo>
                    <a:pt x="232467" y="78584"/>
                    <a:pt x="233551" y="77862"/>
                    <a:pt x="234634" y="77501"/>
                  </a:cubicBezTo>
                  <a:close/>
                  <a:moveTo>
                    <a:pt x="269753" y="23926"/>
                  </a:moveTo>
                  <a:cubicBezTo>
                    <a:pt x="271218" y="22225"/>
                    <a:pt x="274149" y="22225"/>
                    <a:pt x="275981" y="23926"/>
                  </a:cubicBezTo>
                  <a:cubicBezTo>
                    <a:pt x="277080" y="24606"/>
                    <a:pt x="277446" y="25967"/>
                    <a:pt x="277446" y="27327"/>
                  </a:cubicBezTo>
                  <a:cubicBezTo>
                    <a:pt x="277446" y="28008"/>
                    <a:pt x="277080" y="29369"/>
                    <a:pt x="275981" y="30049"/>
                  </a:cubicBezTo>
                  <a:cubicBezTo>
                    <a:pt x="275248" y="31069"/>
                    <a:pt x="274149" y="31410"/>
                    <a:pt x="273050" y="31410"/>
                  </a:cubicBezTo>
                  <a:cubicBezTo>
                    <a:pt x="271584" y="31410"/>
                    <a:pt x="270485" y="31069"/>
                    <a:pt x="269753" y="30049"/>
                  </a:cubicBezTo>
                  <a:cubicBezTo>
                    <a:pt x="268654" y="29369"/>
                    <a:pt x="268287" y="28008"/>
                    <a:pt x="268287" y="27327"/>
                  </a:cubicBezTo>
                  <a:cubicBezTo>
                    <a:pt x="268287" y="25967"/>
                    <a:pt x="268654" y="24606"/>
                    <a:pt x="269753" y="23926"/>
                  </a:cubicBezTo>
                  <a:close/>
                  <a:moveTo>
                    <a:pt x="210961" y="23926"/>
                  </a:moveTo>
                  <a:cubicBezTo>
                    <a:pt x="212725" y="22225"/>
                    <a:pt x="215547" y="22225"/>
                    <a:pt x="217311" y="23926"/>
                  </a:cubicBezTo>
                  <a:cubicBezTo>
                    <a:pt x="218370" y="24606"/>
                    <a:pt x="218722" y="25967"/>
                    <a:pt x="218722" y="27327"/>
                  </a:cubicBezTo>
                  <a:cubicBezTo>
                    <a:pt x="218722" y="28008"/>
                    <a:pt x="218370" y="29369"/>
                    <a:pt x="217311" y="30049"/>
                  </a:cubicBezTo>
                  <a:cubicBezTo>
                    <a:pt x="216606" y="31069"/>
                    <a:pt x="215195" y="31410"/>
                    <a:pt x="214136" y="31410"/>
                  </a:cubicBezTo>
                  <a:cubicBezTo>
                    <a:pt x="212725" y="31410"/>
                    <a:pt x="211667" y="31069"/>
                    <a:pt x="210961" y="30049"/>
                  </a:cubicBezTo>
                  <a:cubicBezTo>
                    <a:pt x="210256" y="29369"/>
                    <a:pt x="209550" y="28008"/>
                    <a:pt x="209550" y="27327"/>
                  </a:cubicBezTo>
                  <a:cubicBezTo>
                    <a:pt x="209550" y="25967"/>
                    <a:pt x="210256" y="24606"/>
                    <a:pt x="210961" y="23926"/>
                  </a:cubicBezTo>
                  <a:close/>
                  <a:moveTo>
                    <a:pt x="244298" y="22225"/>
                  </a:moveTo>
                  <a:cubicBezTo>
                    <a:pt x="246768" y="22225"/>
                    <a:pt x="248884" y="24341"/>
                    <a:pt x="248884" y="27164"/>
                  </a:cubicBezTo>
                  <a:cubicBezTo>
                    <a:pt x="248884" y="29280"/>
                    <a:pt x="246768" y="31397"/>
                    <a:pt x="244298" y="31397"/>
                  </a:cubicBezTo>
                  <a:cubicBezTo>
                    <a:pt x="241829" y="31397"/>
                    <a:pt x="239712" y="29280"/>
                    <a:pt x="239712" y="27164"/>
                  </a:cubicBezTo>
                  <a:cubicBezTo>
                    <a:pt x="239712" y="24341"/>
                    <a:pt x="241829" y="22225"/>
                    <a:pt x="244298" y="22225"/>
                  </a:cubicBezTo>
                  <a:close/>
                  <a:moveTo>
                    <a:pt x="9374" y="9013"/>
                  </a:moveTo>
                  <a:lnTo>
                    <a:pt x="9374" y="45788"/>
                  </a:lnTo>
                  <a:lnTo>
                    <a:pt x="293478" y="45788"/>
                  </a:lnTo>
                  <a:lnTo>
                    <a:pt x="293478" y="9013"/>
                  </a:lnTo>
                  <a:lnTo>
                    <a:pt x="9374" y="9013"/>
                  </a:lnTo>
                  <a:close/>
                  <a:moveTo>
                    <a:pt x="4687" y="0"/>
                  </a:moveTo>
                  <a:lnTo>
                    <a:pt x="298165" y="0"/>
                  </a:lnTo>
                  <a:cubicBezTo>
                    <a:pt x="300688" y="0"/>
                    <a:pt x="302852" y="1802"/>
                    <a:pt x="302852" y="4326"/>
                  </a:cubicBezTo>
                  <a:lnTo>
                    <a:pt x="302852" y="50475"/>
                  </a:lnTo>
                  <a:lnTo>
                    <a:pt x="302852" y="298165"/>
                  </a:lnTo>
                  <a:cubicBezTo>
                    <a:pt x="302852" y="300688"/>
                    <a:pt x="300688" y="302852"/>
                    <a:pt x="298165" y="302852"/>
                  </a:cubicBezTo>
                  <a:lnTo>
                    <a:pt x="272206" y="302852"/>
                  </a:lnTo>
                  <a:cubicBezTo>
                    <a:pt x="269682" y="302852"/>
                    <a:pt x="267519" y="300688"/>
                    <a:pt x="267519" y="298165"/>
                  </a:cubicBezTo>
                  <a:cubicBezTo>
                    <a:pt x="267519" y="295641"/>
                    <a:pt x="269682" y="293478"/>
                    <a:pt x="272206" y="293478"/>
                  </a:cubicBezTo>
                  <a:lnTo>
                    <a:pt x="293478" y="293478"/>
                  </a:lnTo>
                  <a:lnTo>
                    <a:pt x="293478" y="55162"/>
                  </a:lnTo>
                  <a:lnTo>
                    <a:pt x="9374" y="55162"/>
                  </a:lnTo>
                  <a:lnTo>
                    <a:pt x="9374" y="293478"/>
                  </a:lnTo>
                  <a:lnTo>
                    <a:pt x="25958" y="293478"/>
                  </a:lnTo>
                  <a:cubicBezTo>
                    <a:pt x="28482" y="293478"/>
                    <a:pt x="30645" y="295641"/>
                    <a:pt x="30645" y="298165"/>
                  </a:cubicBezTo>
                  <a:cubicBezTo>
                    <a:pt x="30645" y="300688"/>
                    <a:pt x="28482" y="302852"/>
                    <a:pt x="25958" y="302852"/>
                  </a:cubicBezTo>
                  <a:lnTo>
                    <a:pt x="4687" y="302852"/>
                  </a:lnTo>
                  <a:cubicBezTo>
                    <a:pt x="2163" y="302852"/>
                    <a:pt x="0" y="300688"/>
                    <a:pt x="0" y="298165"/>
                  </a:cubicBezTo>
                  <a:lnTo>
                    <a:pt x="0" y="50475"/>
                  </a:lnTo>
                  <a:lnTo>
                    <a:pt x="0" y="4326"/>
                  </a:lnTo>
                  <a:cubicBezTo>
                    <a:pt x="0" y="1802"/>
                    <a:pt x="2163" y="0"/>
                    <a:pt x="4687" y="0"/>
                  </a:cubicBezTo>
                  <a:close/>
                </a:path>
              </a:pathLst>
            </a:custGeom>
            <a:solidFill>
              <a:schemeClr val="bg1"/>
            </a:solidFill>
            <a:ln>
              <a:noFill/>
            </a:ln>
            <a:effectLst/>
          </p:spPr>
          <p:txBody>
            <a:bodyPr anchor="ctr"/>
            <a:lstStyle/>
            <a:p>
              <a:endParaRPr lang="it-IT" sz="916" dirty="0">
                <a:latin typeface="Corbel" panose="020B0503020204020204" pitchFamily="34" charset="0"/>
              </a:endParaRPr>
            </a:p>
          </p:txBody>
        </p:sp>
      </p:grpSp>
      <p:pic>
        <p:nvPicPr>
          <p:cNvPr id="55" name="Picture 2" descr="Ministero dell'ambiente e della Sicurezza Energetica Deliberazione n. 8 del  15 dicembre 202.. - Asaps.it Il Portale della Sicurezza Stradale">
            <a:extLst>
              <a:ext uri="{FF2B5EF4-FFF2-40B4-BE49-F238E27FC236}">
                <a16:creationId xmlns:a16="http://schemas.microsoft.com/office/drawing/2014/main" id="{B8FC89FC-0BEB-730F-11B3-FF2D85332D1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230" t="10887" r="5846" b="19295"/>
          <a:stretch/>
        </p:blipFill>
        <p:spPr bwMode="auto">
          <a:xfrm>
            <a:off x="49466" y="4631688"/>
            <a:ext cx="1684868" cy="93979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Ministero delle Imprese e del Made in Italy Archivi - FPA">
            <a:extLst>
              <a:ext uri="{FF2B5EF4-FFF2-40B4-BE49-F238E27FC236}">
                <a16:creationId xmlns:a16="http://schemas.microsoft.com/office/drawing/2014/main" id="{EF3FE12B-DF9B-A3FB-B09E-6BE807012B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6860" y="5625798"/>
            <a:ext cx="1391551" cy="927701"/>
          </a:xfrm>
          <a:prstGeom prst="rect">
            <a:avLst/>
          </a:prstGeom>
          <a:noFill/>
          <a:extLst>
            <a:ext uri="{909E8E84-426E-40DD-AFC4-6F175D3DCCD1}">
              <a14:hiddenFill xmlns:a14="http://schemas.microsoft.com/office/drawing/2010/main">
                <a:solidFill>
                  <a:srgbClr val="FFFFFF"/>
                </a:solidFill>
              </a14:hiddenFill>
            </a:ext>
          </a:extLst>
        </p:spPr>
      </p:pic>
      <p:pic>
        <p:nvPicPr>
          <p:cNvPr id="58" name="Immagine 57">
            <a:extLst>
              <a:ext uri="{FF2B5EF4-FFF2-40B4-BE49-F238E27FC236}">
                <a16:creationId xmlns:a16="http://schemas.microsoft.com/office/drawing/2014/main" id="{DD399AA8-E2CC-1FE8-0A08-440949DFA869}"/>
              </a:ext>
            </a:extLst>
          </p:cNvPr>
          <p:cNvPicPr>
            <a:picLocks noChangeAspect="1"/>
          </p:cNvPicPr>
          <p:nvPr/>
        </p:nvPicPr>
        <p:blipFill>
          <a:blip r:embed="rId10"/>
          <a:stretch>
            <a:fillRect/>
          </a:stretch>
        </p:blipFill>
        <p:spPr>
          <a:xfrm>
            <a:off x="9112284" y="5904890"/>
            <a:ext cx="1349879" cy="946930"/>
          </a:xfrm>
          <a:prstGeom prst="rect">
            <a:avLst/>
          </a:prstGeom>
        </p:spPr>
      </p:pic>
      <p:pic>
        <p:nvPicPr>
          <p:cNvPr id="59" name="Immagine 58">
            <a:extLst>
              <a:ext uri="{FF2B5EF4-FFF2-40B4-BE49-F238E27FC236}">
                <a16:creationId xmlns:a16="http://schemas.microsoft.com/office/drawing/2014/main" id="{71590AC2-8CAB-59A0-CFEF-BADB1BA68596}"/>
              </a:ext>
            </a:extLst>
          </p:cNvPr>
          <p:cNvPicPr>
            <a:picLocks noChangeAspect="1"/>
          </p:cNvPicPr>
          <p:nvPr/>
        </p:nvPicPr>
        <p:blipFill>
          <a:blip r:embed="rId11"/>
          <a:stretch>
            <a:fillRect/>
          </a:stretch>
        </p:blipFill>
        <p:spPr>
          <a:xfrm>
            <a:off x="10236531" y="5501138"/>
            <a:ext cx="1636869" cy="821247"/>
          </a:xfrm>
          <a:prstGeom prst="rect">
            <a:avLst/>
          </a:prstGeom>
        </p:spPr>
      </p:pic>
      <p:pic>
        <p:nvPicPr>
          <p:cNvPr id="60" name="Immagine 59">
            <a:extLst>
              <a:ext uri="{FF2B5EF4-FFF2-40B4-BE49-F238E27FC236}">
                <a16:creationId xmlns:a16="http://schemas.microsoft.com/office/drawing/2014/main" id="{7948F7EF-D1A2-910B-928E-8AD040A94E87}"/>
              </a:ext>
            </a:extLst>
          </p:cNvPr>
          <p:cNvPicPr>
            <a:picLocks noChangeAspect="1"/>
          </p:cNvPicPr>
          <p:nvPr/>
        </p:nvPicPr>
        <p:blipFill>
          <a:blip r:embed="rId12"/>
          <a:stretch>
            <a:fillRect/>
          </a:stretch>
        </p:blipFill>
        <p:spPr>
          <a:xfrm>
            <a:off x="10842594" y="4838463"/>
            <a:ext cx="1184758" cy="493649"/>
          </a:xfrm>
          <a:prstGeom prst="rect">
            <a:avLst/>
          </a:prstGeom>
        </p:spPr>
      </p:pic>
      <p:pic>
        <p:nvPicPr>
          <p:cNvPr id="1026" name="Picture 2">
            <a:extLst>
              <a:ext uri="{FF2B5EF4-FFF2-40B4-BE49-F238E27FC236}">
                <a16:creationId xmlns:a16="http://schemas.microsoft.com/office/drawing/2014/main" id="{77D73C38-FDC0-FB9A-239D-7381C6622AE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532" t="19545" r="8691" b="23253"/>
          <a:stretch>
            <a:fillRect/>
          </a:stretch>
        </p:blipFill>
        <p:spPr bwMode="auto">
          <a:xfrm>
            <a:off x="2607787" y="5968357"/>
            <a:ext cx="2291349" cy="88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3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86A1B-6910-1C20-73F7-485E184855A7}"/>
            </a:ext>
          </a:extLst>
        </p:cNvPr>
        <p:cNvGrpSpPr/>
        <p:nvPr/>
      </p:nvGrpSpPr>
      <p:grpSpPr>
        <a:xfrm>
          <a:off x="0" y="0"/>
          <a:ext cx="0" cy="0"/>
          <a:chOff x="0" y="0"/>
          <a:chExt cx="0" cy="0"/>
        </a:xfrm>
      </p:grpSpPr>
      <p:sp>
        <p:nvSpPr>
          <p:cNvPr id="6" name="Titolo 8">
            <a:extLst>
              <a:ext uri="{FF2B5EF4-FFF2-40B4-BE49-F238E27FC236}">
                <a16:creationId xmlns:a16="http://schemas.microsoft.com/office/drawing/2014/main" id="{96BE4CC3-1209-6004-4AAE-BD370613B311}"/>
              </a:ext>
            </a:extLst>
          </p:cNvPr>
          <p:cNvSpPr txBox="1">
            <a:spLocks/>
          </p:cNvSpPr>
          <p:nvPr/>
        </p:nvSpPr>
        <p:spPr>
          <a:xfrm>
            <a:off x="4374997" y="293417"/>
            <a:ext cx="7817003"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Identità</a:t>
            </a:r>
          </a:p>
        </p:txBody>
      </p:sp>
      <p:grpSp>
        <p:nvGrpSpPr>
          <p:cNvPr id="2" name="Gruppo 1">
            <a:extLst>
              <a:ext uri="{FF2B5EF4-FFF2-40B4-BE49-F238E27FC236}">
                <a16:creationId xmlns:a16="http://schemas.microsoft.com/office/drawing/2014/main" id="{0E5371DB-08AC-2FEC-8571-4946C8478F9C}"/>
              </a:ext>
            </a:extLst>
          </p:cNvPr>
          <p:cNvGrpSpPr/>
          <p:nvPr/>
        </p:nvGrpSpPr>
        <p:grpSpPr>
          <a:xfrm>
            <a:off x="184443" y="1008645"/>
            <a:ext cx="12006340" cy="4979946"/>
            <a:chOff x="18028" y="1334757"/>
            <a:chExt cx="12021572" cy="4817306"/>
          </a:xfrm>
        </p:grpSpPr>
        <p:graphicFrame>
          <p:nvGraphicFramePr>
            <p:cNvPr id="3" name="Diagramma 2">
              <a:extLst>
                <a:ext uri="{FF2B5EF4-FFF2-40B4-BE49-F238E27FC236}">
                  <a16:creationId xmlns:a16="http://schemas.microsoft.com/office/drawing/2014/main" id="{8084A2C5-B980-13BF-CACB-636CFB122321}"/>
                </a:ext>
              </a:extLst>
            </p:cNvPr>
            <p:cNvGraphicFramePr/>
            <p:nvPr>
              <p:extLst>
                <p:ext uri="{D42A27DB-BD31-4B8C-83A1-F6EECF244321}">
                  <p14:modId xmlns:p14="http://schemas.microsoft.com/office/powerpoint/2010/main" val="570312279"/>
                </p:ext>
              </p:extLst>
            </p:nvPr>
          </p:nvGraphicFramePr>
          <p:xfrm>
            <a:off x="303600" y="1967201"/>
            <a:ext cx="11736000" cy="29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CasellaDiTesto 40">
              <a:extLst>
                <a:ext uri="{FF2B5EF4-FFF2-40B4-BE49-F238E27FC236}">
                  <a16:creationId xmlns:a16="http://schemas.microsoft.com/office/drawing/2014/main" id="{B9454624-3415-A874-B036-0BDA535C41B9}"/>
                </a:ext>
              </a:extLst>
            </p:cNvPr>
            <p:cNvSpPr txBox="1"/>
            <p:nvPr/>
          </p:nvSpPr>
          <p:spPr>
            <a:xfrm>
              <a:off x="1677420" y="4099582"/>
              <a:ext cx="1695635" cy="714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accent2"/>
                  </a:solidFill>
                  <a:effectLst/>
                  <a:uLnTx/>
                  <a:uFillTx/>
                  <a:latin typeface="Corbel" panose="020B0503020204020204" pitchFamily="34" charset="0"/>
                  <a:cs typeface="Aharoni" panose="02010803020104030203" pitchFamily="2" charset="-79"/>
                </a:rPr>
                <a:t>Strategia Energetica Nazionale</a:t>
              </a:r>
              <a:endParaRPr kumimoji="0" lang="en-US" sz="1400" b="1" i="0" u="none" strike="noStrike" kern="1200" cap="none" spc="0" normalizeH="0" baseline="0" noProof="0" dirty="0">
                <a:ln>
                  <a:noFill/>
                </a:ln>
                <a:solidFill>
                  <a:schemeClr val="accent2"/>
                </a:solidFill>
                <a:effectLst/>
                <a:uLnTx/>
                <a:uFillTx/>
                <a:latin typeface="Corbel" panose="020B0503020204020204" pitchFamily="34" charset="0"/>
                <a:cs typeface="Aharoni" panose="02010803020104030203" pitchFamily="2" charset="-79"/>
              </a:endParaRPr>
            </a:p>
          </p:txBody>
        </p:sp>
        <p:sp>
          <p:nvSpPr>
            <p:cNvPr id="42" name="CasellaDiTesto 41">
              <a:extLst>
                <a:ext uri="{FF2B5EF4-FFF2-40B4-BE49-F238E27FC236}">
                  <a16:creationId xmlns:a16="http://schemas.microsoft.com/office/drawing/2014/main" id="{56C81261-0DCB-E63B-22F1-42D1BD42295E}"/>
                </a:ext>
              </a:extLst>
            </p:cNvPr>
            <p:cNvSpPr txBox="1"/>
            <p:nvPr/>
          </p:nvSpPr>
          <p:spPr>
            <a:xfrm>
              <a:off x="18028" y="1832510"/>
              <a:ext cx="2019195" cy="9229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accent2"/>
                  </a:solidFill>
                  <a:latin typeface="Corbel" panose="020B0503020204020204" pitchFamily="34" charset="0"/>
                  <a:cs typeface="Aharoni" panose="02010803020104030203" pitchFamily="2" charset="-79"/>
                </a:rPr>
                <a:t>Tavolo decarbonizzazione – Presidenza del Consiglio dei Ministri</a:t>
              </a:r>
              <a:endParaRPr kumimoji="0" lang="en-US" sz="1400" b="1" i="0" u="none" strike="noStrike" kern="1200" cap="none" spc="0" normalizeH="0" baseline="0" noProof="0" dirty="0">
                <a:ln>
                  <a:noFill/>
                </a:ln>
                <a:solidFill>
                  <a:schemeClr val="accent2"/>
                </a:solidFill>
                <a:effectLst/>
                <a:uLnTx/>
                <a:uFillTx/>
                <a:latin typeface="Corbel" panose="020B0503020204020204" pitchFamily="34" charset="0"/>
                <a:cs typeface="Aharoni" panose="02010803020104030203" pitchFamily="2" charset="-79"/>
              </a:endParaRPr>
            </a:p>
          </p:txBody>
        </p:sp>
        <p:sp>
          <p:nvSpPr>
            <p:cNvPr id="43" name="CasellaDiTesto 42">
              <a:extLst>
                <a:ext uri="{FF2B5EF4-FFF2-40B4-BE49-F238E27FC236}">
                  <a16:creationId xmlns:a16="http://schemas.microsoft.com/office/drawing/2014/main" id="{08A36ABE-3ACE-68BE-EB94-10FF5B81AE7C}"/>
                </a:ext>
              </a:extLst>
            </p:cNvPr>
            <p:cNvSpPr txBox="1"/>
            <p:nvPr/>
          </p:nvSpPr>
          <p:spPr>
            <a:xfrm>
              <a:off x="4746874" y="4141436"/>
              <a:ext cx="1695635" cy="8931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strike="noStrike" kern="1200" cap="none" spc="0" normalizeH="0" baseline="0" noProof="0" dirty="0">
                  <a:ln>
                    <a:noFill/>
                  </a:ln>
                  <a:solidFill>
                    <a:schemeClr val="accent2"/>
                  </a:solidFill>
                  <a:effectLst/>
                  <a:uLnTx/>
                  <a:uFillTx/>
                  <a:latin typeface="Corbel" panose="020B0503020204020204" pitchFamily="34" charset="0"/>
                  <a:cs typeface="Aharoni" panose="02010803020104030203" pitchFamily="2" charset="-79"/>
                </a:rPr>
                <a:t>Long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strike="noStrike" kern="1200" cap="none" spc="0" normalizeH="0" baseline="0" noProof="0" dirty="0">
                  <a:ln>
                    <a:noFill/>
                  </a:ln>
                  <a:solidFill>
                    <a:schemeClr val="accent2"/>
                  </a:solidFill>
                  <a:effectLst/>
                  <a:uLnTx/>
                  <a:uFillTx/>
                  <a:latin typeface="Corbel" panose="020B0503020204020204" pitchFamily="34" charset="0"/>
                  <a:cs typeface="Aharoni" panose="02010803020104030203" pitchFamily="2" charset="-79"/>
                </a:rPr>
                <a:t>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strike="noStrike" kern="1200" cap="none" spc="0" normalizeH="0" baseline="0" noProof="0" dirty="0">
                  <a:ln>
                    <a:noFill/>
                  </a:ln>
                  <a:solidFill>
                    <a:schemeClr val="accent2"/>
                  </a:solidFill>
                  <a:effectLst/>
                  <a:uLnTx/>
                  <a:uFillTx/>
                  <a:latin typeface="Corbel" panose="020B0503020204020204" pitchFamily="34" charset="0"/>
                  <a:cs typeface="Aharoni" panose="02010803020104030203" pitchFamily="2" charset="-79"/>
                </a:rPr>
                <a:t>Strategy (LTS)</a:t>
              </a:r>
            </a:p>
          </p:txBody>
        </p:sp>
        <p:sp>
          <p:nvSpPr>
            <p:cNvPr id="44" name="CasellaDiTesto 43">
              <a:extLst>
                <a:ext uri="{FF2B5EF4-FFF2-40B4-BE49-F238E27FC236}">
                  <a16:creationId xmlns:a16="http://schemas.microsoft.com/office/drawing/2014/main" id="{C69F32C3-E611-0DFC-A6D2-F1BFF04CB3A3}"/>
                </a:ext>
              </a:extLst>
            </p:cNvPr>
            <p:cNvSpPr txBox="1"/>
            <p:nvPr/>
          </p:nvSpPr>
          <p:spPr>
            <a:xfrm>
              <a:off x="7791987" y="4158062"/>
              <a:ext cx="1739995" cy="89317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it-IT" b="1" i="0" u="none" strike="noStrike" kern="1200" cap="none" spc="0" normalizeH="0" baseline="0" noProof="0" dirty="0">
                  <a:ln>
                    <a:noFill/>
                  </a:ln>
                  <a:solidFill>
                    <a:schemeClr val="accent2"/>
                  </a:solidFill>
                  <a:effectLst/>
                  <a:uLnTx/>
                  <a:uFillTx/>
                  <a:latin typeface="Corbel" panose="020B0503020204020204" pitchFamily="34" charset="0"/>
                  <a:cs typeface="Aharoni" panose="02010803020104030203" pitchFamily="2" charset="-79"/>
                </a:rPr>
                <a:t>Strategia Nazionale Idrogeno</a:t>
              </a:r>
            </a:p>
          </p:txBody>
        </p:sp>
        <p:pic>
          <p:nvPicPr>
            <p:cNvPr id="64" name="Immagine 63">
              <a:extLst>
                <a:ext uri="{FF2B5EF4-FFF2-40B4-BE49-F238E27FC236}">
                  <a16:creationId xmlns:a16="http://schemas.microsoft.com/office/drawing/2014/main" id="{59591DEB-057B-9475-19BD-1C8E38F1E9D2}"/>
                </a:ext>
              </a:extLst>
            </p:cNvPr>
            <p:cNvPicPr>
              <a:picLocks noChangeAspect="1"/>
            </p:cNvPicPr>
            <p:nvPr/>
          </p:nvPicPr>
          <p:blipFill>
            <a:blip r:embed="rId7"/>
            <a:stretch>
              <a:fillRect/>
            </a:stretch>
          </p:blipFill>
          <p:spPr>
            <a:xfrm>
              <a:off x="407979" y="3887093"/>
              <a:ext cx="1165063" cy="1439333"/>
            </a:xfrm>
            <a:prstGeom prst="rect">
              <a:avLst/>
            </a:prstGeom>
          </p:spPr>
        </p:pic>
        <p:pic>
          <p:nvPicPr>
            <p:cNvPr id="65" name="Immagine 64">
              <a:extLst>
                <a:ext uri="{FF2B5EF4-FFF2-40B4-BE49-F238E27FC236}">
                  <a16:creationId xmlns:a16="http://schemas.microsoft.com/office/drawing/2014/main" id="{5ED1A59A-E7ED-0964-4FF6-C341EB19E913}"/>
                </a:ext>
              </a:extLst>
            </p:cNvPr>
            <p:cNvPicPr>
              <a:picLocks noChangeAspect="1"/>
            </p:cNvPicPr>
            <p:nvPr/>
          </p:nvPicPr>
          <p:blipFill>
            <a:blip r:embed="rId8"/>
            <a:stretch>
              <a:fillRect/>
            </a:stretch>
          </p:blipFill>
          <p:spPr>
            <a:xfrm>
              <a:off x="2168014" y="1832510"/>
              <a:ext cx="844833" cy="1212532"/>
            </a:xfrm>
            <a:prstGeom prst="rect">
              <a:avLst/>
            </a:prstGeom>
          </p:spPr>
        </p:pic>
        <p:pic>
          <p:nvPicPr>
            <p:cNvPr id="66" name="Immagine 65">
              <a:extLst>
                <a:ext uri="{FF2B5EF4-FFF2-40B4-BE49-F238E27FC236}">
                  <a16:creationId xmlns:a16="http://schemas.microsoft.com/office/drawing/2014/main" id="{1B174962-92A3-1117-5897-B3535CB0B7F7}"/>
                </a:ext>
              </a:extLst>
            </p:cNvPr>
            <p:cNvPicPr>
              <a:picLocks noChangeAspect="1"/>
            </p:cNvPicPr>
            <p:nvPr/>
          </p:nvPicPr>
          <p:blipFill>
            <a:blip r:embed="rId9"/>
            <a:stretch>
              <a:fillRect/>
            </a:stretch>
          </p:blipFill>
          <p:spPr>
            <a:xfrm>
              <a:off x="3439622" y="3871342"/>
              <a:ext cx="1152116" cy="1669420"/>
            </a:xfrm>
            <a:prstGeom prst="rect">
              <a:avLst/>
            </a:prstGeom>
          </p:spPr>
        </p:pic>
        <p:pic>
          <p:nvPicPr>
            <p:cNvPr id="67" name="Immagine 66">
              <a:extLst>
                <a:ext uri="{FF2B5EF4-FFF2-40B4-BE49-F238E27FC236}">
                  <a16:creationId xmlns:a16="http://schemas.microsoft.com/office/drawing/2014/main" id="{99870438-57D4-35FD-97AE-D92B40BB5D95}"/>
                </a:ext>
              </a:extLst>
            </p:cNvPr>
            <p:cNvPicPr>
              <a:picLocks noChangeAspect="1"/>
            </p:cNvPicPr>
            <p:nvPr/>
          </p:nvPicPr>
          <p:blipFill>
            <a:blip r:embed="rId10"/>
            <a:stretch>
              <a:fillRect/>
            </a:stretch>
          </p:blipFill>
          <p:spPr>
            <a:xfrm>
              <a:off x="5112532" y="2026249"/>
              <a:ext cx="990534" cy="984673"/>
            </a:xfrm>
            <a:prstGeom prst="rect">
              <a:avLst/>
            </a:prstGeom>
          </p:spPr>
        </p:pic>
        <p:pic>
          <p:nvPicPr>
            <p:cNvPr id="68" name="Immagine 67">
              <a:extLst>
                <a:ext uri="{FF2B5EF4-FFF2-40B4-BE49-F238E27FC236}">
                  <a16:creationId xmlns:a16="http://schemas.microsoft.com/office/drawing/2014/main" id="{0274FCEC-CABB-A544-8469-2E9C06D0F739}"/>
                </a:ext>
              </a:extLst>
            </p:cNvPr>
            <p:cNvPicPr>
              <a:picLocks noChangeAspect="1"/>
            </p:cNvPicPr>
            <p:nvPr/>
          </p:nvPicPr>
          <p:blipFill>
            <a:blip r:embed="rId11"/>
            <a:stretch>
              <a:fillRect/>
            </a:stretch>
          </p:blipFill>
          <p:spPr>
            <a:xfrm>
              <a:off x="6549558" y="3893584"/>
              <a:ext cx="1218683" cy="1656437"/>
            </a:xfrm>
            <a:prstGeom prst="rect">
              <a:avLst/>
            </a:prstGeom>
          </p:spPr>
        </p:pic>
        <p:pic>
          <p:nvPicPr>
            <p:cNvPr id="69" name="Immagine 68">
              <a:extLst>
                <a:ext uri="{FF2B5EF4-FFF2-40B4-BE49-F238E27FC236}">
                  <a16:creationId xmlns:a16="http://schemas.microsoft.com/office/drawing/2014/main" id="{B9C6A7E5-3CCC-F5A9-509F-C58EB4373047}"/>
                </a:ext>
              </a:extLst>
            </p:cNvPr>
            <p:cNvPicPr>
              <a:picLocks noChangeAspect="1"/>
            </p:cNvPicPr>
            <p:nvPr/>
          </p:nvPicPr>
          <p:blipFill>
            <a:blip r:embed="rId12"/>
            <a:stretch>
              <a:fillRect/>
            </a:stretch>
          </p:blipFill>
          <p:spPr>
            <a:xfrm>
              <a:off x="8038899" y="1334757"/>
              <a:ext cx="1154318" cy="1674972"/>
            </a:xfrm>
            <a:prstGeom prst="rect">
              <a:avLst/>
            </a:prstGeom>
          </p:spPr>
        </p:pic>
        <p:sp>
          <p:nvSpPr>
            <p:cNvPr id="70" name="CasellaDiTesto 69">
              <a:extLst>
                <a:ext uri="{FF2B5EF4-FFF2-40B4-BE49-F238E27FC236}">
                  <a16:creationId xmlns:a16="http://schemas.microsoft.com/office/drawing/2014/main" id="{C7E4E591-9FF8-094F-9E24-AC835015E669}"/>
                </a:ext>
              </a:extLst>
            </p:cNvPr>
            <p:cNvSpPr txBox="1"/>
            <p:nvPr/>
          </p:nvSpPr>
          <p:spPr>
            <a:xfrm>
              <a:off x="2652847" y="5526840"/>
              <a:ext cx="2816549" cy="6252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strike="noStrike" kern="1200" cap="none" spc="0" normalizeH="0" baseline="0" noProof="0" dirty="0">
                  <a:ln>
                    <a:noFill/>
                  </a:ln>
                  <a:solidFill>
                    <a:schemeClr val="accent2"/>
                  </a:solidFill>
                  <a:effectLst/>
                  <a:highlight>
                    <a:srgbClr val="FFFFFF"/>
                  </a:highlight>
                  <a:uLnTx/>
                  <a:uFillTx/>
                  <a:latin typeface="Corbel" panose="020B0503020204020204" pitchFamily="34" charset="0"/>
                </a:rPr>
                <a:t>Piano Nazionale Integrato Energia e Clima (PNIEC)</a:t>
              </a:r>
              <a:endParaRPr kumimoji="0" lang="it-IT" sz="1800" b="0" i="0" strike="noStrike" kern="1200" cap="none" spc="0" normalizeH="0" baseline="0" noProof="0" dirty="0">
                <a:ln>
                  <a:noFill/>
                </a:ln>
                <a:solidFill>
                  <a:schemeClr val="accent2"/>
                </a:solidFill>
                <a:effectLst/>
                <a:uLnTx/>
                <a:uFillTx/>
                <a:latin typeface="Corbel" panose="020B0503020204020204" pitchFamily="34" charset="0"/>
              </a:endParaRPr>
            </a:p>
          </p:txBody>
        </p:sp>
        <p:sp>
          <p:nvSpPr>
            <p:cNvPr id="71" name="Freccia a destra 7">
              <a:extLst>
                <a:ext uri="{FF2B5EF4-FFF2-40B4-BE49-F238E27FC236}">
                  <a16:creationId xmlns:a16="http://schemas.microsoft.com/office/drawing/2014/main" id="{0084B36C-9A13-94D0-CEBC-F31BFEE4A1F6}"/>
                </a:ext>
              </a:extLst>
            </p:cNvPr>
            <p:cNvSpPr/>
            <p:nvPr/>
          </p:nvSpPr>
          <p:spPr bwMode="auto">
            <a:xfrm>
              <a:off x="5514717" y="5624094"/>
              <a:ext cx="3295870" cy="361950"/>
            </a:xfrm>
            <a:prstGeom prst="rightArrow">
              <a:avLst/>
            </a:prstGeom>
            <a:solidFill>
              <a:srgbClr val="663300"/>
            </a:solidFill>
            <a:ln w="9525" cap="flat" cmpd="sng" algn="ctr">
              <a:solidFill>
                <a:srgbClr val="FF0000"/>
              </a:solidFill>
              <a:prstDash val="solid"/>
              <a:round/>
              <a:headEnd type="none" w="med" len="med"/>
              <a:tailEnd type="none"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59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12" name="Gruppo 11">
            <a:extLst>
              <a:ext uri="{FF2B5EF4-FFF2-40B4-BE49-F238E27FC236}">
                <a16:creationId xmlns:a16="http://schemas.microsoft.com/office/drawing/2014/main" id="{9BADFD82-1663-55A6-6E53-45A7686082BB}"/>
              </a:ext>
            </a:extLst>
          </p:cNvPr>
          <p:cNvGrpSpPr/>
          <p:nvPr/>
        </p:nvGrpSpPr>
        <p:grpSpPr>
          <a:xfrm>
            <a:off x="3694280" y="6292301"/>
            <a:ext cx="1261062" cy="557062"/>
            <a:chOff x="2768003" y="6292301"/>
            <a:chExt cx="1261062" cy="557062"/>
          </a:xfrm>
        </p:grpSpPr>
        <p:pic>
          <p:nvPicPr>
            <p:cNvPr id="5" name="Immagine 4" descr="Immagine che contiene testo, logo, Carattere, Elementi grafici&#10;&#10;Il contenuto generato dall'IA potrebbe non essere corretto.">
              <a:extLst>
                <a:ext uri="{FF2B5EF4-FFF2-40B4-BE49-F238E27FC236}">
                  <a16:creationId xmlns:a16="http://schemas.microsoft.com/office/drawing/2014/main" id="{4AE84409-DD13-6E97-2CBA-9CCAE0685A6E}"/>
                </a:ext>
              </a:extLst>
            </p:cNvPr>
            <p:cNvPicPr>
              <a:picLocks noChangeAspect="1"/>
            </p:cNvPicPr>
            <p:nvPr/>
          </p:nvPicPr>
          <p:blipFill>
            <a:blip r:embed="rId13"/>
            <a:srcRect t="16760" b="14782"/>
            <a:stretch>
              <a:fillRect/>
            </a:stretch>
          </p:blipFill>
          <p:spPr>
            <a:xfrm>
              <a:off x="2768003" y="6381254"/>
              <a:ext cx="683795" cy="468109"/>
            </a:xfrm>
            <a:prstGeom prst="rect">
              <a:avLst/>
            </a:prstGeom>
          </p:spPr>
        </p:pic>
        <p:pic>
          <p:nvPicPr>
            <p:cNvPr id="1026" name="Picture 2">
              <a:extLst>
                <a:ext uri="{FF2B5EF4-FFF2-40B4-BE49-F238E27FC236}">
                  <a16:creationId xmlns:a16="http://schemas.microsoft.com/office/drawing/2014/main" id="{1C7DE3EE-F5AC-824A-E4C6-67428889C4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5372" y="6292301"/>
              <a:ext cx="473693" cy="55112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olo 8">
            <a:extLst>
              <a:ext uri="{FF2B5EF4-FFF2-40B4-BE49-F238E27FC236}">
                <a16:creationId xmlns:a16="http://schemas.microsoft.com/office/drawing/2014/main" id="{636ECF63-A891-67F7-0254-C4EE5DA194E6}"/>
              </a:ext>
            </a:extLst>
          </p:cNvPr>
          <p:cNvSpPr txBox="1">
            <a:spLocks/>
          </p:cNvSpPr>
          <p:nvPr/>
        </p:nvSpPr>
        <p:spPr>
          <a:xfrm>
            <a:off x="985471" y="6474891"/>
            <a:ext cx="11721130" cy="280836"/>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r>
              <a:rPr lang="it-IT" sz="1400" b="0" i="1" dirty="0">
                <a:solidFill>
                  <a:schemeClr val="accent6"/>
                </a:solidFill>
                <a:latin typeface="Arial" panose="020B0604020202020204" pitchFamily="34" charset="0"/>
                <a:cs typeface="Arial" panose="020B0604020202020204" pitchFamily="34" charset="0"/>
              </a:rPr>
              <a:t>E protocollo di intesa tra                              su transizione energetica (CER, idrogeno verde, infrastrutture per la mobilità elettrica,…)</a:t>
            </a:r>
          </a:p>
        </p:txBody>
      </p:sp>
    </p:spTree>
    <p:extLst>
      <p:ext uri="{BB962C8B-B14F-4D97-AF65-F5344CB8AC3E}">
        <p14:creationId xmlns:p14="http://schemas.microsoft.com/office/powerpoint/2010/main" val="400303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204F9D9-27D0-4526-CAB5-F0AE18897FEC}"/>
              </a:ext>
            </a:extLst>
          </p:cNvPr>
          <p:cNvSpPr>
            <a:spLocks noGrp="1"/>
          </p:cNvSpPr>
          <p:nvPr>
            <p:ph type="sldNum" sz="quarter" idx="12"/>
          </p:nvPr>
        </p:nvSpPr>
        <p:spPr/>
        <p:txBody>
          <a:bodyPr/>
          <a:lstStyle/>
          <a:p>
            <a:fld id="{677005B4-9FE3-334F-AF9C-C8D91F588DD7}" type="slidenum">
              <a:rPr lang="it-IT" smtClean="0"/>
              <a:pPr/>
              <a:t>4</a:t>
            </a:fld>
            <a:endParaRPr lang="it-IT" dirty="0"/>
          </a:p>
        </p:txBody>
      </p:sp>
      <p:sp>
        <p:nvSpPr>
          <p:cNvPr id="3" name="Titolo 8">
            <a:extLst>
              <a:ext uri="{FF2B5EF4-FFF2-40B4-BE49-F238E27FC236}">
                <a16:creationId xmlns:a16="http://schemas.microsoft.com/office/drawing/2014/main" id="{3DDF0B9D-9DC5-E19C-43E7-A03AB12B9F4D}"/>
              </a:ext>
            </a:extLst>
          </p:cNvPr>
          <p:cNvSpPr txBox="1">
            <a:spLocks/>
          </p:cNvSpPr>
          <p:nvPr/>
        </p:nvSpPr>
        <p:spPr>
          <a:xfrm>
            <a:off x="4138863" y="293417"/>
            <a:ext cx="8053137"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Piano Nazionale Integrato Energia Clima</a:t>
            </a:r>
          </a:p>
        </p:txBody>
      </p:sp>
      <p:sp>
        <p:nvSpPr>
          <p:cNvPr id="5" name="CasellaDiTesto 4">
            <a:extLst>
              <a:ext uri="{FF2B5EF4-FFF2-40B4-BE49-F238E27FC236}">
                <a16:creationId xmlns:a16="http://schemas.microsoft.com/office/drawing/2014/main" id="{324A5756-91E7-C3B3-790B-301659B6DC87}"/>
              </a:ext>
            </a:extLst>
          </p:cNvPr>
          <p:cNvSpPr txBox="1"/>
          <p:nvPr/>
        </p:nvSpPr>
        <p:spPr>
          <a:xfrm>
            <a:off x="2291938" y="1798426"/>
            <a:ext cx="4345628" cy="3693319"/>
          </a:xfrm>
          <a:prstGeom prst="rect">
            <a:avLst/>
          </a:prstGeom>
          <a:noFill/>
        </p:spPr>
        <p:txBody>
          <a:bodyPr wrap="square">
            <a:spAutoFit/>
          </a:bodyPr>
          <a:lstStyle/>
          <a:p>
            <a:pPr marL="285750" indent="-285750" algn="just">
              <a:buFont typeface="Arial" panose="020B0604020202020204" pitchFamily="34" charset="0"/>
              <a:buChar char="•"/>
            </a:pPr>
            <a:r>
              <a:rPr lang="it-CH">
                <a:effectLst/>
                <a:latin typeface="Calibri" panose="020F0502020204030204" pitchFamily="34" charset="0"/>
                <a:ea typeface="Calibri" panose="020F0502020204030204" pitchFamily="34" charset="0"/>
                <a:cs typeface="Times New Roman" panose="02020603050405020304" pitchFamily="18" charset="0"/>
              </a:rPr>
              <a:t>L'idrogeno è considerato </a:t>
            </a:r>
            <a:r>
              <a:rPr lang="it-CH" b="1">
                <a:effectLst/>
                <a:latin typeface="Calibri" panose="020F0502020204030204" pitchFamily="34" charset="0"/>
                <a:ea typeface="Calibri" panose="020F0502020204030204" pitchFamily="34" charset="0"/>
                <a:cs typeface="Times New Roman" panose="02020603050405020304" pitchFamily="18" charset="0"/>
              </a:rPr>
              <a:t>un vettore energetico fondamentale per la decarbonizzazione del settore dei trasporti</a:t>
            </a:r>
            <a:r>
              <a:rPr lang="it-CH">
                <a:effectLst/>
                <a:latin typeface="Calibri" panose="020F0502020204030204" pitchFamily="34" charset="0"/>
                <a:ea typeface="Calibri" panose="020F0502020204030204" pitchFamily="34" charset="0"/>
                <a:cs typeface="Times New Roman" panose="02020603050405020304" pitchFamily="18" charset="0"/>
              </a:rPr>
              <a:t>, con l'obiettivo di azzerare le emissioni in questo settore e nel settore civile entro il 2050 attraverso una combinazione di elettricità da fonti rinnovabili, bioenergie e idrogeno.</a:t>
            </a:r>
            <a:endParaRPr lang="it-CH"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CH" b="1">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it-CH">
                <a:effectLst/>
                <a:latin typeface="Calibri" panose="020F0502020204030204" pitchFamily="34" charset="0"/>
                <a:ea typeface="Calibri" panose="020F0502020204030204" pitchFamily="34" charset="0"/>
                <a:cs typeface="Times New Roman" panose="02020603050405020304" pitchFamily="18" charset="0"/>
              </a:rPr>
              <a:t>L'idrogeno è specificamente previsto per l'uso in parte per </a:t>
            </a:r>
            <a:r>
              <a:rPr lang="it-CH" b="1">
                <a:effectLst/>
                <a:latin typeface="Calibri" panose="020F0502020204030204" pitchFamily="34" charset="0"/>
                <a:ea typeface="Calibri" panose="020F0502020204030204" pitchFamily="34" charset="0"/>
                <a:cs typeface="Times New Roman" panose="02020603050405020304" pitchFamily="18" charset="0"/>
              </a:rPr>
              <a:t>bus e treni</a:t>
            </a:r>
            <a:r>
              <a:rPr lang="it-CH">
                <a:effectLst/>
                <a:latin typeface="Calibri" panose="020F0502020204030204" pitchFamily="34" charset="0"/>
                <a:ea typeface="Calibri" panose="020F0502020204030204" pitchFamily="34" charset="0"/>
                <a:cs typeface="Times New Roman" panose="02020603050405020304" pitchFamily="18" charset="0"/>
              </a:rPr>
              <a:t>, anche attraverso progetti finanziati dal Piano Nazionale di Ripresa e Resilienza (PNRR)</a:t>
            </a:r>
            <a:endParaRPr lang="it-IT" dirty="0"/>
          </a:p>
        </p:txBody>
      </p:sp>
      <p:pic>
        <p:nvPicPr>
          <p:cNvPr id="6" name="Immagine 5" descr="Immagine che contiene testo, schermata, Carattere, design&#10;&#10;Il contenuto generato dall'IA potrebbe non essere corretto.">
            <a:extLst>
              <a:ext uri="{FF2B5EF4-FFF2-40B4-BE49-F238E27FC236}">
                <a16:creationId xmlns:a16="http://schemas.microsoft.com/office/drawing/2014/main" id="{A8602AE4-97B2-DB90-8B3F-4B7B43D84B3A}"/>
              </a:ext>
            </a:extLst>
          </p:cNvPr>
          <p:cNvPicPr>
            <a:picLocks noChangeAspect="1"/>
          </p:cNvPicPr>
          <p:nvPr/>
        </p:nvPicPr>
        <p:blipFill>
          <a:blip r:embed="rId3"/>
          <a:srcRect r="25110"/>
          <a:stretch>
            <a:fillRect/>
          </a:stretch>
        </p:blipFill>
        <p:spPr>
          <a:xfrm>
            <a:off x="95811" y="1380085"/>
            <a:ext cx="2196127" cy="4660272"/>
          </a:xfrm>
          <a:prstGeom prst="rect">
            <a:avLst/>
          </a:prstGeom>
        </p:spPr>
      </p:pic>
      <p:grpSp>
        <p:nvGrpSpPr>
          <p:cNvPr id="4" name="Gruppo 3">
            <a:extLst>
              <a:ext uri="{FF2B5EF4-FFF2-40B4-BE49-F238E27FC236}">
                <a16:creationId xmlns:a16="http://schemas.microsoft.com/office/drawing/2014/main" id="{982D809E-8127-77DD-DD78-E2E1FE1706A9}"/>
              </a:ext>
            </a:extLst>
          </p:cNvPr>
          <p:cNvGrpSpPr/>
          <p:nvPr/>
        </p:nvGrpSpPr>
        <p:grpSpPr>
          <a:xfrm>
            <a:off x="6637566" y="1459067"/>
            <a:ext cx="5875797" cy="4567472"/>
            <a:chOff x="499985" y="1408796"/>
            <a:chExt cx="5875797" cy="4567472"/>
          </a:xfrm>
        </p:grpSpPr>
        <p:sp>
          <p:nvSpPr>
            <p:cNvPr id="7" name="CasellaDiTesto 6">
              <a:extLst>
                <a:ext uri="{FF2B5EF4-FFF2-40B4-BE49-F238E27FC236}">
                  <a16:creationId xmlns:a16="http://schemas.microsoft.com/office/drawing/2014/main" id="{217F89F7-2DAA-F2FA-C83E-E99B799AC370}"/>
                </a:ext>
              </a:extLst>
            </p:cNvPr>
            <p:cNvSpPr txBox="1"/>
            <p:nvPr/>
          </p:nvSpPr>
          <p:spPr>
            <a:xfrm>
              <a:off x="499985" y="5714658"/>
              <a:ext cx="5875797" cy="261610"/>
            </a:xfrm>
            <a:prstGeom prst="rect">
              <a:avLst/>
            </a:prstGeom>
            <a:noFill/>
          </p:spPr>
          <p:txBody>
            <a:bodyPr wrap="square" rtlCol="0">
              <a:spAutoFit/>
            </a:bodyPr>
            <a:lstStyle/>
            <a:p>
              <a:r>
                <a:rPr lang="it-IT" sz="1050" i="1" dirty="0">
                  <a:latin typeface="Corbel" panose="020B0503020204020204" pitchFamily="34" charset="0"/>
                </a:rPr>
                <a:t>(*) Include consumi aviazione internazionale, esclude bunkeraggi marittimi internazionali</a:t>
              </a:r>
            </a:p>
          </p:txBody>
        </p:sp>
        <p:pic>
          <p:nvPicPr>
            <p:cNvPr id="8" name="Immagine 7">
              <a:extLst>
                <a:ext uri="{FF2B5EF4-FFF2-40B4-BE49-F238E27FC236}">
                  <a16:creationId xmlns:a16="http://schemas.microsoft.com/office/drawing/2014/main" id="{54566589-3263-6AFD-BB9C-0E570B72FA94}"/>
                </a:ext>
              </a:extLst>
            </p:cNvPr>
            <p:cNvPicPr>
              <a:picLocks noChangeAspect="1"/>
            </p:cNvPicPr>
            <p:nvPr/>
          </p:nvPicPr>
          <p:blipFill>
            <a:blip r:embed="rId4"/>
            <a:stretch>
              <a:fillRect/>
            </a:stretch>
          </p:blipFill>
          <p:spPr>
            <a:xfrm>
              <a:off x="499985" y="1408796"/>
              <a:ext cx="5596015" cy="4253289"/>
            </a:xfrm>
            <a:prstGeom prst="rect">
              <a:avLst/>
            </a:prstGeom>
          </p:spPr>
        </p:pic>
      </p:grpSp>
    </p:spTree>
    <p:extLst>
      <p:ext uri="{BB962C8B-B14F-4D97-AF65-F5344CB8AC3E}">
        <p14:creationId xmlns:p14="http://schemas.microsoft.com/office/powerpoint/2010/main" val="253533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2ACCB-2695-5355-D3B1-CDAE4D301AE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A2A94FB-9AE2-107B-9702-9B9B5E71C532}"/>
              </a:ext>
            </a:extLst>
          </p:cNvPr>
          <p:cNvSpPr>
            <a:spLocks noGrp="1"/>
          </p:cNvSpPr>
          <p:nvPr>
            <p:ph type="sldNum" sz="quarter" idx="12"/>
          </p:nvPr>
        </p:nvSpPr>
        <p:spPr/>
        <p:txBody>
          <a:bodyPr/>
          <a:lstStyle/>
          <a:p>
            <a:fld id="{677005B4-9FE3-334F-AF9C-C8D91F588DD7}" type="slidenum">
              <a:rPr lang="it-IT" smtClean="0"/>
              <a:pPr/>
              <a:t>5</a:t>
            </a:fld>
            <a:endParaRPr lang="it-IT" dirty="0"/>
          </a:p>
        </p:txBody>
      </p:sp>
      <p:sp>
        <p:nvSpPr>
          <p:cNvPr id="3" name="Titolo 8">
            <a:extLst>
              <a:ext uri="{FF2B5EF4-FFF2-40B4-BE49-F238E27FC236}">
                <a16:creationId xmlns:a16="http://schemas.microsoft.com/office/drawing/2014/main" id="{1007A71F-6DDF-4AF8-644B-9A859AD1037D}"/>
              </a:ext>
            </a:extLst>
          </p:cNvPr>
          <p:cNvSpPr txBox="1">
            <a:spLocks/>
          </p:cNvSpPr>
          <p:nvPr/>
        </p:nvSpPr>
        <p:spPr>
          <a:xfrm>
            <a:off x="4374997" y="293417"/>
            <a:ext cx="7817003"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Strategia Nazionale Idrogeno</a:t>
            </a:r>
          </a:p>
        </p:txBody>
      </p:sp>
      <p:sp>
        <p:nvSpPr>
          <p:cNvPr id="5" name="CasellaDiTesto 4">
            <a:extLst>
              <a:ext uri="{FF2B5EF4-FFF2-40B4-BE49-F238E27FC236}">
                <a16:creationId xmlns:a16="http://schemas.microsoft.com/office/drawing/2014/main" id="{30CEC933-F5C1-C14E-DFF1-D0A8A8E80579}"/>
              </a:ext>
            </a:extLst>
          </p:cNvPr>
          <p:cNvSpPr txBox="1"/>
          <p:nvPr/>
        </p:nvSpPr>
        <p:spPr>
          <a:xfrm>
            <a:off x="601258" y="1817019"/>
            <a:ext cx="7682240" cy="3970318"/>
          </a:xfrm>
          <a:prstGeom prst="rect">
            <a:avLst/>
          </a:prstGeom>
          <a:noFill/>
        </p:spPr>
        <p:txBody>
          <a:bodyPr wrap="square">
            <a:spAutoFit/>
          </a:bodyPr>
          <a:lstStyle/>
          <a:p>
            <a:pPr marL="296863" lvl="1" indent="-285750" algn="just">
              <a:buFont typeface="Arial" panose="020B0604020202020204" pitchFamily="34" charset="0"/>
              <a:buChar char="•"/>
            </a:pPr>
            <a:r>
              <a:rPr lang="it-IT" dirty="0"/>
              <a:t>L'idrogeno è visto come un'opzione con </a:t>
            </a:r>
            <a:r>
              <a:rPr lang="it-IT" b="1" dirty="0"/>
              <a:t>maggiore spazio nel trasporto pubblico su strada per linee extraurbane</a:t>
            </a:r>
            <a:r>
              <a:rPr lang="it-IT" dirty="0"/>
              <a:t>, data la necessità di maggiori percorrenze. Può apportare un </a:t>
            </a:r>
            <a:r>
              <a:rPr lang="it-IT" b="1" dirty="0"/>
              <a:t>vantaggio significativo in contesti di uso intensivo o extraurbano che richiedono autonomia</a:t>
            </a:r>
            <a:r>
              <a:rPr lang="it-IT" dirty="0"/>
              <a:t>. È sinergico in ottica di ecosistema in contesti dove il vettore idrogeno è disponibile in grande quantità, come le «Hydrogen Valleys»</a:t>
            </a:r>
          </a:p>
          <a:p>
            <a:pPr marL="296863" lvl="1" indent="-285750" algn="just">
              <a:buFont typeface="Arial" panose="020B0604020202020204" pitchFamily="34" charset="0"/>
              <a:buChar char="•"/>
            </a:pPr>
            <a:endParaRPr lang="it-IT" dirty="0"/>
          </a:p>
          <a:p>
            <a:pPr marL="296863" lvl="1" indent="-285750" algn="just">
              <a:buFont typeface="Arial" panose="020B0604020202020204" pitchFamily="34" charset="0"/>
              <a:buChar char="•"/>
            </a:pPr>
            <a:endParaRPr lang="it-IT" dirty="0"/>
          </a:p>
          <a:p>
            <a:pPr marL="296863" lvl="1" indent="-285750" algn="just">
              <a:buFont typeface="Arial" panose="020B0604020202020204" pitchFamily="34" charset="0"/>
              <a:buChar char="•"/>
            </a:pPr>
            <a:r>
              <a:rPr lang="it-IT" dirty="0"/>
              <a:t>La domanda attuale di idrogeno nel trasporto leggero su strada (che include auto e autobus) si attesta tra 80 e 100 tep. Sull'orizzonte di medio-lungo termine (</a:t>
            </a:r>
            <a:r>
              <a:rPr lang="it-IT" b="1" dirty="0">
                <a:solidFill>
                  <a:srgbClr val="0070C0"/>
                </a:solidFill>
              </a:rPr>
              <a:t>al 2050</a:t>
            </a:r>
            <a:r>
              <a:rPr lang="it-IT" dirty="0"/>
              <a:t>), si stima una </a:t>
            </a:r>
            <a:r>
              <a:rPr lang="it-IT" b="1" dirty="0">
                <a:solidFill>
                  <a:srgbClr val="0070C0"/>
                </a:solidFill>
              </a:rPr>
              <a:t>domanda per il settore autobus fino a 0,53 Mtep</a:t>
            </a:r>
            <a:r>
              <a:rPr lang="it-IT" dirty="0"/>
              <a:t>. Nello scenario "alta diffusione" al 2050, nel settore autobus l’idrogeno potrebbe raggiungere una </a:t>
            </a:r>
            <a:r>
              <a:rPr lang="it-IT" b="1" dirty="0">
                <a:solidFill>
                  <a:srgbClr val="0070C0"/>
                </a:solidFill>
              </a:rPr>
              <a:t>penetrazione del 55,2% nei consumi finali complessivi del settore</a:t>
            </a:r>
            <a:endParaRPr lang="it-IT" dirty="0">
              <a:solidFill>
                <a:srgbClr val="0070C0"/>
              </a:solidFill>
            </a:endParaRPr>
          </a:p>
        </p:txBody>
      </p:sp>
      <p:pic>
        <p:nvPicPr>
          <p:cNvPr id="7" name="Immagine 6" descr="Immagine che contiene testo, schermata, blu, aqua&#10;&#10;Il contenuto generato dall'IA potrebbe non essere corretto.">
            <a:extLst>
              <a:ext uri="{FF2B5EF4-FFF2-40B4-BE49-F238E27FC236}">
                <a16:creationId xmlns:a16="http://schemas.microsoft.com/office/drawing/2014/main" id="{609E7F53-C911-7F17-9234-742D937E038C}"/>
              </a:ext>
            </a:extLst>
          </p:cNvPr>
          <p:cNvPicPr>
            <a:picLocks noChangeAspect="1"/>
          </p:cNvPicPr>
          <p:nvPr/>
        </p:nvPicPr>
        <p:blipFill>
          <a:blip r:embed="rId3"/>
          <a:stretch>
            <a:fillRect/>
          </a:stretch>
        </p:blipFill>
        <p:spPr>
          <a:xfrm>
            <a:off x="8771022" y="1419954"/>
            <a:ext cx="3206489" cy="4414905"/>
          </a:xfrm>
          <a:prstGeom prst="rect">
            <a:avLst/>
          </a:prstGeom>
        </p:spPr>
      </p:pic>
    </p:spTree>
    <p:extLst>
      <p:ext uri="{BB962C8B-B14F-4D97-AF65-F5344CB8AC3E}">
        <p14:creationId xmlns:p14="http://schemas.microsoft.com/office/powerpoint/2010/main" val="379594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2F102-5795-5807-D586-74804940EEE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90C3791-DDB5-D9B1-8FA6-06412F30FD53}"/>
              </a:ext>
            </a:extLst>
          </p:cNvPr>
          <p:cNvSpPr>
            <a:spLocks noGrp="1"/>
          </p:cNvSpPr>
          <p:nvPr>
            <p:ph type="sldNum" sz="quarter" idx="12"/>
          </p:nvPr>
        </p:nvSpPr>
        <p:spPr/>
        <p:txBody>
          <a:bodyPr/>
          <a:lstStyle/>
          <a:p>
            <a:fld id="{677005B4-9FE3-334F-AF9C-C8D91F588DD7}" type="slidenum">
              <a:rPr lang="it-IT" smtClean="0"/>
              <a:pPr/>
              <a:t>6</a:t>
            </a:fld>
            <a:endParaRPr lang="it-IT" dirty="0"/>
          </a:p>
        </p:txBody>
      </p:sp>
      <p:sp>
        <p:nvSpPr>
          <p:cNvPr id="3" name="Titolo 8">
            <a:extLst>
              <a:ext uri="{FF2B5EF4-FFF2-40B4-BE49-F238E27FC236}">
                <a16:creationId xmlns:a16="http://schemas.microsoft.com/office/drawing/2014/main" id="{7A9E19AB-F2A1-7687-EB5D-ED34EAC773A0}"/>
              </a:ext>
            </a:extLst>
          </p:cNvPr>
          <p:cNvSpPr txBox="1">
            <a:spLocks/>
          </p:cNvSpPr>
          <p:nvPr/>
        </p:nvSpPr>
        <p:spPr>
          <a:xfrm>
            <a:off x="4374997" y="413737"/>
            <a:ext cx="7817003"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«The Future of European Competitiveness» («Piano Draghi»)</a:t>
            </a:r>
          </a:p>
        </p:txBody>
      </p:sp>
      <p:sp>
        <p:nvSpPr>
          <p:cNvPr id="5" name="CasellaDiTesto 4">
            <a:extLst>
              <a:ext uri="{FF2B5EF4-FFF2-40B4-BE49-F238E27FC236}">
                <a16:creationId xmlns:a16="http://schemas.microsoft.com/office/drawing/2014/main" id="{9E27EE65-E3BF-250C-9C6B-38B7BD7ADD4B}"/>
              </a:ext>
            </a:extLst>
          </p:cNvPr>
          <p:cNvSpPr txBox="1"/>
          <p:nvPr/>
        </p:nvSpPr>
        <p:spPr>
          <a:xfrm>
            <a:off x="537585" y="2427052"/>
            <a:ext cx="7934903" cy="2841804"/>
          </a:xfrm>
          <a:prstGeom prst="rect">
            <a:avLst/>
          </a:prstGeom>
          <a:noFill/>
        </p:spPr>
        <p:txBody>
          <a:bodyPr wrap="square">
            <a:spAutoFit/>
          </a:bodyPr>
          <a:lstStyle/>
          <a:p>
            <a:pPr marL="342900" lvl="0" indent="-342900" algn="just">
              <a:spcAft>
                <a:spcPts val="1000"/>
              </a:spcAft>
              <a:buSzPts val="1000"/>
              <a:buFont typeface="Symbol" panose="05050102010706020507" pitchFamily="18" charset="2"/>
              <a:buChar char=""/>
              <a:tabLst>
                <a:tab pos="457200" algn="l"/>
              </a:tabLst>
            </a:pPr>
            <a:r>
              <a:rPr lang="it-CH" dirty="0">
                <a:latin typeface="Calibri" panose="020F0502020204030204" pitchFamily="34" charset="0"/>
                <a:ea typeface="Calibri" panose="020F0502020204030204" pitchFamily="34" charset="0"/>
                <a:cs typeface="Times New Roman" panose="02020603050405020304" pitchFamily="18" charset="0"/>
              </a:rPr>
              <a:t>L</a:t>
            </a:r>
            <a:r>
              <a:rPr lang="it-CH" dirty="0">
                <a:effectLst/>
                <a:latin typeface="Calibri" panose="020F0502020204030204" pitchFamily="34" charset="0"/>
                <a:ea typeface="Calibri" panose="020F0502020204030204" pitchFamily="34" charset="0"/>
                <a:cs typeface="Times New Roman" panose="02020603050405020304" pitchFamily="18" charset="0"/>
              </a:rPr>
              <a:t>'implementazione della mobilità sostenibile richiede un </a:t>
            </a:r>
            <a:r>
              <a:rPr lang="it-CH"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approccio integrato </a:t>
            </a:r>
            <a:r>
              <a:rPr lang="it-CH" dirty="0">
                <a:effectLst/>
                <a:latin typeface="Calibri" panose="020F0502020204030204" pitchFamily="34" charset="0"/>
                <a:ea typeface="Calibri" panose="020F0502020204030204" pitchFamily="34" charset="0"/>
                <a:cs typeface="Times New Roman" panose="02020603050405020304" pitchFamily="18" charset="0"/>
              </a:rPr>
              <a:t>che comprenda </a:t>
            </a:r>
            <a:r>
              <a:rPr lang="it-CH" b="1" dirty="0">
                <a:effectLst/>
                <a:latin typeface="Calibri" panose="020F0502020204030204" pitchFamily="34" charset="0"/>
                <a:ea typeface="Calibri" panose="020F0502020204030204" pitchFamily="34" charset="0"/>
                <a:cs typeface="Times New Roman" panose="02020603050405020304" pitchFamily="18" charset="0"/>
              </a:rPr>
              <a:t>reti energetiche, infrastrutture di ricarica e alimentazione, standardizzazione delle attrezzature di produzione e telecomunicazioni</a:t>
            </a:r>
          </a:p>
          <a:p>
            <a:pPr marL="342900" lvl="0" indent="-342900" algn="just">
              <a:spcAft>
                <a:spcPts val="1000"/>
              </a:spcAft>
              <a:buSzPts val="1000"/>
              <a:buFont typeface="Symbol" panose="05050102010706020507" pitchFamily="18" charset="2"/>
              <a:buChar char=""/>
              <a:tabLst>
                <a:tab pos="457200" algn="l"/>
              </a:tabLst>
            </a:pPr>
            <a:endParaRPr lang="it-CH"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it-CH" dirty="0">
                <a:effectLst/>
                <a:latin typeface="Calibri" panose="020F0502020204030204" pitchFamily="34" charset="0"/>
                <a:ea typeface="Calibri" panose="020F0502020204030204" pitchFamily="34" charset="0"/>
                <a:cs typeface="Times New Roman" panose="02020603050405020304" pitchFamily="18" charset="0"/>
              </a:rPr>
              <a:t>L'idrogeno è più promettente per i settori del trasporto difficili da elettrificare ("hard-to-abate") come il trasporto marittimo, l'aviazione e potenzialmente i</a:t>
            </a:r>
            <a:r>
              <a:rPr lang="it-CH" b="1" dirty="0">
                <a:effectLst/>
                <a:latin typeface="Calibri" panose="020F0502020204030204" pitchFamily="34" charset="0"/>
                <a:ea typeface="Calibri" panose="020F0502020204030204" pitchFamily="34" charset="0"/>
                <a:cs typeface="Times New Roman" panose="02020603050405020304" pitchFamily="18" charset="0"/>
              </a:rPr>
              <a:t> «veicoli pesanti» (Heavy-Duty Vehicles - HDV)</a:t>
            </a:r>
            <a:r>
              <a:rPr lang="it-CH" dirty="0">
                <a:effectLst/>
                <a:latin typeface="Calibri" panose="020F0502020204030204" pitchFamily="34" charset="0"/>
                <a:ea typeface="Calibri" panose="020F0502020204030204" pitchFamily="34" charset="0"/>
                <a:cs typeface="Times New Roman" panose="02020603050405020304" pitchFamily="18" charset="0"/>
              </a:rPr>
              <a:t>. </a:t>
            </a:r>
            <a:r>
              <a:rPr lang="it-CH" b="1" dirty="0">
                <a:effectLst/>
                <a:latin typeface="Calibri" panose="020F0502020204030204" pitchFamily="34" charset="0"/>
                <a:ea typeface="Calibri" panose="020F0502020204030204" pitchFamily="34" charset="0"/>
                <a:cs typeface="Times New Roman" panose="02020603050405020304" pitchFamily="18" charset="0"/>
              </a:rPr>
              <a:t>Gli autobus per il TPL, soprattutto quelli per tratte regionali o più lunghe, possono rientrare in questa categoria di HDV</a:t>
            </a:r>
          </a:p>
        </p:txBody>
      </p:sp>
      <p:pic>
        <p:nvPicPr>
          <p:cNvPr id="7" name="Immagine 6" descr="Immagine che contiene testo, schermata, Carattere, Sistema operativo&#10;&#10;Il contenuto generato dall'IA potrebbe non essere corretto.">
            <a:extLst>
              <a:ext uri="{FF2B5EF4-FFF2-40B4-BE49-F238E27FC236}">
                <a16:creationId xmlns:a16="http://schemas.microsoft.com/office/drawing/2014/main" id="{C1FF3675-147D-B363-AD5A-B87DDA6365F4}"/>
              </a:ext>
            </a:extLst>
          </p:cNvPr>
          <p:cNvPicPr>
            <a:picLocks noChangeAspect="1"/>
          </p:cNvPicPr>
          <p:nvPr/>
        </p:nvPicPr>
        <p:blipFill>
          <a:blip r:embed="rId3"/>
          <a:stretch>
            <a:fillRect/>
          </a:stretch>
        </p:blipFill>
        <p:spPr>
          <a:xfrm>
            <a:off x="8710863" y="1589945"/>
            <a:ext cx="3266648" cy="4516019"/>
          </a:xfrm>
          <a:prstGeom prst="rect">
            <a:avLst/>
          </a:prstGeom>
        </p:spPr>
      </p:pic>
    </p:spTree>
    <p:extLst>
      <p:ext uri="{BB962C8B-B14F-4D97-AF65-F5344CB8AC3E}">
        <p14:creationId xmlns:p14="http://schemas.microsoft.com/office/powerpoint/2010/main" val="294072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F7955-52A0-FBF6-8D31-92D09E4D69F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CF3C4F1-F268-2622-5BC0-735F224EE43A}"/>
              </a:ext>
            </a:extLst>
          </p:cNvPr>
          <p:cNvSpPr>
            <a:spLocks noGrp="1"/>
          </p:cNvSpPr>
          <p:nvPr>
            <p:ph type="sldNum" sz="quarter" idx="12"/>
          </p:nvPr>
        </p:nvSpPr>
        <p:spPr/>
        <p:txBody>
          <a:bodyPr/>
          <a:lstStyle/>
          <a:p>
            <a:fld id="{677005B4-9FE3-334F-AF9C-C8D91F588DD7}" type="slidenum">
              <a:rPr lang="it-IT" smtClean="0"/>
              <a:pPr/>
              <a:t>7</a:t>
            </a:fld>
            <a:endParaRPr lang="it-IT" dirty="0"/>
          </a:p>
        </p:txBody>
      </p:sp>
      <p:sp>
        <p:nvSpPr>
          <p:cNvPr id="3" name="Titolo 8">
            <a:extLst>
              <a:ext uri="{FF2B5EF4-FFF2-40B4-BE49-F238E27FC236}">
                <a16:creationId xmlns:a16="http://schemas.microsoft.com/office/drawing/2014/main" id="{CAC31C26-F50C-B8C7-39FA-38617868D3A9}"/>
              </a:ext>
            </a:extLst>
          </p:cNvPr>
          <p:cNvSpPr txBox="1">
            <a:spLocks/>
          </p:cNvSpPr>
          <p:nvPr/>
        </p:nvSpPr>
        <p:spPr>
          <a:xfrm>
            <a:off x="4374997" y="293417"/>
            <a:ext cx="7817003"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Regolamento UE 2023/1804 AFIR</a:t>
            </a:r>
          </a:p>
        </p:txBody>
      </p:sp>
      <p:sp>
        <p:nvSpPr>
          <p:cNvPr id="5" name="CasellaDiTesto 4">
            <a:extLst>
              <a:ext uri="{FF2B5EF4-FFF2-40B4-BE49-F238E27FC236}">
                <a16:creationId xmlns:a16="http://schemas.microsoft.com/office/drawing/2014/main" id="{B96E8D82-2F41-8A08-A7BC-BD9102C1603D}"/>
              </a:ext>
            </a:extLst>
          </p:cNvPr>
          <p:cNvSpPr txBox="1"/>
          <p:nvPr/>
        </p:nvSpPr>
        <p:spPr>
          <a:xfrm>
            <a:off x="466495" y="1654517"/>
            <a:ext cx="7817003" cy="4206280"/>
          </a:xfrm>
          <a:prstGeom prst="rect">
            <a:avLst/>
          </a:prstGeom>
          <a:noFill/>
        </p:spPr>
        <p:txBody>
          <a:bodyPr wrap="square">
            <a:spAutoFit/>
          </a:bodyPr>
          <a:lstStyle/>
          <a:p>
            <a:pPr marL="342900" lvl="0" indent="-342900" algn="just">
              <a:spcAft>
                <a:spcPts val="1000"/>
              </a:spcAft>
              <a:buSzPts val="1000"/>
              <a:buFont typeface="Symbol" panose="05050102010706020507" pitchFamily="18" charset="2"/>
              <a:buChar char=""/>
              <a:tabLst>
                <a:tab pos="457200" algn="l"/>
              </a:tabLst>
            </a:pPr>
            <a:r>
              <a:rPr lang="it-CH" b="1" dirty="0">
                <a:latin typeface="Calibri" panose="020F0502020204030204" pitchFamily="34" charset="0"/>
                <a:ea typeface="Calibri" panose="020F0502020204030204" pitchFamily="34" charset="0"/>
                <a:cs typeface="Times New Roman" panose="02020603050405020304" pitchFamily="18" charset="0"/>
              </a:rPr>
              <a:t>Promuovere i veicoli a idrogeno </a:t>
            </a:r>
            <a:r>
              <a:rPr lang="it-CH" dirty="0">
                <a:latin typeface="Calibri" panose="020F0502020204030204" pitchFamily="34" charset="0"/>
                <a:ea typeface="Calibri" panose="020F0502020204030204" pitchFamily="34" charset="0"/>
                <a:cs typeface="Times New Roman" panose="02020603050405020304" pitchFamily="18" charset="0"/>
              </a:rPr>
              <a:t>è considerato essenziale per raggiungere gli ambiziosi obiettivi climatici dell'Unione e le priorità del </a:t>
            </a:r>
            <a:r>
              <a:rPr lang="it-CH" b="1" dirty="0">
                <a:latin typeface="Calibri" panose="020F0502020204030204" pitchFamily="34" charset="0"/>
                <a:ea typeface="Calibri" panose="020F0502020204030204" pitchFamily="34" charset="0"/>
                <a:cs typeface="Times New Roman" panose="02020603050405020304" pitchFamily="18" charset="0"/>
              </a:rPr>
              <a:t>Green Deal europeo</a:t>
            </a:r>
          </a:p>
          <a:p>
            <a:pPr marL="342900" lvl="0" indent="-342900" algn="just">
              <a:spcAft>
                <a:spcPts val="1000"/>
              </a:spcAft>
              <a:buSzPts val="1000"/>
              <a:buFont typeface="Symbol" panose="05050102010706020507" pitchFamily="18" charset="2"/>
              <a:buChar char=""/>
              <a:tabLst>
                <a:tab pos="457200" algn="l"/>
              </a:tabLst>
            </a:pPr>
            <a:endParaRPr lang="it-CH"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it-CH" b="1" dirty="0">
                <a:latin typeface="Calibri" panose="020F0502020204030204" pitchFamily="34" charset="0"/>
                <a:ea typeface="Calibri" panose="020F0502020204030204" pitchFamily="34" charset="0"/>
                <a:cs typeface="Times New Roman" panose="02020603050405020304" pitchFamily="18" charset="0"/>
              </a:rPr>
              <a:t>Per il TPL su gomma, gli autobus rientrano nella categoria dei «veicoli pesanti» (Heavy-Duty Vehicles - HDV)</a:t>
            </a:r>
            <a:r>
              <a:rPr lang="it-CH" dirty="0">
                <a:latin typeface="Calibri" panose="020F0502020204030204" pitchFamily="34" charset="0"/>
                <a:ea typeface="Calibri" panose="020F0502020204030204" pitchFamily="34" charset="0"/>
                <a:cs typeface="Times New Roman" panose="02020603050405020304" pitchFamily="18" charset="0"/>
              </a:rPr>
              <a:t>, e il Regolamento AFIR stabilisce obiettivi specifici per l'infrastruttura di rifornimento di idrogeno per questi veicoli</a:t>
            </a:r>
          </a:p>
          <a:p>
            <a:pPr marL="342900" lvl="0" indent="-342900" algn="just">
              <a:spcAft>
                <a:spcPts val="1000"/>
              </a:spcAft>
              <a:buSzPts val="1000"/>
              <a:buFont typeface="Symbol" panose="05050102010706020507" pitchFamily="18" charset="2"/>
              <a:buChar char=""/>
              <a:tabLst>
                <a:tab pos="457200" algn="l"/>
              </a:tabLst>
            </a:pPr>
            <a:endParaRPr lang="it-CH"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it-IT" b="1" dirty="0">
                <a:latin typeface="Calibri" panose="020F0502020204030204" pitchFamily="34" charset="0"/>
                <a:cs typeface="Times New Roman" panose="02020603050405020304" pitchFamily="18" charset="0"/>
              </a:rPr>
              <a:t>Tra i vari obiettivi è previsto che entro il 31 dicembre 2030, almeno una </a:t>
            </a:r>
            <a:r>
              <a:rPr lang="it-IT" b="1" dirty="0">
                <a:solidFill>
                  <a:srgbClr val="0070C0"/>
                </a:solidFill>
                <a:latin typeface="Calibri" panose="020F0502020204030204" pitchFamily="34" charset="0"/>
                <a:cs typeface="Times New Roman" panose="02020603050405020304" pitchFamily="18" charset="0"/>
              </a:rPr>
              <a:t>stazione di rifornimento di idrogeno </a:t>
            </a:r>
            <a:r>
              <a:rPr lang="it-IT" b="1" dirty="0">
                <a:latin typeface="Calibri" panose="020F0502020204030204" pitchFamily="34" charset="0"/>
                <a:cs typeface="Times New Roman" panose="02020603050405020304" pitchFamily="18" charset="0"/>
              </a:rPr>
              <a:t>accessibile al pubblico deve essere installata in ciascun </a:t>
            </a:r>
            <a:r>
              <a:rPr lang="it-IT" b="1" dirty="0">
                <a:solidFill>
                  <a:srgbClr val="0070C0"/>
                </a:solidFill>
                <a:latin typeface="Calibri" panose="020F0502020204030204" pitchFamily="34" charset="0"/>
                <a:cs typeface="Times New Roman" panose="02020603050405020304" pitchFamily="18" charset="0"/>
              </a:rPr>
              <a:t>nodo urbano </a:t>
            </a:r>
            <a:r>
              <a:rPr lang="it-IT" b="1" dirty="0">
                <a:latin typeface="Calibri" panose="020F0502020204030204" pitchFamily="34" charset="0"/>
                <a:cs typeface="Times New Roman" panose="02020603050405020304" pitchFamily="18" charset="0"/>
              </a:rPr>
              <a:t>(nodo TEN-T)</a:t>
            </a:r>
            <a:r>
              <a:rPr lang="it-IT" dirty="0">
                <a:latin typeface="Calibri" panose="020F0502020204030204" pitchFamily="34" charset="0"/>
                <a:cs typeface="Times New Roman" panose="02020603050405020304" pitchFamily="18" charset="0"/>
              </a:rPr>
              <a:t> L’ubicazione discenderà da valutazioni riguardanti anche </a:t>
            </a:r>
            <a:r>
              <a:rPr lang="it-IT" b="1" dirty="0">
                <a:latin typeface="Calibri" panose="020F0502020204030204" pitchFamily="34" charset="0"/>
                <a:cs typeface="Times New Roman" panose="02020603050405020304" pitchFamily="18" charset="0"/>
              </a:rPr>
              <a:t>l'installazione in </a:t>
            </a:r>
            <a:r>
              <a:rPr lang="it-IT" b="1" dirty="0">
                <a:solidFill>
                  <a:srgbClr val="0070C0"/>
                </a:solidFill>
                <a:latin typeface="Calibri" panose="020F0502020204030204" pitchFamily="34" charset="0"/>
                <a:cs typeface="Times New Roman" panose="02020603050405020304" pitchFamily="18" charset="0"/>
              </a:rPr>
              <a:t>nodi intermodali </a:t>
            </a:r>
            <a:r>
              <a:rPr lang="it-IT" b="1" dirty="0">
                <a:latin typeface="Calibri" panose="020F0502020204030204" pitchFamily="34" charset="0"/>
                <a:cs typeface="Times New Roman" panose="02020603050405020304" pitchFamily="18" charset="0"/>
              </a:rPr>
              <a:t>che possano rifornire anche altri modi di trasporto (es. ferroviario)</a:t>
            </a:r>
            <a:endParaRPr lang="it-CH" b="1" dirty="0">
              <a:latin typeface="Calibri" panose="020F0502020204030204" pitchFamily="34" charset="0"/>
              <a:cs typeface="Times New Roman" panose="02020603050405020304" pitchFamily="18" charset="0"/>
            </a:endParaRPr>
          </a:p>
        </p:txBody>
      </p:sp>
      <p:pic>
        <p:nvPicPr>
          <p:cNvPr id="7" name="Immagine 6" descr="Immagine che contiene testo, lettera, schermata, Carattere&#10;&#10;Il contenuto generato dall'IA potrebbe non essere corretto.">
            <a:extLst>
              <a:ext uri="{FF2B5EF4-FFF2-40B4-BE49-F238E27FC236}">
                <a16:creationId xmlns:a16="http://schemas.microsoft.com/office/drawing/2014/main" id="{917614D9-8D45-80DA-F239-B2D016AB7AB8}"/>
              </a:ext>
            </a:extLst>
          </p:cNvPr>
          <p:cNvPicPr>
            <a:picLocks noChangeAspect="1"/>
          </p:cNvPicPr>
          <p:nvPr/>
        </p:nvPicPr>
        <p:blipFill>
          <a:blip r:embed="rId3"/>
          <a:stretch>
            <a:fillRect/>
          </a:stretch>
        </p:blipFill>
        <p:spPr>
          <a:xfrm>
            <a:off x="8498632" y="1377518"/>
            <a:ext cx="3362580" cy="4760279"/>
          </a:xfrm>
          <a:prstGeom prst="rect">
            <a:avLst/>
          </a:prstGeom>
          <a:ln>
            <a:solidFill>
              <a:schemeClr val="tx1"/>
            </a:solidFill>
          </a:ln>
        </p:spPr>
      </p:pic>
    </p:spTree>
    <p:extLst>
      <p:ext uri="{BB962C8B-B14F-4D97-AF65-F5344CB8AC3E}">
        <p14:creationId xmlns:p14="http://schemas.microsoft.com/office/powerpoint/2010/main" val="157706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889A2-5B67-3611-787E-4DE78B9B610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495953C-E69E-7631-1EB9-9E2C25F3B0BE}"/>
              </a:ext>
            </a:extLst>
          </p:cNvPr>
          <p:cNvSpPr>
            <a:spLocks noGrp="1"/>
          </p:cNvSpPr>
          <p:nvPr>
            <p:ph type="sldNum" sz="quarter" idx="12"/>
          </p:nvPr>
        </p:nvSpPr>
        <p:spPr/>
        <p:txBody>
          <a:bodyPr/>
          <a:lstStyle/>
          <a:p>
            <a:fld id="{677005B4-9FE3-334F-AF9C-C8D91F588DD7}" type="slidenum">
              <a:rPr lang="it-IT" smtClean="0"/>
              <a:pPr/>
              <a:t>8</a:t>
            </a:fld>
            <a:endParaRPr lang="it-IT" dirty="0"/>
          </a:p>
        </p:txBody>
      </p:sp>
      <p:sp>
        <p:nvSpPr>
          <p:cNvPr id="3" name="Titolo 8">
            <a:extLst>
              <a:ext uri="{FF2B5EF4-FFF2-40B4-BE49-F238E27FC236}">
                <a16:creationId xmlns:a16="http://schemas.microsoft.com/office/drawing/2014/main" id="{AC29189A-0AB2-9127-AA3C-E7012EB9B44D}"/>
              </a:ext>
            </a:extLst>
          </p:cNvPr>
          <p:cNvSpPr txBox="1">
            <a:spLocks/>
          </p:cNvSpPr>
          <p:nvPr/>
        </p:nvSpPr>
        <p:spPr>
          <a:xfrm>
            <a:off x="4295275" y="293417"/>
            <a:ext cx="7896726"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Report MIT «Decarbonizzare i trasporti»</a:t>
            </a:r>
          </a:p>
        </p:txBody>
      </p:sp>
      <p:sp>
        <p:nvSpPr>
          <p:cNvPr id="5" name="CasellaDiTesto 4">
            <a:extLst>
              <a:ext uri="{FF2B5EF4-FFF2-40B4-BE49-F238E27FC236}">
                <a16:creationId xmlns:a16="http://schemas.microsoft.com/office/drawing/2014/main" id="{0692A3BF-1E50-B5DB-7460-049A219C8846}"/>
              </a:ext>
            </a:extLst>
          </p:cNvPr>
          <p:cNvSpPr txBox="1"/>
          <p:nvPr/>
        </p:nvSpPr>
        <p:spPr>
          <a:xfrm>
            <a:off x="596109" y="1269840"/>
            <a:ext cx="5835316" cy="5236562"/>
          </a:xfrm>
          <a:prstGeom prst="rect">
            <a:avLst/>
          </a:prstGeom>
          <a:noFill/>
        </p:spPr>
        <p:txBody>
          <a:bodyPr wrap="square">
            <a:spAutoFit/>
          </a:bodyPr>
          <a:lstStyle/>
          <a:p>
            <a:pPr marL="342900" lvl="0" indent="-342900" algn="just">
              <a:lnSpc>
                <a:spcPct val="115000"/>
              </a:lnSpc>
              <a:spcAft>
                <a:spcPts val="1000"/>
              </a:spcAft>
              <a:buSzPts val="1000"/>
              <a:buFont typeface="Symbol" panose="05050102010706020507" pitchFamily="18" charset="2"/>
              <a:buChar char=""/>
              <a:tabLst>
                <a:tab pos="457200" algn="l"/>
              </a:tabLst>
            </a:pPr>
            <a:r>
              <a:rPr lang="it-CH" b="1" kern="100" dirty="0">
                <a:effectLst/>
                <a:latin typeface="Calibri" panose="020F0502020204030204" pitchFamily="34" charset="0"/>
                <a:ea typeface="Calibri" panose="020F0502020204030204" pitchFamily="34" charset="0"/>
                <a:cs typeface="Times New Roman" panose="02020603050405020304" pitchFamily="18" charset="0"/>
              </a:rPr>
              <a:t>Nel TPL urbano,</a:t>
            </a:r>
            <a:r>
              <a:rPr lang="it-CH" kern="100" dirty="0">
                <a:latin typeface="Calibri" panose="020F0502020204030204" pitchFamily="34" charset="0"/>
                <a:ea typeface="Calibri" panose="020F0502020204030204" pitchFamily="34" charset="0"/>
                <a:cs typeface="Times New Roman" panose="02020603050405020304" pitchFamily="18" charset="0"/>
              </a:rPr>
              <a:t> </a:t>
            </a:r>
            <a:r>
              <a:rPr lang="it-CH" b="1" kern="100" dirty="0">
                <a:latin typeface="Calibri" panose="020F0502020204030204" pitchFamily="34" charset="0"/>
                <a:ea typeface="Calibri" panose="020F0502020204030204" pitchFamily="34" charset="0"/>
                <a:cs typeface="Times New Roman" panose="02020603050405020304" pitchFamily="18" charset="0"/>
              </a:rPr>
              <a:t>l</a:t>
            </a:r>
            <a:r>
              <a:rPr lang="it-CH" b="1" kern="100" dirty="0">
                <a:effectLst/>
                <a:latin typeface="Calibri" panose="020F0502020204030204" pitchFamily="34" charset="0"/>
                <a:ea typeface="Calibri" panose="020F0502020204030204" pitchFamily="34" charset="0"/>
                <a:cs typeface="Times New Roman" panose="02020603050405020304" pitchFamily="18" charset="0"/>
              </a:rPr>
              <a:t>'elettrificazione</a:t>
            </a:r>
            <a:r>
              <a:rPr lang="it-CH" kern="100" dirty="0">
                <a:effectLst/>
                <a:latin typeface="Calibri" panose="020F0502020204030204" pitchFamily="34" charset="0"/>
                <a:ea typeface="Calibri" panose="020F0502020204030204" pitchFamily="34" charset="0"/>
                <a:cs typeface="Times New Roman" panose="02020603050405020304" pitchFamily="18" charset="0"/>
              </a:rPr>
              <a:t> diretta </a:t>
            </a:r>
            <a:r>
              <a:rPr lang="it-CH" b="1" kern="100" dirty="0">
                <a:effectLst/>
                <a:latin typeface="Calibri" panose="020F0502020204030204" pitchFamily="34" charset="0"/>
                <a:ea typeface="Calibri" panose="020F0502020204030204" pitchFamily="34" charset="0"/>
                <a:cs typeface="Times New Roman" panose="02020603050405020304" pitchFamily="18" charset="0"/>
              </a:rPr>
              <a:t>offre</a:t>
            </a:r>
            <a:r>
              <a:rPr lang="it-CH" kern="100" dirty="0">
                <a:effectLst/>
                <a:latin typeface="Calibri" panose="020F0502020204030204" pitchFamily="34" charset="0"/>
                <a:ea typeface="Calibri" panose="020F0502020204030204" pitchFamily="34" charset="0"/>
                <a:cs typeface="Times New Roman" panose="02020603050405020304" pitchFamily="18" charset="0"/>
              </a:rPr>
              <a:t> </a:t>
            </a:r>
            <a:r>
              <a:rPr lang="it-CH" b="1" kern="100" dirty="0">
                <a:effectLst/>
                <a:latin typeface="Calibri" panose="020F0502020204030204" pitchFamily="34" charset="0"/>
                <a:ea typeface="Calibri" panose="020F0502020204030204" pitchFamily="34" charset="0"/>
                <a:cs typeface="Times New Roman" panose="02020603050405020304" pitchFamily="18" charset="0"/>
              </a:rPr>
              <a:t>costi operativi inferiori</a:t>
            </a:r>
            <a:r>
              <a:rPr lang="it-CH" kern="100" dirty="0">
                <a:effectLst/>
                <a:latin typeface="Calibri" panose="020F0502020204030204" pitchFamily="34" charset="0"/>
                <a:ea typeface="Calibri" panose="020F0502020204030204" pitchFamily="34" charset="0"/>
                <a:cs typeface="Times New Roman" panose="02020603050405020304" pitchFamily="18" charset="0"/>
              </a:rPr>
              <a:t> rispetto ad altre alternative, poiché i veicoli sono utilizzati intensivamente su percorsi limitati e prevedibili</a:t>
            </a:r>
            <a:endParaRPr lang="it-CH"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it-CH" kern="100" dirty="0">
                <a:effectLst/>
                <a:latin typeface="Calibri" panose="020F0502020204030204" pitchFamily="34" charset="0"/>
                <a:ea typeface="Calibri" panose="020F0502020204030204" pitchFamily="34" charset="0"/>
                <a:cs typeface="Times New Roman" panose="02020603050405020304" pitchFamily="18" charset="0"/>
              </a:rPr>
              <a:t>In</a:t>
            </a:r>
            <a:r>
              <a:rPr lang="it-CH" b="1" kern="100" dirty="0">
                <a:effectLst/>
                <a:latin typeface="Calibri" panose="020F0502020204030204" pitchFamily="34" charset="0"/>
                <a:ea typeface="Calibri" panose="020F0502020204030204" pitchFamily="34" charset="0"/>
                <a:cs typeface="Times New Roman" panose="02020603050405020304" pitchFamily="18" charset="0"/>
              </a:rPr>
              <a:t> </a:t>
            </a:r>
            <a:r>
              <a:rPr lang="it-CH" kern="100" dirty="0">
                <a:effectLst/>
                <a:latin typeface="Calibri" panose="020F0502020204030204" pitchFamily="34" charset="0"/>
                <a:ea typeface="Calibri" panose="020F0502020204030204" pitchFamily="34" charset="0"/>
                <a:cs typeface="Times New Roman" panose="02020603050405020304" pitchFamily="18" charset="0"/>
              </a:rPr>
              <a:t>un contesto di sviluppo di </a:t>
            </a:r>
            <a:r>
              <a:rPr lang="it-CH" b="1" kern="100" dirty="0">
                <a:effectLst/>
                <a:latin typeface="Calibri" panose="020F0502020204030204" pitchFamily="34" charset="0"/>
                <a:ea typeface="Calibri" panose="020F0502020204030204" pitchFamily="34" charset="0"/>
                <a:cs typeface="Times New Roman" panose="02020603050405020304" pitchFamily="18" charset="0"/>
              </a:rPr>
              <a:t>distretti locali di produzione, distribuzione e uso di idrogeno («</a:t>
            </a:r>
            <a:r>
              <a:rPr lang="it-CH" b="1" i="1" kern="100" dirty="0">
                <a:effectLst/>
                <a:latin typeface="Calibri" panose="020F0502020204030204" pitchFamily="34" charset="0"/>
                <a:ea typeface="Calibri" panose="020F0502020204030204" pitchFamily="34" charset="0"/>
                <a:cs typeface="Times New Roman" panose="02020603050405020304" pitchFamily="18" charset="0"/>
              </a:rPr>
              <a:t>hydrogen valley»</a:t>
            </a:r>
            <a:r>
              <a:rPr lang="it-CH" b="1" kern="100" dirty="0">
                <a:effectLst/>
                <a:latin typeface="Calibri" panose="020F0502020204030204" pitchFamily="34" charset="0"/>
                <a:ea typeface="Calibri" panose="020F0502020204030204" pitchFamily="34" charset="0"/>
                <a:cs typeface="Times New Roman" panose="02020603050405020304" pitchFamily="18" charset="0"/>
              </a:rPr>
              <a:t>)</a:t>
            </a:r>
            <a:r>
              <a:rPr lang="it-CH" kern="100" dirty="0">
                <a:effectLst/>
                <a:latin typeface="Calibri" panose="020F0502020204030204" pitchFamily="34" charset="0"/>
                <a:ea typeface="Calibri" panose="020F0502020204030204" pitchFamily="34" charset="0"/>
                <a:cs typeface="Times New Roman" panose="02020603050405020304" pitchFamily="18" charset="0"/>
              </a:rPr>
              <a:t>, è possibile che vi sia la disponibilità di quantità significative di idrogeno per </a:t>
            </a:r>
            <a:r>
              <a:rPr lang="it-CH" b="1" kern="100" dirty="0">
                <a:effectLst/>
                <a:latin typeface="Calibri" panose="020F0502020204030204" pitchFamily="34" charset="0"/>
                <a:ea typeface="Calibri" panose="020F0502020204030204" pitchFamily="34" charset="0"/>
                <a:cs typeface="Times New Roman" panose="02020603050405020304" pitchFamily="18" charset="0"/>
              </a:rPr>
              <a:t>l’alimentazione di autobus </a:t>
            </a:r>
            <a:r>
              <a:rPr lang="it-CH" kern="100" dirty="0">
                <a:effectLst/>
                <a:latin typeface="Calibri" panose="020F0502020204030204" pitchFamily="34" charset="0"/>
                <a:ea typeface="Calibri" panose="020F0502020204030204" pitchFamily="34" charset="0"/>
                <a:cs typeface="Times New Roman" panose="02020603050405020304" pitchFamily="18" charset="0"/>
              </a:rPr>
              <a:t>a condizione che </a:t>
            </a:r>
            <a:r>
              <a:rPr lang="it-CH" kern="100" dirty="0">
                <a:latin typeface="Calibri" panose="020F0502020204030204" pitchFamily="34" charset="0"/>
                <a:ea typeface="Calibri" panose="020F0502020204030204" pitchFamily="34" charset="0"/>
                <a:cs typeface="Times New Roman" panose="02020603050405020304" pitchFamily="18" charset="0"/>
              </a:rPr>
              <a:t>«</a:t>
            </a:r>
            <a:r>
              <a:rPr lang="it-CH" kern="100" dirty="0">
                <a:effectLst/>
                <a:latin typeface="Calibri" panose="020F0502020204030204" pitchFamily="34" charset="0"/>
                <a:ea typeface="Calibri" panose="020F0502020204030204" pitchFamily="34" charset="0"/>
                <a:cs typeface="Times New Roman" panose="02020603050405020304" pitchFamily="18" charset="0"/>
              </a:rPr>
              <a:t>i costi di questi mezzi divengano nel frattempo competitivi»</a:t>
            </a:r>
          </a:p>
          <a:p>
            <a:pPr marL="342900" lvl="0" indent="-342900" algn="just">
              <a:lnSpc>
                <a:spcPct val="115000"/>
              </a:lnSpc>
              <a:spcAft>
                <a:spcPts val="1000"/>
              </a:spcAft>
              <a:buSzPts val="1000"/>
              <a:buFont typeface="Symbol" panose="05050102010706020507" pitchFamily="18" charset="2"/>
              <a:buChar char=""/>
              <a:tabLst>
                <a:tab pos="457200" algn="l"/>
              </a:tabLst>
            </a:pPr>
            <a:r>
              <a:rPr lang="it-IT" dirty="0">
                <a:solidFill>
                  <a:srgbClr val="131314"/>
                </a:solidFill>
                <a:latin typeface="Google Sans Text"/>
              </a:rPr>
              <a:t>I</a:t>
            </a:r>
            <a:r>
              <a:rPr lang="it-IT" b="0" i="0" dirty="0">
                <a:solidFill>
                  <a:srgbClr val="131314"/>
                </a:solidFill>
                <a:effectLst/>
                <a:latin typeface="Google Sans Text"/>
              </a:rPr>
              <a:t>l costo dell'idrogeno generato da FER rimarrà probabilmente nell'intervallo </a:t>
            </a:r>
            <a:r>
              <a:rPr lang="it-IT" b="1" i="0" dirty="0">
                <a:solidFill>
                  <a:srgbClr val="0070C0"/>
                </a:solidFill>
                <a:effectLst/>
                <a:latin typeface="Google Sans Text"/>
              </a:rPr>
              <a:t>5-10 €/kg per tutto il prossimo decennio</a:t>
            </a:r>
            <a:endParaRPr lang="it-IT" dirty="0">
              <a:solidFill>
                <a:srgbClr val="0070C0"/>
              </a:solidFill>
              <a:latin typeface="Google Sans Text"/>
            </a:endParaRPr>
          </a:p>
          <a:p>
            <a:pPr marL="800100" lvl="1" indent="-342900" algn="just">
              <a:lnSpc>
                <a:spcPct val="115000"/>
              </a:lnSpc>
              <a:spcAft>
                <a:spcPts val="1000"/>
              </a:spcAft>
              <a:buSzPts val="1000"/>
              <a:tabLst>
                <a:tab pos="979488" algn="l"/>
              </a:tabLst>
            </a:pPr>
            <a:r>
              <a:rPr lang="it-IT" b="1" i="0" dirty="0">
                <a:effectLst/>
                <a:latin typeface="Google Sans Text"/>
              </a:rPr>
              <a:t>=&gt;</a:t>
            </a:r>
            <a:r>
              <a:rPr lang="it-IT" b="0" i="0" dirty="0">
                <a:solidFill>
                  <a:srgbClr val="131314"/>
                </a:solidFill>
                <a:effectLst/>
                <a:latin typeface="Google Sans Text"/>
              </a:rPr>
              <a:t> </a:t>
            </a:r>
            <a:r>
              <a:rPr lang="it-IT" b="1" i="0" dirty="0">
                <a:solidFill>
                  <a:srgbClr val="0070C0"/>
                </a:solidFill>
                <a:effectLst/>
                <a:latin typeface="Google Sans Text"/>
              </a:rPr>
              <a:t>elevata incertezza, necessità di contenere al massimo il costo «alla pompa»</a:t>
            </a:r>
            <a:endParaRPr lang="it-CH"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4796F691-1943-3F4C-322D-4C428ADB87C4}"/>
              </a:ext>
            </a:extLst>
          </p:cNvPr>
          <p:cNvPicPr>
            <a:picLocks noChangeAspect="1"/>
          </p:cNvPicPr>
          <p:nvPr/>
        </p:nvPicPr>
        <p:blipFill>
          <a:blip r:embed="rId3"/>
          <a:stretch>
            <a:fillRect/>
          </a:stretch>
        </p:blipFill>
        <p:spPr>
          <a:xfrm>
            <a:off x="6431427" y="3250781"/>
            <a:ext cx="5648277" cy="3622116"/>
          </a:xfrm>
          <a:prstGeom prst="rect">
            <a:avLst/>
          </a:prstGeom>
        </p:spPr>
      </p:pic>
      <p:pic>
        <p:nvPicPr>
          <p:cNvPr id="8" name="Immagine 7" descr="Immagine che contiene testo, schermata, design, grafica&#10;&#10;Il contenuto generato dall'IA potrebbe non essere corretto.">
            <a:extLst>
              <a:ext uri="{FF2B5EF4-FFF2-40B4-BE49-F238E27FC236}">
                <a16:creationId xmlns:a16="http://schemas.microsoft.com/office/drawing/2014/main" id="{103D899E-9D13-4BB3-9F00-994742321457}"/>
              </a:ext>
            </a:extLst>
          </p:cNvPr>
          <p:cNvPicPr>
            <a:picLocks noChangeAspect="1"/>
          </p:cNvPicPr>
          <p:nvPr/>
        </p:nvPicPr>
        <p:blipFill>
          <a:blip r:embed="rId4"/>
          <a:srcRect t="40308" b="10440"/>
          <a:stretch>
            <a:fillRect/>
          </a:stretch>
        </p:blipFill>
        <p:spPr>
          <a:xfrm>
            <a:off x="7416646" y="890337"/>
            <a:ext cx="3677837" cy="2360444"/>
          </a:xfrm>
          <a:prstGeom prst="rect">
            <a:avLst/>
          </a:prstGeom>
        </p:spPr>
      </p:pic>
    </p:spTree>
    <p:extLst>
      <p:ext uri="{BB962C8B-B14F-4D97-AF65-F5344CB8AC3E}">
        <p14:creationId xmlns:p14="http://schemas.microsoft.com/office/powerpoint/2010/main" val="276848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553A-580B-37B4-2A53-3ADDAC39457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6B023C6-A666-8596-F30F-FD5078F3B8ED}"/>
              </a:ext>
            </a:extLst>
          </p:cNvPr>
          <p:cNvSpPr>
            <a:spLocks noGrp="1"/>
          </p:cNvSpPr>
          <p:nvPr>
            <p:ph type="sldNum" sz="quarter" idx="12"/>
          </p:nvPr>
        </p:nvSpPr>
        <p:spPr/>
        <p:txBody>
          <a:bodyPr/>
          <a:lstStyle/>
          <a:p>
            <a:fld id="{677005B4-9FE3-334F-AF9C-C8D91F588DD7}" type="slidenum">
              <a:rPr lang="it-IT" smtClean="0"/>
              <a:pPr/>
              <a:t>9</a:t>
            </a:fld>
            <a:endParaRPr lang="it-IT" dirty="0"/>
          </a:p>
        </p:txBody>
      </p:sp>
      <p:sp>
        <p:nvSpPr>
          <p:cNvPr id="5" name="CasellaDiTesto 4">
            <a:extLst>
              <a:ext uri="{FF2B5EF4-FFF2-40B4-BE49-F238E27FC236}">
                <a16:creationId xmlns:a16="http://schemas.microsoft.com/office/drawing/2014/main" id="{08E80E4D-F73C-7EF9-8AC6-F93BFB89321C}"/>
              </a:ext>
            </a:extLst>
          </p:cNvPr>
          <p:cNvSpPr txBox="1"/>
          <p:nvPr/>
        </p:nvSpPr>
        <p:spPr>
          <a:xfrm>
            <a:off x="546267" y="1264246"/>
            <a:ext cx="5549733" cy="5555110"/>
          </a:xfrm>
          <a:prstGeom prst="rect">
            <a:avLst/>
          </a:prstGeom>
          <a:noFill/>
        </p:spPr>
        <p:txBody>
          <a:bodyPr wrap="square">
            <a:spAutoFit/>
          </a:bodyPr>
          <a:lstStyle/>
          <a:p>
            <a:pPr lvl="0" algn="just">
              <a:lnSpc>
                <a:spcPct val="115000"/>
              </a:lnSpc>
              <a:spcAft>
                <a:spcPts val="1000"/>
              </a:spcAft>
              <a:buSzPts val="1000"/>
              <a:tabLst>
                <a:tab pos="457200" algn="l"/>
              </a:tabLst>
            </a:pPr>
            <a:r>
              <a:rPr lang="it-CH">
                <a:latin typeface="Calibri" panose="020F0502020204030204" pitchFamily="34" charset="0"/>
                <a:ea typeface="Calibri" panose="020F0502020204030204" pitchFamily="34" charset="0"/>
                <a:cs typeface="Times New Roman" panose="02020603050405020304" pitchFamily="18" charset="0"/>
              </a:rPr>
              <a:t>Per individuare correttamente tutti gli </a:t>
            </a:r>
            <a:r>
              <a:rPr lang="it-CH" b="1">
                <a:latin typeface="Calibri" panose="020F0502020204030204" pitchFamily="34" charset="0"/>
                <a:ea typeface="Calibri" panose="020F0502020204030204" pitchFamily="34" charset="0"/>
                <a:cs typeface="Times New Roman" panose="02020603050405020304" pitchFamily="18" charset="0"/>
              </a:rPr>
              <a:t>elementi di costo</a:t>
            </a:r>
            <a:r>
              <a:rPr lang="it-CH">
                <a:latin typeface="Calibri" panose="020F0502020204030204" pitchFamily="34" charset="0"/>
                <a:ea typeface="Calibri" panose="020F0502020204030204" pitchFamily="34" charset="0"/>
                <a:cs typeface="Times New Roman" panose="02020603050405020304" pitchFamily="18" charset="0"/>
              </a:rPr>
              <a:t>, conviene separare, almeno funzionalmente, i soggetti coinvolti nella catena di rifornimento dell’autobus, tipicamente identificati nello schema seguente:</a:t>
            </a:r>
          </a:p>
          <a:p>
            <a:pPr marL="285750" lvl="0" indent="-285750" algn="just">
              <a:lnSpc>
                <a:spcPct val="115000"/>
              </a:lnSpc>
              <a:spcAft>
                <a:spcPts val="1000"/>
              </a:spcAft>
              <a:buSzPts val="1000"/>
              <a:buFont typeface="Arial" panose="020B0604020202020204" pitchFamily="34" charset="0"/>
              <a:buChar char="•"/>
              <a:tabLst>
                <a:tab pos="457200" algn="l"/>
              </a:tabLst>
            </a:pPr>
            <a:r>
              <a:rPr lang="it-CH" b="1">
                <a:latin typeface="Calibri" panose="020F0502020204030204" pitchFamily="34" charset="0"/>
                <a:ea typeface="Calibri" panose="020F0502020204030204" pitchFamily="34" charset="0"/>
                <a:cs typeface="Times New Roman" panose="02020603050405020304" pitchFamily="18" charset="0"/>
              </a:rPr>
              <a:t>L’unità di consumo (UC)</a:t>
            </a:r>
            <a:r>
              <a:rPr lang="it-CH">
                <a:latin typeface="Calibri" panose="020F0502020204030204" pitchFamily="34" charset="0"/>
                <a:ea typeface="Calibri" panose="020F0502020204030204" pitchFamily="34" charset="0"/>
                <a:cs typeface="Times New Roman" panose="02020603050405020304" pitchFamily="18" charset="0"/>
              </a:rPr>
              <a:t> costituita da </a:t>
            </a:r>
            <a:r>
              <a:rPr lang="it-CH" b="1">
                <a:latin typeface="Calibri" panose="020F0502020204030204" pitchFamily="34" charset="0"/>
                <a:ea typeface="Calibri" panose="020F0502020204030204" pitchFamily="34" charset="0"/>
                <a:cs typeface="Times New Roman" panose="02020603050405020304" pitchFamily="18" charset="0"/>
              </a:rPr>
              <a:t>elettrolizzatore e apparati ausiliari.</a:t>
            </a:r>
            <a:r>
              <a:rPr lang="it-CH">
                <a:latin typeface="Calibri" panose="020F0502020204030204" pitchFamily="34" charset="0"/>
                <a:ea typeface="Calibri" panose="020F0502020204030204" pitchFamily="34" charset="0"/>
                <a:cs typeface="Times New Roman" panose="02020603050405020304" pitchFamily="18" charset="0"/>
              </a:rPr>
              <a:t> Gli elementi che concorrono alla formazione del costo finale di produzione di H</a:t>
            </a:r>
            <a:r>
              <a:rPr lang="it-CH" baseline="-25000">
                <a:latin typeface="Calibri" panose="020F0502020204030204" pitchFamily="34" charset="0"/>
                <a:ea typeface="Calibri" panose="020F0502020204030204" pitchFamily="34" charset="0"/>
                <a:cs typeface="Times New Roman" panose="02020603050405020304" pitchFamily="18" charset="0"/>
              </a:rPr>
              <a:t>2</a:t>
            </a:r>
            <a:r>
              <a:rPr lang="it-CH">
                <a:latin typeface="Calibri" panose="020F0502020204030204" pitchFamily="34" charset="0"/>
                <a:ea typeface="Calibri" panose="020F0502020204030204" pitchFamily="34" charset="0"/>
                <a:cs typeface="Times New Roman" panose="02020603050405020304" pitchFamily="18" charset="0"/>
              </a:rPr>
              <a:t> sono, oltre all’</a:t>
            </a:r>
            <a:r>
              <a:rPr lang="it-CH" b="1">
                <a:latin typeface="Calibri" panose="020F0502020204030204" pitchFamily="34" charset="0"/>
                <a:ea typeface="Calibri" panose="020F0502020204030204" pitchFamily="34" charset="0"/>
                <a:cs typeface="Times New Roman" panose="02020603050405020304" pitchFamily="18" charset="0"/>
              </a:rPr>
              <a:t>energia fornita in input </a:t>
            </a:r>
            <a:r>
              <a:rPr lang="it-CH">
                <a:latin typeface="Calibri" panose="020F0502020204030204" pitchFamily="34" charset="0"/>
                <a:ea typeface="Calibri" panose="020F0502020204030204" pitchFamily="34" charset="0"/>
                <a:cs typeface="Times New Roman" panose="02020603050405020304" pitchFamily="18" charset="0"/>
              </a:rPr>
              <a:t>alla UC, le caratteristiche dell’impianto di elettrolisi ossia costi di investimento (</a:t>
            </a:r>
            <a:r>
              <a:rPr lang="it-CH" b="1">
                <a:latin typeface="Calibri" panose="020F0502020204030204" pitchFamily="34" charset="0"/>
                <a:ea typeface="Calibri" panose="020F0502020204030204" pitchFamily="34" charset="0"/>
                <a:cs typeface="Times New Roman" panose="02020603050405020304" pitchFamily="18" charset="0"/>
              </a:rPr>
              <a:t>CAPEX</a:t>
            </a:r>
            <a:r>
              <a:rPr lang="it-CH">
                <a:latin typeface="Calibri" panose="020F0502020204030204" pitchFamily="34" charset="0"/>
                <a:ea typeface="Calibri" panose="020F0502020204030204" pitchFamily="34" charset="0"/>
                <a:cs typeface="Times New Roman" panose="02020603050405020304" pitchFamily="18" charset="0"/>
              </a:rPr>
              <a:t>), esercizio e manutenzione (</a:t>
            </a:r>
            <a:r>
              <a:rPr lang="it-CH" b="1">
                <a:latin typeface="Calibri" panose="020F0502020204030204" pitchFamily="34" charset="0"/>
                <a:ea typeface="Calibri" panose="020F0502020204030204" pitchFamily="34" charset="0"/>
                <a:cs typeface="Times New Roman" panose="02020603050405020304" pitchFamily="18" charset="0"/>
              </a:rPr>
              <a:t>OPEX</a:t>
            </a:r>
            <a:r>
              <a:rPr lang="it-CH">
                <a:latin typeface="Calibri" panose="020F0502020204030204" pitchFamily="34" charset="0"/>
                <a:ea typeface="Calibri" panose="020F0502020204030204" pitchFamily="34" charset="0"/>
                <a:cs typeface="Times New Roman" panose="02020603050405020304" pitchFamily="18" charset="0"/>
              </a:rPr>
              <a:t>), </a:t>
            </a:r>
            <a:r>
              <a:rPr lang="it-CH" b="1">
                <a:latin typeface="Calibri" panose="020F0502020204030204" pitchFamily="34" charset="0"/>
                <a:ea typeface="Calibri" panose="020F0502020204030204" pitchFamily="34" charset="0"/>
                <a:cs typeface="Times New Roman" panose="02020603050405020304" pitchFamily="18" charset="0"/>
              </a:rPr>
              <a:t>ore di funzionamento, vita utile</a:t>
            </a:r>
            <a:endParaRPr lang="it-CH">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SzPts val="1000"/>
              <a:buFont typeface="Arial" panose="020B0604020202020204" pitchFamily="34" charset="0"/>
              <a:buChar char="•"/>
              <a:tabLst>
                <a:tab pos="457200" algn="l"/>
              </a:tabLst>
            </a:pPr>
            <a:r>
              <a:rPr lang="it-CH">
                <a:latin typeface="Calibri" panose="020F0502020204030204" pitchFamily="34" charset="0"/>
                <a:ea typeface="Calibri" panose="020F0502020204030204" pitchFamily="34" charset="0"/>
                <a:cs typeface="Times New Roman" panose="02020603050405020304" pitchFamily="18" charset="0"/>
              </a:rPr>
              <a:t>La stazione di rifornimento degli autobus del TPL</a:t>
            </a:r>
          </a:p>
          <a:p>
            <a:pPr marL="285750" lvl="0" indent="-285750" algn="just">
              <a:lnSpc>
                <a:spcPct val="115000"/>
              </a:lnSpc>
              <a:spcAft>
                <a:spcPts val="1000"/>
              </a:spcAft>
              <a:buSzPts val="1000"/>
              <a:buFont typeface="Arial" panose="020B0604020202020204" pitchFamily="34" charset="0"/>
              <a:buChar char="•"/>
              <a:tabLst>
                <a:tab pos="457200" algn="l"/>
              </a:tabLst>
            </a:pPr>
            <a:r>
              <a:rPr lang="it-CH" b="1">
                <a:latin typeface="Calibri" panose="020F0502020204030204" pitchFamily="34" charset="0"/>
                <a:ea typeface="Calibri" panose="020F0502020204030204" pitchFamily="34" charset="0"/>
                <a:cs typeface="Times New Roman" panose="02020603050405020304" pitchFamily="18" charset="0"/>
              </a:rPr>
              <a:t>Un’unità di produzione (UP)</a:t>
            </a:r>
            <a:r>
              <a:rPr lang="it-CH">
                <a:latin typeface="Calibri" panose="020F0502020204030204" pitchFamily="34" charset="0"/>
                <a:ea typeface="Calibri" panose="020F0502020204030204" pitchFamily="34" charset="0"/>
                <a:cs typeface="Times New Roman" panose="02020603050405020304" pitchFamily="18" charset="0"/>
              </a:rPr>
              <a:t> di energia elettrica, con la quale la società titolare della UC può stipulare varie tipologie di accordi di acquisto dell’energia (rinnovabile)</a:t>
            </a:r>
          </a:p>
        </p:txBody>
      </p:sp>
      <p:pic>
        <p:nvPicPr>
          <p:cNvPr id="10" name="Immagine 9">
            <a:extLst>
              <a:ext uri="{FF2B5EF4-FFF2-40B4-BE49-F238E27FC236}">
                <a16:creationId xmlns:a16="http://schemas.microsoft.com/office/drawing/2014/main" id="{0389D231-4C77-5755-A99A-D7AE38E98D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84232" y="2007972"/>
            <a:ext cx="5744177" cy="3689350"/>
          </a:xfrm>
          <a:prstGeom prst="rect">
            <a:avLst/>
          </a:prstGeom>
        </p:spPr>
      </p:pic>
      <p:sp>
        <p:nvSpPr>
          <p:cNvPr id="11" name="Titolo 8">
            <a:extLst>
              <a:ext uri="{FF2B5EF4-FFF2-40B4-BE49-F238E27FC236}">
                <a16:creationId xmlns:a16="http://schemas.microsoft.com/office/drawing/2014/main" id="{B2205DCC-2E38-439F-BAFF-046408135E5E}"/>
              </a:ext>
            </a:extLst>
          </p:cNvPr>
          <p:cNvSpPr txBox="1">
            <a:spLocks/>
          </p:cNvSpPr>
          <p:nvPr/>
        </p:nvSpPr>
        <p:spPr>
          <a:xfrm>
            <a:off x="4295275" y="293417"/>
            <a:ext cx="7896726" cy="803168"/>
          </a:xfrm>
          <a:prstGeom prst="rect">
            <a:avLst/>
          </a:prstGeom>
        </p:spPr>
        <p:txBody>
          <a:bodyPr/>
          <a:lstStyle>
            <a:lvl1pPr algn="ctr" defTabSz="914400" rtl="0" eaLnBrk="1" latinLnBrk="0" hangingPunct="1">
              <a:lnSpc>
                <a:spcPct val="90000"/>
              </a:lnSpc>
              <a:spcBef>
                <a:spcPct val="0"/>
              </a:spcBef>
              <a:buNone/>
              <a:defRPr sz="6600" b="1" i="0" kern="1200">
                <a:solidFill>
                  <a:schemeClr val="bg1"/>
                </a:solidFill>
                <a:latin typeface="Corbel" panose="020B0503020204020204" pitchFamily="34" charset="0"/>
                <a:ea typeface="+mj-ea"/>
                <a:cs typeface="+mj-cs"/>
              </a:defRPr>
            </a:lvl1pPr>
          </a:lstStyle>
          <a:p>
            <a:pPr algn="l"/>
            <a:r>
              <a:rPr lang="it-IT" sz="3200" dirty="0">
                <a:solidFill>
                  <a:srgbClr val="2E65A1"/>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16440840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Long_02" id="{E55A31C4-9BF2-F14B-8795-F0F881F61E92}" vid="{80DAF089-E006-BA4B-B81A-F868B873A3B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1362</Words>
  <Application>Microsoft Macintosh PowerPoint</Application>
  <PresentationFormat>Widescreen</PresentationFormat>
  <Paragraphs>119</Paragraphs>
  <Slides>12</Slides>
  <Notes>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Corbel</vt:lpstr>
      <vt:lpstr>Google Sans Text</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Carlini Claudio (RSE)</cp:lastModifiedBy>
  <cp:revision>64</cp:revision>
  <cp:lastPrinted>2025-07-02T15:25:53Z</cp:lastPrinted>
  <dcterms:modified xsi:type="dcterms:W3CDTF">2025-07-02T15:38:50Z</dcterms:modified>
</cp:coreProperties>
</file>