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96" r:id="rId2"/>
    <p:sldId id="365" r:id="rId3"/>
    <p:sldId id="366" r:id="rId4"/>
    <p:sldId id="368" r:id="rId5"/>
    <p:sldId id="367" r:id="rId6"/>
    <p:sldId id="348" r:id="rId7"/>
    <p:sldId id="343" r:id="rId8"/>
    <p:sldId id="357" r:id="rId9"/>
    <p:sldId id="363" r:id="rId10"/>
    <p:sldId id="364" r:id="rId11"/>
    <p:sldId id="361" r:id="rId12"/>
    <p:sldId id="351" r:id="rId13"/>
    <p:sldId id="362" r:id="rId14"/>
    <p:sldId id="355" r:id="rId15"/>
    <p:sldId id="358" r:id="rId16"/>
    <p:sldId id="359" r:id="rId17"/>
    <p:sldId id="369" r:id="rId18"/>
    <p:sldId id="370" r:id="rId19"/>
    <p:sldId id="371" r:id="rId20"/>
  </p:sldIdLst>
  <p:sldSz cx="18288000" cy="10287000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omic Sans MS" panose="030F0902030302020204" pitchFamily="66" charset="0"/>
      <p:regular r:id="rId26"/>
    </p:embeddedFont>
    <p:embeddedFont>
      <p:font typeface="Wingdings 3" pitchFamily="2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4471" autoAdjust="0"/>
  </p:normalViewPr>
  <p:slideViewPr>
    <p:cSldViewPr>
      <p:cViewPr varScale="1">
        <p:scale>
          <a:sx n="67" d="100"/>
          <a:sy n="67" d="100"/>
        </p:scale>
        <p:origin x="11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75C0-B6E0-D14B-B3F1-F6D1518E2C22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A65ED-7709-8347-81C0-8FC29F6813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1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6DCE6-475E-4A19-B3E6-CA77034B602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8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7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21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70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56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58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15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88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53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5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73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79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6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97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4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71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CEDF85-E6A9-4ACF-8D7F-465F43D25E09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04EB-5EEA-4FC5-B67F-C45D46DB1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65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epdf/10.1126/sciadv.adh245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392FD1-456C-2AE2-B59E-BF1C02FBBFE3}"/>
              </a:ext>
            </a:extLst>
          </p:cNvPr>
          <p:cNvSpPr txBox="1"/>
          <p:nvPr/>
        </p:nvSpPr>
        <p:spPr>
          <a:xfrm>
            <a:off x="7432988" y="1602123"/>
            <a:ext cx="10455443" cy="7713807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55000" lnSpcReduction="2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60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60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60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855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550" b="1" spc="-2" dirty="0" err="1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Transizione</a:t>
            </a:r>
            <a:r>
              <a:rPr lang="en-US" sz="855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 </a:t>
            </a:r>
            <a:r>
              <a:rPr lang="en-US" sz="8550" b="1" spc="-2" dirty="0" err="1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energetica</a:t>
            </a:r>
            <a:r>
              <a:rPr lang="en-US" sz="855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 ed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855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550" b="1" spc="-2" dirty="0" err="1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elettrificazione</a:t>
            </a:r>
            <a:r>
              <a:rPr lang="en-US" sz="855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 </a:t>
            </a:r>
            <a:r>
              <a:rPr lang="en-US" sz="8550" b="1" spc="-2" dirty="0" err="1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dei</a:t>
            </a:r>
            <a:r>
              <a:rPr lang="en-US" sz="855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 </a:t>
            </a:r>
            <a:r>
              <a:rPr lang="en-US" sz="8550" b="1" spc="-2" dirty="0" err="1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veicoli</a:t>
            </a:r>
            <a:endParaRPr lang="en-US" sz="855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60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48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48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48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Savona, 28 Marzo 2025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4800" b="1" spc="-2" dirty="0">
              <a:solidFill>
                <a:srgbClr val="E6B729">
                  <a:lumMod val="60000"/>
                  <a:lumOff val="40000"/>
                </a:srgbClr>
              </a:solidFill>
              <a:latin typeface="Century Gothic" panose="020B050202020202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Riccardo Bozzo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b="1" spc="-2" dirty="0">
                <a:solidFill>
                  <a:srgbClr val="E6B729">
                    <a:lumMod val="60000"/>
                    <a:lumOff val="40000"/>
                  </a:srgbClr>
                </a:solidFill>
                <a:latin typeface="Century Gothic" panose="020B0502020202020204"/>
              </a:rPr>
              <a:t>rbunige@gmail.com</a:t>
            </a:r>
          </a:p>
        </p:txBody>
      </p:sp>
      <p:sp>
        <p:nvSpPr>
          <p:cNvPr id="104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03538" y="-2"/>
            <a:ext cx="839208" cy="556446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685800"/>
            <a:endParaRPr lang="en-US" sz="2700">
              <a:solidFill>
                <a:prstClr val="black"/>
              </a:solidFill>
              <a:latin typeface="Century Gothic" panose="020B0502020202020204"/>
            </a:endParaRPr>
          </a:p>
        </p:txBody>
      </p:sp>
      <p:sp useBgFill="1">
        <p:nvSpPr>
          <p:cNvPr id="1046" name="Freeform: Shape 1045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22946" cy="10287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/>
            <a:endParaRPr lang="it-IT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26" name="Picture 2" descr="Mobility Innovation">
            <a:extLst>
              <a:ext uri="{FF2B5EF4-FFF2-40B4-BE49-F238E27FC236}">
                <a16:creationId xmlns:a16="http://schemas.microsoft.com/office/drawing/2014/main" id="{D1D8B935-6C52-B821-2964-16E44E1B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868" y="857250"/>
            <a:ext cx="4405254" cy="12334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5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01D16F-EE53-C75E-A994-5BD1D1C5A935}"/>
              </a:ext>
            </a:extLst>
          </p:cNvPr>
          <p:cNvSpPr txBox="1"/>
          <p:nvPr/>
        </p:nvSpPr>
        <p:spPr>
          <a:xfrm>
            <a:off x="13302706" y="6441487"/>
            <a:ext cx="4326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https://op.europa.eu/en/publication-detail/-/publication/9781f65f-8448-11ea-bf12-01aa75ed71a1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8BC322-6B10-E43E-1E71-B26054176D25}"/>
              </a:ext>
            </a:extLst>
          </p:cNvPr>
          <p:cNvSpPr txBox="1"/>
          <p:nvPr/>
        </p:nvSpPr>
        <p:spPr>
          <a:xfrm>
            <a:off x="855404" y="6937949"/>
            <a:ext cx="106097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Assumendo un danno pari a 100€/tCO2 il TP su gomma contribuirebbe alle esternalità climalteranti per circa:</a:t>
            </a:r>
          </a:p>
          <a:p>
            <a:pPr defTabSz="685800"/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 250 M€/anno in Italia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circa  50 G€/anno su scala globale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99C2F5-03F9-6EEC-F8B1-29BCB2B060C3}"/>
              </a:ext>
            </a:extLst>
          </p:cNvPr>
          <p:cNvSpPr txBox="1"/>
          <p:nvPr/>
        </p:nvSpPr>
        <p:spPr>
          <a:xfrm>
            <a:off x="625415" y="227684"/>
            <a:ext cx="1474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Una stima economica del danno prodotto dalle emissioni di gas climalteranti  causate dal TP su gomma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1DC2EC-4A6F-F055-D83A-3E6034685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7" y="3349052"/>
            <a:ext cx="16398815" cy="24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4B6C0AE-8449-4F84-D754-E202BCDD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1" y="2417854"/>
            <a:ext cx="12750329" cy="66226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9B47A-C117-F7B4-0382-436770D71FF6}"/>
              </a:ext>
            </a:extLst>
          </p:cNvPr>
          <p:cNvSpPr txBox="1"/>
          <p:nvPr/>
        </p:nvSpPr>
        <p:spPr>
          <a:xfrm>
            <a:off x="510227" y="289997"/>
            <a:ext cx="14847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defTabSz="685800"/>
            <a:r>
              <a:rPr lang="it-IT" sz="3000" dirty="0">
                <a:latin typeface="Century Gothic" panose="020B0502020202020204"/>
              </a:rPr>
              <a:t>Quale vantaggi fornisce l’elettrificazione dei veicoli in termini di riduzione  delle emissioni climalteranti?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63E29D-8364-76C5-84E6-FCC9AECC724D}"/>
              </a:ext>
            </a:extLst>
          </p:cNvPr>
          <p:cNvSpPr txBox="1"/>
          <p:nvPr/>
        </p:nvSpPr>
        <p:spPr>
          <a:xfrm>
            <a:off x="510227" y="9443540"/>
            <a:ext cx="165355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https://www.uitp.org/publications/the-road-to-sustainability-transition-to-renewable-energy-in-public-transport/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FA1D7B-CF39-22A5-197B-056B43844EC9}"/>
              </a:ext>
            </a:extLst>
          </p:cNvPr>
          <p:cNvSpPr txBox="1"/>
          <p:nvPr/>
        </p:nvSpPr>
        <p:spPr>
          <a:xfrm>
            <a:off x="13364306" y="4672921"/>
            <a:ext cx="53457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Per una stima è necessario fare riferimento alla LCA relativa alle emissioni climalteranti</a:t>
            </a:r>
          </a:p>
        </p:txBody>
      </p:sp>
    </p:spTree>
    <p:extLst>
      <p:ext uri="{BB962C8B-B14F-4D97-AF65-F5344CB8AC3E}">
        <p14:creationId xmlns:p14="http://schemas.microsoft.com/office/powerpoint/2010/main" val="7835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automobile, Veicolo terrestre, veicolo&#10;&#10;Il contenuto generato dall'IA potrebbe non essere corretto.">
            <a:extLst>
              <a:ext uri="{FF2B5EF4-FFF2-40B4-BE49-F238E27FC236}">
                <a16:creationId xmlns:a16="http://schemas.microsoft.com/office/drawing/2014/main" id="{78D4A807-E067-A49C-5B74-72D488776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6" t="35736" r="10440" b="3437"/>
          <a:stretch/>
        </p:blipFill>
        <p:spPr>
          <a:xfrm>
            <a:off x="355672" y="1299038"/>
            <a:ext cx="11392730" cy="78446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CC9A42-0931-5BAA-1EE4-45D27C7CB662}"/>
              </a:ext>
            </a:extLst>
          </p:cNvPr>
          <p:cNvSpPr txBox="1"/>
          <p:nvPr/>
        </p:nvSpPr>
        <p:spPr>
          <a:xfrm>
            <a:off x="12578862" y="2757757"/>
            <a:ext cx="51153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A tecnologie attuali, un veicolo elettrico consentirebbe di risparmiare circa il 50% delle emissioni climalteranti sull’intero ciclo di vita rispetto a un equivalente veicolo termico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55B147-F9DC-E8D5-F8DF-E2437277061B}"/>
              </a:ext>
            </a:extLst>
          </p:cNvPr>
          <p:cNvSpPr txBox="1"/>
          <p:nvPr/>
        </p:nvSpPr>
        <p:spPr>
          <a:xfrm>
            <a:off x="12578863" y="6563218"/>
            <a:ext cx="5519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Sarebbero anche da valutare le emissioni legate alle opere infrastrutturali necessarie per la elettrificazione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359607-D291-153B-F2AE-1F3626667046}"/>
              </a:ext>
            </a:extLst>
          </p:cNvPr>
          <p:cNvSpPr txBox="1"/>
          <p:nvPr/>
        </p:nvSpPr>
        <p:spPr>
          <a:xfrm>
            <a:off x="355673" y="9535338"/>
            <a:ext cx="11392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https://www.greenncap.com/european-lca-results/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F4D6F9-4D2A-FA44-0B1C-0CC542FB5D74}"/>
              </a:ext>
            </a:extLst>
          </p:cNvPr>
          <p:cNvSpPr txBox="1"/>
          <p:nvPr/>
        </p:nvSpPr>
        <p:spPr>
          <a:xfrm>
            <a:off x="510227" y="289997"/>
            <a:ext cx="14847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defTabSz="685800"/>
            <a:r>
              <a:rPr lang="it-IT" sz="3000" dirty="0">
                <a:latin typeface="Century Gothic" panose="020B0502020202020204"/>
              </a:rPr>
              <a:t>Un esempio di LCA</a:t>
            </a:r>
          </a:p>
        </p:txBody>
      </p:sp>
    </p:spTree>
    <p:extLst>
      <p:ext uri="{BB962C8B-B14F-4D97-AF65-F5344CB8AC3E}">
        <p14:creationId xmlns:p14="http://schemas.microsoft.com/office/powerpoint/2010/main" val="286312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FB468F-5125-0D7C-3C69-09C0FD1E0F5F}"/>
              </a:ext>
            </a:extLst>
          </p:cNvPr>
          <p:cNvSpPr txBox="1"/>
          <p:nvPr/>
        </p:nvSpPr>
        <p:spPr>
          <a:xfrm>
            <a:off x="155278" y="9656940"/>
            <a:ext cx="145589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https://www.uitp.org/publications/the-road-to-sustainability-transition-to-renewable-energy-in-public-transport/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B381163-CF7F-F648-E743-141B96B7B3F8}"/>
              </a:ext>
            </a:extLst>
          </p:cNvPr>
          <p:cNvGrpSpPr/>
          <p:nvPr/>
        </p:nvGrpSpPr>
        <p:grpSpPr>
          <a:xfrm>
            <a:off x="155278" y="2067810"/>
            <a:ext cx="10127411" cy="6401463"/>
            <a:chOff x="103518" y="890955"/>
            <a:chExt cx="6751607" cy="426764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0DCE529-ED5D-14B1-0F8D-70667D658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237" b="18703"/>
            <a:stretch/>
          </p:blipFill>
          <p:spPr>
            <a:xfrm>
              <a:off x="103518" y="890955"/>
              <a:ext cx="6751607" cy="4267642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D3AB6E1-BDB6-510B-E18F-D93558AAEE16}"/>
                </a:ext>
              </a:extLst>
            </p:cNvPr>
            <p:cNvSpPr/>
            <p:nvPr/>
          </p:nvSpPr>
          <p:spPr>
            <a:xfrm>
              <a:off x="5514859" y="932687"/>
              <a:ext cx="632899" cy="4225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t-IT" sz="27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146876-96C3-427F-62F8-EF9811FAD292}"/>
              </a:ext>
            </a:extLst>
          </p:cNvPr>
          <p:cNvSpPr txBox="1"/>
          <p:nvPr/>
        </p:nvSpPr>
        <p:spPr>
          <a:xfrm>
            <a:off x="510227" y="289997"/>
            <a:ext cx="14847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defTabSz="685800"/>
            <a:r>
              <a:rPr lang="it-IT" sz="3000" dirty="0">
                <a:latin typeface="Century Gothic" panose="020B0502020202020204"/>
              </a:rPr>
              <a:t>In conclusione, cosa ci possiamo aspettare dall’elettrificazione secondo UITP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CE6584-DE0D-C2F3-2992-4D9D4EC2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978" y="2067809"/>
            <a:ext cx="6491726" cy="64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126472-27E3-8FEB-4FA4-7961EF46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485" y="2831086"/>
            <a:ext cx="2884119" cy="4624829"/>
          </a:xfrm>
          <a:prstGeom prst="rect">
            <a:avLst/>
          </a:prstGeom>
        </p:spPr>
      </p:pic>
      <p:pic>
        <p:nvPicPr>
          <p:cNvPr id="2052" name="Picture 4" descr="La fisica del cambiamento climatico - Lawrence M. Krauss - copertina">
            <a:extLst>
              <a:ext uri="{FF2B5EF4-FFF2-40B4-BE49-F238E27FC236}">
                <a16:creationId xmlns:a16="http://schemas.microsoft.com/office/drawing/2014/main" id="{FA302C15-90FA-6932-0B04-1B379195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7" y="2865661"/>
            <a:ext cx="2878742" cy="46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iettivo sostenibilità. Il difficile cammino della transizione energetica - Roberto Fazioli - copertina">
            <a:extLst>
              <a:ext uri="{FF2B5EF4-FFF2-40B4-BE49-F238E27FC236}">
                <a16:creationId xmlns:a16="http://schemas.microsoft.com/office/drawing/2014/main" id="{303F3040-20F3-63BE-CD61-36767508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74" y="2865662"/>
            <a:ext cx="3273669" cy="46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frontare la complessità. Per governare la transizione ecologica -  Federico Butera - Libro - Edizioni Ambiente - Connessioni | IBS">
            <a:extLst>
              <a:ext uri="{FF2B5EF4-FFF2-40B4-BE49-F238E27FC236}">
                <a16:creationId xmlns:a16="http://schemas.microsoft.com/office/drawing/2014/main" id="{70535481-0957-6079-50D0-A86838EF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44" y="2865662"/>
            <a:ext cx="3291188" cy="46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6891548B-560C-D529-8267-C55198113941}"/>
              </a:ext>
            </a:extLst>
          </p:cNvPr>
          <p:cNvPicPr/>
          <p:nvPr/>
        </p:nvPicPr>
        <p:blipFill>
          <a:blip r:embed="rId6"/>
          <a:srcRect l="33335" t="52213" r="49114" b="7850"/>
          <a:stretch/>
        </p:blipFill>
        <p:spPr>
          <a:xfrm>
            <a:off x="14424647" y="2780078"/>
            <a:ext cx="3421527" cy="4658834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D5C157-FEA1-1B4E-F078-2C43E7753AD9}"/>
              </a:ext>
            </a:extLst>
          </p:cNvPr>
          <p:cNvSpPr txBox="1"/>
          <p:nvPr/>
        </p:nvSpPr>
        <p:spPr>
          <a:xfrm>
            <a:off x="315430" y="1043695"/>
            <a:ext cx="17267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Per chi desiderasse una piccola biblioteca sugli argomenti citati</a:t>
            </a:r>
          </a:p>
        </p:txBody>
      </p:sp>
    </p:spTree>
    <p:extLst>
      <p:ext uri="{BB962C8B-B14F-4D97-AF65-F5344CB8AC3E}">
        <p14:creationId xmlns:p14="http://schemas.microsoft.com/office/powerpoint/2010/main" val="47236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16536A-8E8C-9DC8-3612-13A06F5E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163329" cy="101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FB927A3-E65D-A596-D736-FA25A35F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494552"/>
            <a:ext cx="13891535" cy="93419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ABE1CF-7174-080F-C8DA-BE132347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1" r="80986"/>
          <a:stretch/>
        </p:blipFill>
        <p:spPr>
          <a:xfrm>
            <a:off x="15767537" y="2051537"/>
            <a:ext cx="2051540" cy="77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C81DFD-5553-CF55-CBF4-64AA722692A8}"/>
              </a:ext>
            </a:extLst>
          </p:cNvPr>
          <p:cNvSpPr txBox="1"/>
          <p:nvPr/>
        </p:nvSpPr>
        <p:spPr>
          <a:xfrm>
            <a:off x="154583" y="1150378"/>
            <a:ext cx="632733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 defTabSz="685800"/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Le grandezze di cui si stima sia stata superata la soglia di pericolo sono legate: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al </a:t>
            </a: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cambiamento climatico </a:t>
            </a: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dovuto all’alterazione del ciclo del carbonio;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alla </a:t>
            </a: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modificazione dei cicli dell’azoto e del fosforo</a:t>
            </a: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, dovuto alla produzione di fertilizzanti per l’agricoltura;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all’alterazione del ciclo dell’acqua</a:t>
            </a: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, causato dall’eccessivo utilizzo e spreco delle risorse idriche;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al </a:t>
            </a: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cambiamento dell’uso del suolo</a:t>
            </a: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, per coltivazioni, allevamenti, espansioni delle arre urbane; 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all’inquinamento dovuto a “nuove entità”: </a:t>
            </a: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metalli pesanti, elementi radioattivi, composti chimici, ecc.;</a:t>
            </a:r>
          </a:p>
          <a:p>
            <a:pPr marL="514350" indent="-514350" algn="just" defTabSz="685800" fontAlgn="base">
              <a:buFont typeface="Times New Roman" panose="02020603050405020304" pitchFamily="18" charset="0"/>
              <a:buChar char="–"/>
            </a:pPr>
            <a:r>
              <a:rPr lang="it-IT" sz="2400" spc="-2" dirty="0">
                <a:solidFill>
                  <a:prstClr val="white"/>
                </a:solidFill>
                <a:latin typeface="Comic Sans MS"/>
              </a:rPr>
              <a:t>alla </a:t>
            </a:r>
            <a:r>
              <a:rPr lang="it-IT" sz="2400" b="1" spc="-2" dirty="0">
                <a:solidFill>
                  <a:srgbClr val="C00000"/>
                </a:solidFill>
                <a:latin typeface="Comic Sans MS"/>
              </a:rPr>
              <a:t>perdita di biodiversità ed estinzioni</a:t>
            </a:r>
            <a:r>
              <a:rPr lang="it-IT" sz="2400" spc="-2" dirty="0">
                <a:solidFill>
                  <a:srgbClr val="C00000"/>
                </a:solidFill>
                <a:latin typeface="Comic Sans MS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737C61-F1C8-05A4-4A72-296F72FCD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" t="6862" r="1"/>
          <a:stretch/>
        </p:blipFill>
        <p:spPr>
          <a:xfrm>
            <a:off x="6747392" y="1150377"/>
            <a:ext cx="11536191" cy="90923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6E680D-F423-712E-0092-72EB02533CE1}"/>
              </a:ext>
            </a:extLst>
          </p:cNvPr>
          <p:cNvSpPr txBox="1"/>
          <p:nvPr/>
        </p:nvSpPr>
        <p:spPr>
          <a:xfrm>
            <a:off x="1" y="8763506"/>
            <a:ext cx="6590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b="1" dirty="0">
                <a:solidFill>
                  <a:prstClr val="white"/>
                </a:solidFill>
                <a:latin typeface="Comic Sans MS" panose="030F0702030302020204" pitchFamily="66" charset="0"/>
              </a:rPr>
              <a:t>Earth </a:t>
            </a:r>
            <a:r>
              <a:rPr lang="it-IT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beyond</a:t>
            </a:r>
            <a:r>
              <a:rPr lang="it-IT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it-IT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six</a:t>
            </a:r>
            <a:r>
              <a:rPr lang="it-IT" b="1" dirty="0">
                <a:solidFill>
                  <a:prstClr val="white"/>
                </a:solidFill>
                <a:latin typeface="Comic Sans MS" panose="030F0702030302020204" pitchFamily="66" charset="0"/>
              </a:rPr>
              <a:t> of </a:t>
            </a:r>
            <a:r>
              <a:rPr lang="it-IT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nine</a:t>
            </a:r>
            <a:r>
              <a:rPr lang="it-IT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</a:p>
          <a:p>
            <a:pPr defTabSz="685800"/>
            <a:r>
              <a:rPr lang="it-IT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planetary</a:t>
            </a:r>
            <a:r>
              <a:rPr lang="it-IT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it-IT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boundaries</a:t>
            </a:r>
            <a:endParaRPr lang="it-IT" b="1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just" defTabSz="685800"/>
            <a:r>
              <a:rPr lang="en-GB" b="1" spc="-2" dirty="0">
                <a:solidFill>
                  <a:prstClr val="white"/>
                </a:solidFill>
                <a:latin typeface="Comic Sans MS"/>
              </a:rPr>
              <a:t>K. Richardson et al., 2023, </a:t>
            </a:r>
          </a:p>
          <a:p>
            <a:pPr algn="just" defTabSz="685800"/>
            <a:r>
              <a:rPr lang="en-GB" b="1" spc="-2" dirty="0">
                <a:solidFill>
                  <a:prstClr val="white"/>
                </a:solidFill>
                <a:latin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https://www.science.org/doi/epdf/10.1126/sciadv.adh2458</a:t>
            </a:r>
            <a:r>
              <a:rPr lang="en-GB" b="1" spc="-2" dirty="0">
                <a:solidFill>
                  <a:prstClr val="white"/>
                </a:solidFill>
                <a:latin typeface="Comic Sans MS"/>
              </a:rPr>
              <a:t> </a:t>
            </a:r>
            <a:endParaRPr lang="it-IT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6FB4B3-CAD4-A568-DDB8-F613F2D5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6902" y="1150379"/>
            <a:ext cx="2851098" cy="18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E78605-3DB7-8D18-3A8D-F06BBB73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16" y="2023721"/>
            <a:ext cx="15345854" cy="30289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21E68E6-CB47-3EDF-0A43-831D702EE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881834"/>
            <a:ext cx="15275169" cy="31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3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765C74-8872-2FE5-C9F7-A91B631E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2020058"/>
            <a:ext cx="16470923" cy="32529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9C3762-FDC5-A94B-73C1-9787F6C7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1" y="6107326"/>
            <a:ext cx="16470924" cy="32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9E4C7B-C6B9-DC3A-3A91-10AF1D50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3" y="2088420"/>
            <a:ext cx="10828349" cy="75288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23CA8D-D39A-EC0E-E88D-3E936C864C47}"/>
              </a:ext>
            </a:extLst>
          </p:cNvPr>
          <p:cNvSpPr txBox="1"/>
          <p:nvPr/>
        </p:nvSpPr>
        <p:spPr>
          <a:xfrm>
            <a:off x="11470036" y="2759032"/>
            <a:ext cx="59396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Su scala mondiale si producono oltre 50 miliardi di tonnellate di gas climalteranti all’anno </a:t>
            </a:r>
          </a:p>
          <a:p>
            <a:pPr defTabSz="685800"/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369A72-C433-D36B-B2D9-36F7E92D7DCA}"/>
              </a:ext>
            </a:extLst>
          </p:cNvPr>
          <p:cNvSpPr txBox="1"/>
          <p:nvPr/>
        </p:nvSpPr>
        <p:spPr>
          <a:xfrm>
            <a:off x="625416" y="227684"/>
            <a:ext cx="11555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6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600" b="1" dirty="0">
                <a:solidFill>
                  <a:srgbClr val="FFC000"/>
                </a:solidFill>
                <a:latin typeface="Century Gothic" panose="020B0502020202020204"/>
              </a:rPr>
              <a:t>le emissioni climalteranti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B34912-F9E4-F03B-3378-2D349F237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7531" r="19688" b="43386"/>
          <a:stretch/>
        </p:blipFill>
        <p:spPr bwMode="auto">
          <a:xfrm>
            <a:off x="11470035" y="4871795"/>
            <a:ext cx="6499377" cy="196207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6CCA93-A665-E547-2BAB-F7A3FFCF61F0}"/>
              </a:ext>
            </a:extLst>
          </p:cNvPr>
          <p:cNvSpPr txBox="1"/>
          <p:nvPr/>
        </p:nvSpPr>
        <p:spPr>
          <a:xfrm>
            <a:off x="11542142" y="7476718"/>
            <a:ext cx="518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L’UE-27 produce circa il 6% delle emissioni globali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L’Italia circa lo 0,7%</a:t>
            </a:r>
          </a:p>
        </p:txBody>
      </p:sp>
    </p:spTree>
    <p:extLst>
      <p:ext uri="{BB962C8B-B14F-4D97-AF65-F5344CB8AC3E}">
        <p14:creationId xmlns:p14="http://schemas.microsoft.com/office/powerpoint/2010/main" val="2208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6AD670-F599-D3CE-68B3-7D533279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6" y="2250831"/>
            <a:ext cx="13778504" cy="74841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9E4D61-2B8F-D724-65E5-5451DDF1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222" y="6386884"/>
            <a:ext cx="4137191" cy="32985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483DF0-AF7D-321D-17F5-306B7B1D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9037" y="2250833"/>
            <a:ext cx="4080375" cy="32985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07E6CF-D60F-1478-0AEE-F00E86283AA9}"/>
              </a:ext>
            </a:extLst>
          </p:cNvPr>
          <p:cNvSpPr txBox="1"/>
          <p:nvPr/>
        </p:nvSpPr>
        <p:spPr>
          <a:xfrm>
            <a:off x="625415" y="227684"/>
            <a:ext cx="1474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in termini di responsabilità bisognerebbe ragionare </a:t>
            </a:r>
            <a:r>
              <a:rPr lang="it-IT" sz="3000" b="1" dirty="0" err="1">
                <a:solidFill>
                  <a:srgbClr val="FFC000"/>
                </a:solidFill>
                <a:latin typeface="Century Gothic" panose="020B0502020202020204"/>
              </a:rPr>
              <a:t>valuando</a:t>
            </a:r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 le emissioni di CO2 «consumate» non solo quelle «prodotte»</a:t>
            </a:r>
          </a:p>
        </p:txBody>
      </p:sp>
    </p:spTree>
    <p:extLst>
      <p:ext uri="{BB962C8B-B14F-4D97-AF65-F5344CB8AC3E}">
        <p14:creationId xmlns:p14="http://schemas.microsoft.com/office/powerpoint/2010/main" val="37682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bon Dioxide | Vital Signs – Climate Change: Vital Signs of the Planet">
            <a:extLst>
              <a:ext uri="{FF2B5EF4-FFF2-40B4-BE49-F238E27FC236}">
                <a16:creationId xmlns:a16="http://schemas.microsoft.com/office/drawing/2014/main" id="{D9E92A8A-363E-69BE-08F2-DAFB25C7B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2" y="1559170"/>
            <a:ext cx="14704991" cy="83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BD9312-7743-02FA-DD03-E9D2149D6022}"/>
              </a:ext>
            </a:extLst>
          </p:cNvPr>
          <p:cNvSpPr txBox="1"/>
          <p:nvPr/>
        </p:nvSpPr>
        <p:spPr>
          <a:xfrm>
            <a:off x="625416" y="227684"/>
            <a:ext cx="11555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la concentrazione di CO2 nell’atmosfera</a:t>
            </a:r>
          </a:p>
        </p:txBody>
      </p:sp>
    </p:spTree>
    <p:extLst>
      <p:ext uri="{BB962C8B-B14F-4D97-AF65-F5344CB8AC3E}">
        <p14:creationId xmlns:p14="http://schemas.microsoft.com/office/powerpoint/2010/main" val="62023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632D9B-CE75-E5DA-11A0-75E0689C4A4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386" y="2220750"/>
            <a:ext cx="9255080" cy="5724177"/>
          </a:xfrm>
          <a:prstGeom prst="rect">
            <a:avLst/>
          </a:prstGeom>
          <a:ln w="0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991C47-4FDC-3047-5029-78EEDFBBE327}"/>
              </a:ext>
            </a:extLst>
          </p:cNvPr>
          <p:cNvSpPr txBox="1"/>
          <p:nvPr/>
        </p:nvSpPr>
        <p:spPr>
          <a:xfrm>
            <a:off x="625416" y="227684"/>
            <a:ext cx="11555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la temperatura media terrestre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A00A9-9EBD-29E1-5933-6A43BDEC8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" b="52042"/>
          <a:stretch/>
        </p:blipFill>
        <p:spPr bwMode="auto">
          <a:xfrm>
            <a:off x="9394168" y="2220750"/>
            <a:ext cx="8793269" cy="56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Carattere, cerchio&#10;&#10;Il contenuto generato dall'IA potrebbe non essere corretto.">
            <a:extLst>
              <a:ext uri="{FF2B5EF4-FFF2-40B4-BE49-F238E27FC236}">
                <a16:creationId xmlns:a16="http://schemas.microsoft.com/office/drawing/2014/main" id="{1B7C6788-E1B2-1354-BD68-58C57D9D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4" y="1418494"/>
            <a:ext cx="9224711" cy="86528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211142-3321-74F3-8D81-F22BA0BD0CCF}"/>
              </a:ext>
            </a:extLst>
          </p:cNvPr>
          <p:cNvSpPr txBox="1"/>
          <p:nvPr/>
        </p:nvSpPr>
        <p:spPr>
          <a:xfrm>
            <a:off x="9460348" y="1418494"/>
            <a:ext cx="5886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¾ delle emissioni climalteranti sono legate alla richiesta di energia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4E0B7D-37ED-5C3B-74FD-0B8AA0C33EE0}"/>
              </a:ext>
            </a:extLst>
          </p:cNvPr>
          <p:cNvSpPr txBox="1"/>
          <p:nvPr/>
        </p:nvSpPr>
        <p:spPr>
          <a:xfrm>
            <a:off x="625416" y="227684"/>
            <a:ext cx="11555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da dove originano i gas climalteranti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0FB60B8-CC54-6432-99DD-F328D5201863}"/>
              </a:ext>
            </a:extLst>
          </p:cNvPr>
          <p:cNvGrpSpPr/>
          <p:nvPr/>
        </p:nvGrpSpPr>
        <p:grpSpPr>
          <a:xfrm>
            <a:off x="5697416" y="5143501"/>
            <a:ext cx="9224711" cy="4281854"/>
            <a:chOff x="3798277" y="3429000"/>
            <a:chExt cx="6455656" cy="285456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B7EEA9B5-B0DE-D8C2-D9EE-DC368F41A37F}"/>
                </a:ext>
              </a:extLst>
            </p:cNvPr>
            <p:cNvSpPr/>
            <p:nvPr/>
          </p:nvSpPr>
          <p:spPr>
            <a:xfrm>
              <a:off x="3798277" y="3429000"/>
              <a:ext cx="2360246" cy="285456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t-IT" sz="270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BCE87D9-D35E-60F4-E8EF-FADD237CF1D4}"/>
                </a:ext>
              </a:extLst>
            </p:cNvPr>
            <p:cNvSpPr txBox="1"/>
            <p:nvPr/>
          </p:nvSpPr>
          <p:spPr>
            <a:xfrm>
              <a:off x="6728605" y="4075829"/>
              <a:ext cx="3525328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28625" indent="-428625" defTabSz="685800">
                <a:buFont typeface="Arial" panose="020B0604020202020204" pitchFamily="34" charset="0"/>
                <a:buChar char="•"/>
              </a:pPr>
              <a:r>
                <a:rPr lang="it-IT" sz="2700" b="1" dirty="0">
                  <a:solidFill>
                    <a:srgbClr val="FFC000"/>
                  </a:solidFill>
                  <a:latin typeface="Century Gothic" panose="020B0502020202020204"/>
                </a:rPr>
                <a:t>I trasporti pesano per circa il 16% delle emissioni </a:t>
              </a:r>
            </a:p>
            <a:p>
              <a:pPr marL="428625" indent="-428625" defTabSz="685800">
                <a:buFont typeface="Arial" panose="020B0604020202020204" pitchFamily="34" charset="0"/>
                <a:buChar char="•"/>
              </a:pPr>
              <a:endParaRPr lang="it-IT" sz="2700" b="1" dirty="0">
                <a:solidFill>
                  <a:srgbClr val="FFC000"/>
                </a:solidFill>
                <a:latin typeface="Century Gothic" panose="020B0502020202020204"/>
              </a:endParaRPr>
            </a:p>
            <a:p>
              <a:pPr marL="428625" indent="-428625" defTabSz="685800">
                <a:buFont typeface="Arial" panose="020B0604020202020204" pitchFamily="34" charset="0"/>
                <a:buChar char="•"/>
              </a:pPr>
              <a:r>
                <a:rPr lang="it-IT" sz="2700" b="1" dirty="0">
                  <a:solidFill>
                    <a:srgbClr val="FFC000"/>
                  </a:solidFill>
                  <a:latin typeface="Century Gothic" panose="020B0502020202020204"/>
                </a:rPr>
                <a:t>la modalità su gomma concorre con un 12%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2E809937-4464-60CA-E728-EE9F6E40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" r="65056" b="4543"/>
          <a:stretch/>
        </p:blipFill>
        <p:spPr>
          <a:xfrm>
            <a:off x="15606563" y="1837426"/>
            <a:ext cx="2547275" cy="71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E10FFE0-1877-0907-AFA0-F8BC28B64C59}"/>
              </a:ext>
            </a:extLst>
          </p:cNvPr>
          <p:cNvGrpSpPr/>
          <p:nvPr/>
        </p:nvGrpSpPr>
        <p:grpSpPr>
          <a:xfrm>
            <a:off x="215847" y="1924385"/>
            <a:ext cx="14266134" cy="8130627"/>
            <a:chOff x="0" y="0"/>
            <a:chExt cx="6120130" cy="3786505"/>
          </a:xfrm>
        </p:grpSpPr>
        <p:pic>
          <p:nvPicPr>
            <p:cNvPr id="8" name="Immagine 7" descr="Immagine che contiene testo, schermat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0545A104-FADF-B4C2-6B66-EF3F0AD2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0130" cy="3786505"/>
            </a:xfrm>
            <a:prstGeom prst="rect">
              <a:avLst/>
            </a:prstGeom>
          </p:spPr>
        </p:pic>
        <p:pic>
          <p:nvPicPr>
            <p:cNvPr id="11" name="Immagine 10" descr="Immagine che contiene testo, schermata, Caratte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110E83C1-179B-3741-F04A-0D7B5E247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50" y="561975"/>
              <a:ext cx="1871980" cy="2066925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8CBA74-770C-942A-51D8-57EB7169242B}"/>
              </a:ext>
            </a:extLst>
          </p:cNvPr>
          <p:cNvSpPr txBox="1"/>
          <p:nvPr/>
        </p:nvSpPr>
        <p:spPr>
          <a:xfrm>
            <a:off x="14794524" y="4674578"/>
            <a:ext cx="28018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L’80% della energia è prodotta usando combustibili fossili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8A7B20-CAFC-16D9-B833-BF766DC4D7CF}"/>
              </a:ext>
            </a:extLst>
          </p:cNvPr>
          <p:cNvSpPr txBox="1"/>
          <p:nvPr/>
        </p:nvSpPr>
        <p:spPr>
          <a:xfrm>
            <a:off x="625416" y="227684"/>
            <a:ext cx="11555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Il contesto: </a:t>
            </a:r>
          </a:p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la produzione di energia su scala mondiale</a:t>
            </a:r>
          </a:p>
        </p:txBody>
      </p:sp>
    </p:spTree>
    <p:extLst>
      <p:ext uri="{BB962C8B-B14F-4D97-AF65-F5344CB8AC3E}">
        <p14:creationId xmlns:p14="http://schemas.microsoft.com/office/powerpoint/2010/main" val="405360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76FD9D-DA96-89B6-1927-11937CAAEE5A}"/>
              </a:ext>
            </a:extLst>
          </p:cNvPr>
          <p:cNvSpPr txBox="1"/>
          <p:nvPr/>
        </p:nvSpPr>
        <p:spPr>
          <a:xfrm>
            <a:off x="9964615" y="4035504"/>
            <a:ext cx="79365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it-IT" sz="2700" b="1" dirty="0">
              <a:solidFill>
                <a:srgbClr val="FFC000"/>
              </a:solidFill>
              <a:latin typeface="Century Gothic" panose="020B0502020202020204"/>
            </a:endParaRPr>
          </a:p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Le emissioni generate dal comparto dal TP su gomma sono dell’ordine di 450 Mt di CO</a:t>
            </a:r>
            <a:r>
              <a:rPr lang="it-IT" sz="2700" b="1" baseline="-25000" dirty="0">
                <a:solidFill>
                  <a:srgbClr val="FFC000"/>
                </a:solidFill>
                <a:latin typeface="Century Gothic" panose="020B0502020202020204"/>
              </a:rPr>
              <a:t>2</a:t>
            </a:r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</a:p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equivalenti a circa 1% delle emissioni di gas serra su scala mondiale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764601-5352-F453-D6F5-4DA50324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256"/>
          <a:stretch/>
        </p:blipFill>
        <p:spPr>
          <a:xfrm>
            <a:off x="188114" y="1211057"/>
            <a:ext cx="9389639" cy="89334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FA4790-3F81-25BD-9F92-53D6AFD7D38E}"/>
              </a:ext>
            </a:extLst>
          </p:cNvPr>
          <p:cNvSpPr txBox="1"/>
          <p:nvPr/>
        </p:nvSpPr>
        <p:spPr>
          <a:xfrm>
            <a:off x="9825488" y="8713318"/>
            <a:ext cx="827439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https://www.iea.org/data-and-statistics/charts/global-co2-emissions-from-trucks-and-buses-in-the-net-zero-scenario-2000-2030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6F2822-8F41-1010-84AC-8A83D6AD0584}"/>
              </a:ext>
            </a:extLst>
          </p:cNvPr>
          <p:cNvSpPr txBox="1"/>
          <p:nvPr/>
        </p:nvSpPr>
        <p:spPr>
          <a:xfrm>
            <a:off x="267590" y="458591"/>
            <a:ext cx="14743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Le emissioni del TP su gomma</a:t>
            </a:r>
          </a:p>
        </p:txBody>
      </p:sp>
    </p:spTree>
    <p:extLst>
      <p:ext uri="{BB962C8B-B14F-4D97-AF65-F5344CB8AC3E}">
        <p14:creationId xmlns:p14="http://schemas.microsoft.com/office/powerpoint/2010/main" val="358134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0A3EC1-8274-20A0-A96C-79EBC1ED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8" b="62970"/>
          <a:stretch/>
        </p:blipFill>
        <p:spPr>
          <a:xfrm>
            <a:off x="373364" y="1229996"/>
            <a:ext cx="14617326" cy="266914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2D6737-12DD-0A32-73DC-685D5D8BEEED}"/>
              </a:ext>
            </a:extLst>
          </p:cNvPr>
          <p:cNvSpPr txBox="1"/>
          <p:nvPr/>
        </p:nvSpPr>
        <p:spPr>
          <a:xfrm>
            <a:off x="11594123" y="9274487"/>
            <a:ext cx="59768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100" dirty="0">
                <a:solidFill>
                  <a:prstClr val="white"/>
                </a:solidFill>
                <a:latin typeface="Century Gothic" panose="020B0502020202020204"/>
              </a:rPr>
              <a:t>https://www.isfort.it/progetti/21-rapporto-sulla-mobilita-degli-italiani-audimob/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B29E3A-28AE-F219-979C-DFF16814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64" y="4074587"/>
            <a:ext cx="10930977" cy="598473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5FF435-FEBB-233A-50F5-CD541B4879EE}"/>
              </a:ext>
            </a:extLst>
          </p:cNvPr>
          <p:cNvSpPr txBox="1"/>
          <p:nvPr/>
        </p:nvSpPr>
        <p:spPr>
          <a:xfrm>
            <a:off x="625415" y="227684"/>
            <a:ext cx="14743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3000" b="1" dirty="0">
                <a:solidFill>
                  <a:srgbClr val="FFC000"/>
                </a:solidFill>
                <a:latin typeface="Century Gothic" panose="020B0502020202020204"/>
              </a:rPr>
              <a:t>Le emissioni del TP su gomma in Italia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70EDC2-3E9E-E117-E296-61FB5A4110F9}"/>
              </a:ext>
            </a:extLst>
          </p:cNvPr>
          <p:cNvSpPr txBox="1"/>
          <p:nvPr/>
        </p:nvSpPr>
        <p:spPr>
          <a:xfrm>
            <a:off x="11996951" y="6185057"/>
            <a:ext cx="56715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sz="2700" b="1" dirty="0">
                <a:solidFill>
                  <a:srgbClr val="FFC000"/>
                </a:solidFill>
                <a:latin typeface="Century Gothic" panose="020B0502020202020204"/>
              </a:rPr>
              <a:t>Emissioni gas climalteranti legate alle flotte di autobus sono dell’ordine di 2,5 Mt/anno  </a:t>
            </a:r>
          </a:p>
        </p:txBody>
      </p:sp>
    </p:spTree>
    <p:extLst>
      <p:ext uri="{BB962C8B-B14F-4D97-AF65-F5344CB8AC3E}">
        <p14:creationId xmlns:p14="http://schemas.microsoft.com/office/powerpoint/2010/main" val="276876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554</Words>
  <Application>Microsoft Macintosh PowerPoint</Application>
  <PresentationFormat>Personalizzato</PresentationFormat>
  <Paragraphs>73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Aptos</vt:lpstr>
      <vt:lpstr>Arial</vt:lpstr>
      <vt:lpstr>Comic Sans MS</vt:lpstr>
      <vt:lpstr>Times New Roman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Savona</dc:title>
  <cp:lastModifiedBy>Fabio Franchini</cp:lastModifiedBy>
  <cp:revision>9</cp:revision>
  <dcterms:created xsi:type="dcterms:W3CDTF">2006-08-16T00:00:00Z</dcterms:created>
  <dcterms:modified xsi:type="dcterms:W3CDTF">2025-04-03T11:41:25Z</dcterms:modified>
  <dc:identifier>DAGi2L_JEzU</dc:identifier>
</cp:coreProperties>
</file>