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0" r:id="rId4"/>
    <p:sldId id="284" r:id="rId5"/>
    <p:sldId id="281" r:id="rId6"/>
    <p:sldId id="283" r:id="rId7"/>
    <p:sldId id="282" r:id="rId8"/>
    <p:sldId id="258" r:id="rId9"/>
    <p:sldId id="259" r:id="rId10"/>
    <p:sldId id="278" r:id="rId11"/>
    <p:sldId id="260" r:id="rId12"/>
    <p:sldId id="268" r:id="rId13"/>
    <p:sldId id="264" r:id="rId14"/>
    <p:sldId id="277" r:id="rId15"/>
    <p:sldId id="276" r:id="rId16"/>
    <p:sldId id="261" r:id="rId17"/>
    <p:sldId id="262" r:id="rId18"/>
    <p:sldId id="263" r:id="rId19"/>
    <p:sldId id="279" r:id="rId20"/>
    <p:sldId id="266" r:id="rId21"/>
    <p:sldId id="265" r:id="rId22"/>
    <p:sldId id="267" r:id="rId23"/>
    <p:sldId id="273" r:id="rId24"/>
    <p:sldId id="272" r:id="rId25"/>
    <p:sldId id="269" r:id="rId26"/>
    <p:sldId id="270" r:id="rId27"/>
    <p:sldId id="271" r:id="rId28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615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81" autoAdjust="0"/>
  </p:normalViewPr>
  <p:slideViewPr>
    <p:cSldViewPr snapToGrid="0">
      <p:cViewPr varScale="1">
        <p:scale>
          <a:sx n="67" d="100"/>
          <a:sy n="67" d="100"/>
        </p:scale>
        <p:origin x="-33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2184400" y="503238"/>
            <a:ext cx="69040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Manutenzione nelle trazioni alternative,  22 settembre 2023– Bologna</a:t>
            </a:r>
            <a:endParaRPr lang="it-IT" dirty="0">
              <a:latin typeface="+mn-lt"/>
              <a:cs typeface="+mn-cs"/>
            </a:endParaRPr>
          </a:p>
        </p:txBody>
      </p:sp>
      <p:pic>
        <p:nvPicPr>
          <p:cNvPr id="5" name="Immagin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5288" y="573088"/>
            <a:ext cx="2398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359525"/>
            <a:ext cx="12192000" cy="14446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CasellaDiTesto 1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961518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Immagin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30175"/>
            <a:ext cx="1408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6000" b="1" kern="1200" dirty="0">
                <a:solidFill>
                  <a:srgbClr val="96151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324229"/>
            <a:ext cx="9144000" cy="57333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Titolo evento – Luogo, data</a:t>
            </a:r>
          </a:p>
        </p:txBody>
      </p:sp>
      <p:sp>
        <p:nvSpPr>
          <p:cNvPr id="5" name="CasellaDiTesto 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961518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Titolo – Nome relatore</a:t>
            </a:r>
          </a:p>
        </p:txBody>
      </p:sp>
      <p:pic>
        <p:nvPicPr>
          <p:cNvPr id="6" name="Immagin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5288" y="573088"/>
            <a:ext cx="2398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375" y="347663"/>
            <a:ext cx="15446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0" y="482692"/>
            <a:ext cx="10998926" cy="1325563"/>
          </a:xfrm>
        </p:spPr>
        <p:txBody>
          <a:bodyPr/>
          <a:lstStyle>
            <a:lvl1pPr>
              <a:defRPr b="1">
                <a:solidFill>
                  <a:srgbClr val="961518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0080" y="1943192"/>
            <a:ext cx="10998926" cy="435133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359525"/>
            <a:ext cx="12192000" cy="14446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asellaDiTesto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961518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5288" y="573088"/>
            <a:ext cx="2398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54013"/>
            <a:ext cx="15065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B817-39E6-470F-B30C-B31E7967E1C0}" type="datetimeFigureOut">
              <a:rPr lang="it-IT"/>
              <a:pPr>
                <a:defRPr/>
              </a:pPr>
              <a:t>22/09/2023</a:t>
            </a:fld>
            <a:endParaRPr lang="it-IT"/>
          </a:p>
        </p:txBody>
      </p:sp>
      <p:sp>
        <p:nvSpPr>
          <p:cNvPr id="7" name="Segnaposto piè di pagina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DB25-1A43-49E2-B4EA-BA837F261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359525"/>
            <a:ext cx="12192000" cy="14446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CasellaDiTesto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961518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5288" y="573088"/>
            <a:ext cx="2398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2B62-7024-4244-BA72-6BCA16B83623}" type="datetimeFigureOut">
              <a:rPr lang="it-IT"/>
              <a:pPr>
                <a:defRPr/>
              </a:pPr>
              <a:t>22/09/2023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4E5D-E294-4D34-83B5-E233E5BD2E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623204-8088-43F8-8375-8A81AC69CB08}" type="datetimeFigureOut">
              <a:rPr lang="it-IT"/>
              <a:pPr>
                <a:defRPr/>
              </a:pPr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4F462-3B8C-4E2D-A2F1-D2F9854A82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0563" y="1089025"/>
            <a:ext cx="10569575" cy="4367213"/>
          </a:xfrm>
          <a:ln>
            <a:solidFill>
              <a:schemeClr val="accent1"/>
            </a:solidFill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t>Perché la transizione – delle flotte per il TPL - (non) è filosofia </a:t>
            </a:r>
            <a:br/>
            <a:r>
              <a:t/>
            </a:r>
            <a:br/>
            <a:r>
              <a:rPr sz="3600" i="1">
                <a:solidFill>
                  <a:schemeClr val="tx1"/>
                </a:solidFill>
              </a:rPr>
              <a:t>ovvero l’evoluzione del sistema di gestione delle flotte autobus TPL alla luce della transizione NET zero al 2050 (o prima…)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324475"/>
            <a:ext cx="9144000" cy="573088"/>
          </a:xfrm>
        </p:spPr>
        <p:txBody>
          <a:bodyPr rtlCol="0"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2000" b="0">
                <a:solidFill>
                  <a:schemeClr val="tx1"/>
                </a:solidFill>
              </a:rPr>
              <a:t>Dott. ing. Andrea Bottazzi – dirigente manutenzione automobilistica e logistica -  Tper spa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/>
            </a:extLst>
          </p:cNvPr>
          <p:cNvSpPr txBox="1"/>
          <p:nvPr/>
        </p:nvSpPr>
        <p:spPr>
          <a:xfrm>
            <a:off x="865188" y="2146300"/>
            <a:ext cx="8910637" cy="2030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Energia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Necessità di intervenire con investimenti per stazioni di rifornimento (progetto, realizzazione)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Gestione impianto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Andamento prezzi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Mix energetico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conoscenza…</a:t>
            </a: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947738" y="2206625"/>
            <a:ext cx="99060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E siamo sempre a parlare dell’asset più importante poiché in qualunque ambito questo è l’asset vero e vitale che può portare allo sviluppo o alla fine di un’impresa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Conoscenza dell’offerta di veicoli;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Conoscenza delle tecniche di gestione flotte (acquisto, dismissione,…)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Conoscenza delle procedure di lavoro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Conoscenza dei processi di gestione (gestione quotidiana)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38250"/>
            <a:ext cx="78962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asellaDiTesto 1"/>
          <p:cNvSpPr txBox="1">
            <a:spLocks noChangeArrowheads="1"/>
          </p:cNvSpPr>
          <p:nvPr/>
        </p:nvSpPr>
        <p:spPr bwMode="auto">
          <a:xfrm>
            <a:off x="114300" y="1951038"/>
            <a:ext cx="2476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Il cambio di paradigma</a:t>
            </a:r>
          </a:p>
          <a:p>
            <a:r>
              <a:rPr lang="it-IT">
                <a:latin typeface="Calibri" pitchFamily="34" charset="0"/>
              </a:rPr>
              <a:t>nella formazione che </a:t>
            </a:r>
          </a:p>
          <a:p>
            <a:r>
              <a:rPr lang="it-IT">
                <a:latin typeface="Calibri" pitchFamily="34" charset="0"/>
              </a:rPr>
              <a:t>non è ancora stato</a:t>
            </a:r>
          </a:p>
          <a:p>
            <a:r>
              <a:rPr lang="it-IT">
                <a:latin typeface="Calibri" pitchFamily="34" charset="0"/>
              </a:rPr>
              <a:t>Completamente digerito</a:t>
            </a:r>
          </a:p>
          <a:p>
            <a:r>
              <a:rPr lang="it-IT">
                <a:latin typeface="Calibri" pitchFamily="34" charset="0"/>
              </a:rPr>
              <a:t>Nel settore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873125" y="1611313"/>
            <a:ext cx="4419600" cy="2030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Disponibilità</a:t>
            </a:r>
          </a:p>
          <a:p>
            <a:pPr marL="285750" indent="-285750"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Turni macchina</a:t>
            </a:r>
          </a:p>
          <a:p>
            <a:pPr marL="285750" indent="-285750"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Aggiornamento dei piani di manutenzione</a:t>
            </a:r>
          </a:p>
          <a:p>
            <a:pPr marL="285750" indent="-285750"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Politiche di gestione della flotta</a:t>
            </a:r>
          </a:p>
          <a:p>
            <a:pPr marL="285750" indent="-285750"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dati</a:t>
            </a:r>
          </a:p>
          <a:p>
            <a:pPr marL="285750" indent="-285750"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conoscenza</a:t>
            </a:r>
          </a:p>
          <a:p>
            <a:pPr marL="285750" indent="-285750">
              <a:buFont typeface="Arial" charset="0"/>
              <a:buChar char="•"/>
            </a:pPr>
            <a:endParaRPr lang="it-IT">
              <a:latin typeface="Calibri" pitchFamily="34" charset="0"/>
            </a:endParaRPr>
          </a:p>
        </p:txBody>
      </p:sp>
      <p:sp>
        <p:nvSpPr>
          <p:cNvPr id="18434" name="CasellaDiTesto 2"/>
          <p:cNvSpPr txBox="1">
            <a:spLocks noChangeArrowheads="1"/>
          </p:cNvSpPr>
          <p:nvPr/>
        </p:nvSpPr>
        <p:spPr bwMode="auto">
          <a:xfrm>
            <a:off x="1665288" y="587375"/>
            <a:ext cx="6418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latin typeface="Calibri" pitchFamily="34" charset="0"/>
              </a:rPr>
              <a:t>Le entità in gioco per la gestione</a:t>
            </a:r>
          </a:p>
          <a:p>
            <a:r>
              <a:rPr lang="it-IT" sz="2000">
                <a:latin typeface="Calibri" pitchFamily="34" charset="0"/>
              </a:rPr>
              <a:t>Ovvero torniamo a parlare davvero  un po’ di manutenzione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025" y="85725"/>
            <a:ext cx="4933950" cy="668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58" name="CasellaDiTesto 3"/>
          <p:cNvSpPr txBox="1">
            <a:spLocks noChangeArrowheads="1"/>
          </p:cNvSpPr>
          <p:nvPr/>
        </p:nvSpPr>
        <p:spPr bwMode="auto">
          <a:xfrm>
            <a:off x="722313" y="2098675"/>
            <a:ext cx="3240087" cy="2030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Mtbf = guasti/1000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Km tra due guasti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Ore tra guasti classe I (12 km/h)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Ore tra guasti Classe II (18 km/h)</a:t>
            </a:r>
          </a:p>
        </p:txBody>
      </p:sp>
      <p:cxnSp>
        <p:nvCxnSpPr>
          <p:cNvPr id="6" name="Connettore 2 5">
            <a:extLst>
              <a:ext uri="{FF2B5EF4-FFF2-40B4-BE49-F238E27FC236}"/>
            </a:extLst>
          </p:cNvPr>
          <p:cNvCxnSpPr/>
          <p:nvPr/>
        </p:nvCxnSpPr>
        <p:spPr>
          <a:xfrm flipV="1">
            <a:off x="1338263" y="731838"/>
            <a:ext cx="3454400" cy="136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/>
            </a:extLst>
          </p:cNvPr>
          <p:cNvCxnSpPr/>
          <p:nvPr/>
        </p:nvCxnSpPr>
        <p:spPr>
          <a:xfrm flipV="1">
            <a:off x="2579688" y="2608263"/>
            <a:ext cx="3435350" cy="20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/>
            </a:extLst>
          </p:cNvPr>
          <p:cNvCxnSpPr/>
          <p:nvPr/>
        </p:nvCxnSpPr>
        <p:spPr>
          <a:xfrm>
            <a:off x="3859213" y="3429000"/>
            <a:ext cx="3378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/>
            </a:extLst>
          </p:cNvPr>
          <p:cNvCxnSpPr/>
          <p:nvPr/>
        </p:nvCxnSpPr>
        <p:spPr>
          <a:xfrm>
            <a:off x="3868738" y="3975100"/>
            <a:ext cx="4178300" cy="56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Elemento grafico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189038"/>
            <a:ext cx="1190307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3705225" y="1314450"/>
            <a:ext cx="2409825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Deposito x </a:t>
            </a:r>
          </a:p>
        </p:txBody>
      </p:sp>
      <p:sp>
        <p:nvSpPr>
          <p:cNvPr id="20483" name="CasellaDiTesto 1"/>
          <p:cNvSpPr txBox="1">
            <a:spLocks noChangeArrowheads="1"/>
          </p:cNvSpPr>
          <p:nvPr/>
        </p:nvSpPr>
        <p:spPr bwMode="auto">
          <a:xfrm>
            <a:off x="3013075" y="298450"/>
            <a:ext cx="522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Calibri" pitchFamily="34" charset="0"/>
              </a:rPr>
              <a:t>Tempi di lavoro a consuntivo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1"/>
          <p:cNvSpPr txBox="1">
            <a:spLocks noChangeArrowheads="1"/>
          </p:cNvSpPr>
          <p:nvPr/>
        </p:nvSpPr>
        <p:spPr bwMode="auto">
          <a:xfrm>
            <a:off x="561975" y="2592388"/>
            <a:ext cx="10847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alibri" pitchFamily="34" charset="0"/>
              </a:rPr>
              <a:t>DISPONIBILITà =  MTBF / (MTbf + MEAN REPARING TIME + MEAN REFILLING+RECHARGING TIME x </a:t>
            </a:r>
            <a:r>
              <a:rPr lang="it-IT" sz="2000" b="1">
                <a:latin typeface="Symbol" pitchFamily="18" charset="2"/>
              </a:rPr>
              <a:t>a</a:t>
            </a:r>
            <a:r>
              <a:rPr lang="it-IT" sz="2000" b="1">
                <a:latin typeface="Calibri" pitchFamily="34" charset="0"/>
              </a:rPr>
              <a:t> )</a:t>
            </a: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322263" y="3995738"/>
            <a:ext cx="11922125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a"/>
              <a:defRPr/>
            </a:pPr>
            <a:r>
              <a:rPr lang="it-IT" dirty="0">
                <a:latin typeface="Symbol" panose="05050102010706020507" pitchFamily="18" charset="2"/>
                <a:ea typeface="Segoe UI Symbol" panose="020B0502040204020203" pitchFamily="34" charset="0"/>
                <a:cs typeface="+mn-cs"/>
              </a:rPr>
              <a:t>= </a:t>
            </a:r>
            <a:r>
              <a:rPr lang="it-IT" dirty="0">
                <a:latin typeface="+mn-lt"/>
                <a:ea typeface="Segoe UI Symbol" panose="020B0502040204020203" pitchFamily="34" charset="0"/>
                <a:cs typeface="+mn-cs"/>
              </a:rPr>
              <a:t>è un coefficiente che tiene conto del valore di rifornimenti che viene effettuato durante il giorno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Segoe UI Symbol" panose="020B0502040204020203" pitchFamily="34" charset="0"/>
                <a:cs typeface="+mn-cs"/>
              </a:rPr>
              <a:t>In percentuale sulla flotta totale  della percentuale di elettrico del deposito e dell’ora di rifornimento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a"/>
              <a:defRPr/>
            </a:pPr>
            <a:endParaRPr lang="it-IT" dirty="0">
              <a:latin typeface="+mn-lt"/>
              <a:ea typeface="Segoe UI Symbol" panose="020B0502040204020203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a"/>
              <a:defRPr/>
            </a:pPr>
            <a:r>
              <a:rPr lang="it-IT" dirty="0">
                <a:latin typeface="+mn-lt"/>
                <a:ea typeface="Segoe UI Symbol" panose="020B0502040204020203" pitchFamily="34" charset="0"/>
                <a:cs typeface="+mn-cs"/>
              </a:rPr>
              <a:t> = f( numero di riempimenti-ricariche durante l’orario di servizio su rifornimenti-ricariche totali, flotta elettrica/flotta totale,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Segoe UI Symbol" panose="020B0502040204020203" pitchFamily="34" charset="0"/>
                <a:cs typeface="+mn-cs"/>
              </a:rPr>
              <a:t> ore di ricarica rispetto al servizio)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ea typeface="Segoe UI Symbol" panose="020B05020402040202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Segoe UI Symbol" panose="020B0502040204020203" pitchFamily="34" charset="0"/>
                <a:cs typeface="+mn-cs"/>
              </a:rPr>
              <a:t>Se tutta la flotta è elettrica e il servizio è erogato durante le 24 h il valore di </a:t>
            </a:r>
            <a:r>
              <a:rPr lang="it-IT" dirty="0">
                <a:latin typeface="Symbol" panose="05050102010706020507" pitchFamily="18" charset="2"/>
                <a:ea typeface="Segoe UI Symbol" panose="020B0502040204020203" pitchFamily="34" charset="0"/>
                <a:cs typeface="+mn-cs"/>
              </a:rPr>
              <a:t>a</a:t>
            </a:r>
            <a:r>
              <a:rPr lang="it-IT" dirty="0">
                <a:latin typeface="+mn-lt"/>
                <a:ea typeface="Segoe UI Symbol" panose="020B0502040204020203" pitchFamily="34" charset="0"/>
                <a:cs typeface="+mn-cs"/>
              </a:rPr>
              <a:t> è pari  a 1 </a:t>
            </a:r>
          </a:p>
        </p:txBody>
      </p:sp>
      <p:sp>
        <p:nvSpPr>
          <p:cNvPr id="21507" name="CasellaDiTesto 3"/>
          <p:cNvSpPr txBox="1">
            <a:spLocks noChangeArrowheads="1"/>
          </p:cNvSpPr>
          <p:nvPr/>
        </p:nvSpPr>
        <p:spPr bwMode="auto">
          <a:xfrm>
            <a:off x="2368550" y="558800"/>
            <a:ext cx="545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La rivoluzione del calcolo della disponibilità dell’elettrico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1"/>
          <p:cNvSpPr txBox="1">
            <a:spLocks noChangeArrowheads="1"/>
          </p:cNvSpPr>
          <p:nvPr/>
        </p:nvSpPr>
        <p:spPr bwMode="auto">
          <a:xfrm>
            <a:off x="2265363" y="360363"/>
            <a:ext cx="444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I turni  dell’elettrico : durata e scorta</a:t>
            </a:r>
          </a:p>
        </p:txBody>
      </p:sp>
      <p:cxnSp>
        <p:nvCxnSpPr>
          <p:cNvPr id="4" name="Connettore 2 3">
            <a:extLst>
              <a:ext uri="{FF2B5EF4-FFF2-40B4-BE49-F238E27FC236}"/>
            </a:extLst>
          </p:cNvPr>
          <p:cNvCxnSpPr/>
          <p:nvPr/>
        </p:nvCxnSpPr>
        <p:spPr>
          <a:xfrm flipV="1">
            <a:off x="2089150" y="2070100"/>
            <a:ext cx="0" cy="288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751013" y="4738688"/>
            <a:ext cx="8351837" cy="8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849563" y="2300288"/>
            <a:ext cx="1049337" cy="2403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5053013" y="2705100"/>
            <a:ext cx="962025" cy="1973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6929438" y="2705100"/>
            <a:ext cx="1049337" cy="1998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3627438" y="3319463"/>
            <a:ext cx="5130800" cy="1384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6015038" y="3370263"/>
            <a:ext cx="1963737" cy="225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>
            <a:extLst>
              <a:ext uri="{FF2B5EF4-FFF2-40B4-BE49-F238E27FC236}"/>
            </a:extLst>
          </p:cNvPr>
          <p:cNvSpPr/>
          <p:nvPr/>
        </p:nvSpPr>
        <p:spPr>
          <a:xfrm>
            <a:off x="2849563" y="2300288"/>
            <a:ext cx="1049337" cy="317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>
            <a:extLst>
              <a:ext uri="{FF2B5EF4-FFF2-40B4-BE49-F238E27FC236}"/>
            </a:extLst>
          </p:cNvPr>
          <p:cNvSpPr/>
          <p:nvPr/>
        </p:nvSpPr>
        <p:spPr>
          <a:xfrm>
            <a:off x="2849563" y="3724275"/>
            <a:ext cx="1963737" cy="225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4783138" y="3713163"/>
            <a:ext cx="1963737" cy="2254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6746875" y="3721100"/>
            <a:ext cx="1963738" cy="2238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7" name="Connettore 2 16">
            <a:extLst>
              <a:ext uri="{FF2B5EF4-FFF2-40B4-BE49-F238E27FC236}"/>
            </a:extLst>
          </p:cNvPr>
          <p:cNvCxnSpPr/>
          <p:nvPr/>
        </p:nvCxnSpPr>
        <p:spPr>
          <a:xfrm flipH="1">
            <a:off x="8883650" y="2617788"/>
            <a:ext cx="895350" cy="109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CasellaDiTesto 17"/>
          <p:cNvSpPr txBox="1">
            <a:spLocks noChangeArrowheads="1"/>
          </p:cNvSpPr>
          <p:nvPr/>
        </p:nvSpPr>
        <p:spPr bwMode="auto">
          <a:xfrm>
            <a:off x="9779000" y="2705100"/>
            <a:ext cx="18097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Turni elettrico delirio</a:t>
            </a:r>
          </a:p>
          <a:p>
            <a:r>
              <a:rPr lang="it-IT">
                <a:latin typeface="Calibri" pitchFamily="34" charset="0"/>
              </a:rPr>
              <a:t>3 al posto di 1 </a:t>
            </a:r>
          </a:p>
        </p:txBody>
      </p:sp>
      <p:sp>
        <p:nvSpPr>
          <p:cNvPr id="22543" name="CasellaDiTesto 18"/>
          <p:cNvSpPr txBox="1">
            <a:spLocks noChangeArrowheads="1"/>
          </p:cNvSpPr>
          <p:nvPr/>
        </p:nvSpPr>
        <p:spPr bwMode="auto">
          <a:xfrm>
            <a:off x="4100513" y="1289050"/>
            <a:ext cx="2293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Turni elettrico corretti </a:t>
            </a:r>
          </a:p>
        </p:txBody>
      </p:sp>
      <p:cxnSp>
        <p:nvCxnSpPr>
          <p:cNvPr id="21" name="Connettore 2 20">
            <a:extLst>
              <a:ext uri="{FF2B5EF4-FFF2-40B4-BE49-F238E27FC236}"/>
            </a:extLst>
          </p:cNvPr>
          <p:cNvCxnSpPr/>
          <p:nvPr/>
        </p:nvCxnSpPr>
        <p:spPr>
          <a:xfrm flipH="1">
            <a:off x="3984625" y="1749425"/>
            <a:ext cx="596900" cy="56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/>
            </a:extLst>
          </p:cNvPr>
          <p:cNvCxnSpPr/>
          <p:nvPr/>
        </p:nvCxnSpPr>
        <p:spPr>
          <a:xfrm>
            <a:off x="4659313" y="1738313"/>
            <a:ext cx="2011362" cy="1500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6" name="CasellaDiTesto 24"/>
          <p:cNvSpPr txBox="1">
            <a:spLocks noChangeArrowheads="1"/>
          </p:cNvSpPr>
          <p:nvPr/>
        </p:nvSpPr>
        <p:spPr bwMode="auto">
          <a:xfrm>
            <a:off x="3292475" y="4957763"/>
            <a:ext cx="436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7                                  12                                  17</a:t>
            </a:r>
          </a:p>
        </p:txBody>
      </p:sp>
      <p:sp>
        <p:nvSpPr>
          <p:cNvPr id="22547" name="CasellaDiTesto 25"/>
          <p:cNvSpPr txBox="1">
            <a:spLocks noChangeArrowheads="1"/>
          </p:cNvSpPr>
          <p:nvPr/>
        </p:nvSpPr>
        <p:spPr bwMode="auto">
          <a:xfrm>
            <a:off x="693738" y="2070100"/>
            <a:ext cx="1392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Numero bus </a:t>
            </a:r>
          </a:p>
          <a:p>
            <a:r>
              <a:rPr lang="it-IT">
                <a:latin typeface="Calibri" pitchFamily="34" charset="0"/>
              </a:rPr>
              <a:t>impiegati</a:t>
            </a:r>
          </a:p>
        </p:txBody>
      </p:sp>
      <p:sp>
        <p:nvSpPr>
          <p:cNvPr id="22548" name="CasellaDiTesto 26"/>
          <p:cNvSpPr txBox="1">
            <a:spLocks noChangeArrowheads="1"/>
          </p:cNvSpPr>
          <p:nvPr/>
        </p:nvSpPr>
        <p:spPr bwMode="auto">
          <a:xfrm>
            <a:off x="9779000" y="5053013"/>
            <a:ext cx="82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ore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uppo 7"/>
          <p:cNvGrpSpPr>
            <a:grpSpLocks/>
          </p:cNvGrpSpPr>
          <p:nvPr/>
        </p:nvGrpSpPr>
        <p:grpSpPr bwMode="auto">
          <a:xfrm>
            <a:off x="1292225" y="485775"/>
            <a:ext cx="9825038" cy="5607050"/>
            <a:chOff x="1291904" y="486561"/>
            <a:chExt cx="9966122" cy="6061051"/>
          </a:xfrm>
        </p:grpSpPr>
        <p:sp>
          <p:nvSpPr>
            <p:cNvPr id="2" name="Rettangolo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91904" y="1308544"/>
              <a:ext cx="2399341" cy="8219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Piano di manutenzione offerto in gara  </a:t>
              </a:r>
            </a:p>
          </p:txBody>
        </p:sp>
        <p:sp>
          <p:nvSpPr>
            <p:cNvPr id="3" name="Freccia in giù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64523" y="2399945"/>
              <a:ext cx="462155" cy="92151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4" name="Rettangolo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91904" y="3633777"/>
              <a:ext cx="2399341" cy="82198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Ritaratura</a:t>
              </a: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del piano di manutenzione </a:t>
              </a:r>
            </a:p>
          </p:txBody>
        </p:sp>
        <p:sp>
          <p:nvSpPr>
            <p:cNvPr id="5" name="Rettangolo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7099" y="486561"/>
              <a:ext cx="2096605" cy="578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tx1"/>
                  </a:solidFill>
                </a:rPr>
                <a:t>Profilo di missione J</a:t>
              </a:r>
            </a:p>
          </p:txBody>
        </p:sp>
        <p:sp>
          <p:nvSpPr>
            <p:cNvPr id="6" name="Rettangolo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7099" y="1308544"/>
              <a:ext cx="2096605" cy="578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tx1"/>
                  </a:solidFill>
                </a:rPr>
                <a:t>Profilo di missione k</a:t>
              </a:r>
            </a:p>
          </p:txBody>
        </p:sp>
        <p:sp>
          <p:nvSpPr>
            <p:cNvPr id="7" name="Rettangolo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7099" y="2281538"/>
              <a:ext cx="2096605" cy="578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tx1"/>
                  </a:solidFill>
                </a:rPr>
                <a:t>Profilo di missione z</a:t>
              </a:r>
            </a:p>
          </p:txBody>
        </p:sp>
        <p:cxnSp>
          <p:nvCxnSpPr>
            <p:cNvPr id="9" name="Connettore 2 8">
              <a:extLst>
                <a:ext uri="{FF2B5EF4-FFF2-40B4-BE49-F238E27FC236}"/>
              </a:extLst>
            </p:cNvPr>
            <p:cNvCxnSpPr>
              <a:stCxn id="5" idx="1"/>
              <a:endCxn id="2" idx="3"/>
            </p:cNvCxnSpPr>
            <p:nvPr/>
          </p:nvCxnSpPr>
          <p:spPr>
            <a:xfrm flipH="1">
              <a:off x="3691245" y="776572"/>
              <a:ext cx="1165854" cy="943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/>
              </a:extLst>
            </p:cNvPr>
            <p:cNvCxnSpPr>
              <a:stCxn id="6" idx="1"/>
              <a:endCxn id="2" idx="3"/>
            </p:cNvCxnSpPr>
            <p:nvPr/>
          </p:nvCxnSpPr>
          <p:spPr>
            <a:xfrm flipH="1">
              <a:off x="3691245" y="1598555"/>
              <a:ext cx="1165854" cy="121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/>
              </a:extLst>
            </p:cNvPr>
            <p:cNvCxnSpPr>
              <a:stCxn id="7" idx="1"/>
              <a:endCxn id="2" idx="3"/>
            </p:cNvCxnSpPr>
            <p:nvPr/>
          </p:nvCxnSpPr>
          <p:spPr>
            <a:xfrm flipH="1" flipV="1">
              <a:off x="3691245" y="1720394"/>
              <a:ext cx="1165854" cy="8511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ccia a destra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198469" y="3633777"/>
              <a:ext cx="1602245" cy="66067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204898" y="3498211"/>
              <a:ext cx="2053128" cy="9318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tx1"/>
                  </a:solidFill>
                </a:rPr>
                <a:t>Vincolo mantenimento costi previsti in LCC</a:t>
              </a:r>
            </a:p>
          </p:txBody>
        </p:sp>
        <p:sp>
          <p:nvSpPr>
            <p:cNvPr id="16" name="Freccia in giù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64523" y="4639376"/>
              <a:ext cx="462155" cy="92322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91904" y="5725630"/>
              <a:ext cx="2399341" cy="821982"/>
            </a:xfrm>
            <a:prstGeom prst="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Azioni specifiche di taratura</a:t>
              </a:r>
            </a:p>
          </p:txBody>
        </p:sp>
        <p:sp>
          <p:nvSpPr>
            <p:cNvPr id="18" name="Rettangolo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204898" y="5100991"/>
              <a:ext cx="2053128" cy="1446621"/>
            </a:xfrm>
            <a:prstGeom prst="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tx1"/>
                  </a:solidFill>
                </a:rPr>
                <a:t>In caso di criticità di un item cercare di avere più durata di altri se non è migliorabile </a:t>
              </a:r>
            </a:p>
          </p:txBody>
        </p:sp>
        <p:sp>
          <p:nvSpPr>
            <p:cNvPr id="19" name="Freccia a destra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74154" y="5806283"/>
              <a:ext cx="1602244" cy="660676"/>
            </a:xfrm>
            <a:prstGeom prst="rightArrow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1"/>
          <p:cNvSpPr txBox="1">
            <a:spLocks noChangeArrowheads="1"/>
          </p:cNvSpPr>
          <p:nvPr/>
        </p:nvSpPr>
        <p:spPr bwMode="auto">
          <a:xfrm>
            <a:off x="808038" y="2482850"/>
            <a:ext cx="9594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latin typeface="Calibri" pitchFamily="34" charset="0"/>
              </a:rPr>
              <a:t>Big data e poca informazione e quindi poca conoscenza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/>
            </a:extLst>
          </p:cNvPr>
          <p:cNvSpPr txBox="1"/>
          <p:nvPr/>
        </p:nvSpPr>
        <p:spPr>
          <a:xfrm>
            <a:off x="1376363" y="1906588"/>
            <a:ext cx="7326312" cy="4830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cs typeface="+mn-cs"/>
              </a:rPr>
              <a:t>Sommario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2800" dirty="0">
                <a:latin typeface="+mn-lt"/>
                <a:cs typeface="+mn-cs"/>
              </a:rPr>
              <a:t>I mercati di riferimento per la manutenzione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2800" dirty="0">
                <a:latin typeface="+mn-lt"/>
                <a:cs typeface="+mn-cs"/>
              </a:rPr>
              <a:t>La conoscenza 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2800" dirty="0">
                <a:latin typeface="+mn-lt"/>
                <a:cs typeface="+mn-cs"/>
              </a:rPr>
              <a:t>Le entità in gioco per la gestione 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2800" dirty="0">
                <a:latin typeface="+mn-lt"/>
                <a:cs typeface="+mn-cs"/>
              </a:rPr>
              <a:t>Contratti e servizi post vendita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2800" dirty="0">
                <a:latin typeface="+mn-lt"/>
                <a:cs typeface="+mn-cs"/>
              </a:rPr>
              <a:t>La fine della manutenzione degli operatori TPL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2800" dirty="0">
                <a:latin typeface="+mn-lt"/>
                <a:cs typeface="+mn-cs"/>
              </a:rPr>
              <a:t>Next </a:t>
            </a:r>
            <a:r>
              <a:rPr lang="it-IT" sz="2800" dirty="0" err="1">
                <a:latin typeface="+mn-lt"/>
                <a:cs typeface="+mn-cs"/>
              </a:rPr>
              <a:t>please</a:t>
            </a:r>
            <a:endParaRPr lang="it-IT" sz="2800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it-IT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3044825"/>
            <a:ext cx="545782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225" y="293688"/>
            <a:ext cx="27955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sco magnetico 4">
            <a:extLst>
              <a:ext uri="{FF2B5EF4-FFF2-40B4-BE49-F238E27FC236}"/>
            </a:extLst>
          </p:cNvPr>
          <p:cNvSpPr/>
          <p:nvPr/>
        </p:nvSpPr>
        <p:spPr>
          <a:xfrm>
            <a:off x="720725" y="2222500"/>
            <a:ext cx="2339975" cy="46355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Dati costruttore</a:t>
            </a:r>
          </a:p>
        </p:txBody>
      </p:sp>
      <p:sp>
        <p:nvSpPr>
          <p:cNvPr id="6" name="Disco magnetico 5">
            <a:extLst>
              <a:ext uri="{FF2B5EF4-FFF2-40B4-BE49-F238E27FC236}"/>
            </a:extLst>
          </p:cNvPr>
          <p:cNvSpPr/>
          <p:nvPr/>
        </p:nvSpPr>
        <p:spPr>
          <a:xfrm>
            <a:off x="720725" y="3238500"/>
            <a:ext cx="2206625" cy="893763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Dati operatore</a:t>
            </a:r>
          </a:p>
        </p:txBody>
      </p:sp>
      <p:cxnSp>
        <p:nvCxnSpPr>
          <p:cNvPr id="7" name="Connettore diritto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927350" y="2222500"/>
            <a:ext cx="1343025" cy="35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801938" y="2222500"/>
            <a:ext cx="1468437" cy="154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CasellaDiTesto 8"/>
          <p:cNvSpPr txBox="1">
            <a:spLocks noChangeArrowheads="1"/>
          </p:cNvSpPr>
          <p:nvPr/>
        </p:nvSpPr>
        <p:spPr bwMode="auto">
          <a:xfrm>
            <a:off x="7185025" y="1620838"/>
            <a:ext cx="4329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Calibri" pitchFamily="34" charset="0"/>
              </a:rPr>
              <a:t>Diesel senza contratti di </a:t>
            </a:r>
          </a:p>
          <a:p>
            <a:r>
              <a:rPr lang="it-IT" sz="3200" b="1">
                <a:latin typeface="Calibri" pitchFamily="34" charset="0"/>
              </a:rPr>
              <a:t>fleet management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225" y="293688"/>
            <a:ext cx="27955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3057525"/>
            <a:ext cx="53514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sco magnetico 5">
            <a:extLst>
              <a:ext uri="{FF2B5EF4-FFF2-40B4-BE49-F238E27FC236}"/>
            </a:extLst>
          </p:cNvPr>
          <p:cNvSpPr/>
          <p:nvPr/>
        </p:nvSpPr>
        <p:spPr>
          <a:xfrm>
            <a:off x="720725" y="722313"/>
            <a:ext cx="2417763" cy="2608262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Dati costruttore</a:t>
            </a:r>
          </a:p>
        </p:txBody>
      </p:sp>
      <p:sp>
        <p:nvSpPr>
          <p:cNvPr id="7" name="Disco magnetico 6">
            <a:extLst>
              <a:ext uri="{FF2B5EF4-FFF2-40B4-BE49-F238E27FC236}"/>
            </a:extLst>
          </p:cNvPr>
          <p:cNvSpPr/>
          <p:nvPr/>
        </p:nvSpPr>
        <p:spPr>
          <a:xfrm>
            <a:off x="720725" y="3860800"/>
            <a:ext cx="2417763" cy="116363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Dati operatore</a:t>
            </a:r>
          </a:p>
        </p:txBody>
      </p:sp>
      <p:cxnSp>
        <p:nvCxnSpPr>
          <p:cNvPr id="9" name="Connettore diritto 8">
            <a:extLst>
              <a:ext uri="{FF2B5EF4-FFF2-40B4-BE49-F238E27FC236}"/>
            </a:extLst>
          </p:cNvPr>
          <p:cNvCxnSpPr/>
          <p:nvPr/>
        </p:nvCxnSpPr>
        <p:spPr>
          <a:xfrm flipV="1">
            <a:off x="2725738" y="2222500"/>
            <a:ext cx="1544637" cy="579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/>
            </a:extLst>
          </p:cNvPr>
          <p:cNvCxnSpPr/>
          <p:nvPr/>
        </p:nvCxnSpPr>
        <p:spPr>
          <a:xfrm flipV="1">
            <a:off x="2549525" y="2222500"/>
            <a:ext cx="1720850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CasellaDiTesto 11"/>
          <p:cNvSpPr txBox="1">
            <a:spLocks noChangeArrowheads="1"/>
          </p:cNvSpPr>
          <p:nvPr/>
        </p:nvSpPr>
        <p:spPr bwMode="auto">
          <a:xfrm>
            <a:off x="7650163" y="2143125"/>
            <a:ext cx="2074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Calibri" pitchFamily="34" charset="0"/>
              </a:rPr>
              <a:t>BEB e FCEB</a:t>
            </a:r>
          </a:p>
        </p:txBody>
      </p:sp>
      <p:sp>
        <p:nvSpPr>
          <p:cNvPr id="13" name="Freccia in su 12">
            <a:extLst>
              <a:ext uri="{FF2B5EF4-FFF2-40B4-BE49-F238E27FC236}"/>
            </a:extLst>
          </p:cNvPr>
          <p:cNvSpPr/>
          <p:nvPr/>
        </p:nvSpPr>
        <p:spPr>
          <a:xfrm>
            <a:off x="5872163" y="1912938"/>
            <a:ext cx="301625" cy="3683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Freccia in su 13">
            <a:extLst>
              <a:ext uri="{FF2B5EF4-FFF2-40B4-BE49-F238E27FC236}"/>
            </a:extLst>
          </p:cNvPr>
          <p:cNvSpPr/>
          <p:nvPr/>
        </p:nvSpPr>
        <p:spPr>
          <a:xfrm>
            <a:off x="5772150" y="1366838"/>
            <a:ext cx="301625" cy="3698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Freccia in su 1">
            <a:extLst>
              <a:ext uri="{FF2B5EF4-FFF2-40B4-BE49-F238E27FC236}"/>
            </a:extLst>
          </p:cNvPr>
          <p:cNvSpPr/>
          <p:nvPr/>
        </p:nvSpPr>
        <p:spPr>
          <a:xfrm>
            <a:off x="3302000" y="1135063"/>
            <a:ext cx="268288" cy="4333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Freccia in su 3">
            <a:extLst>
              <a:ext uri="{FF2B5EF4-FFF2-40B4-BE49-F238E27FC236}"/>
            </a:extLst>
          </p:cNvPr>
          <p:cNvSpPr/>
          <p:nvPr/>
        </p:nvSpPr>
        <p:spPr>
          <a:xfrm>
            <a:off x="3619500" y="1135063"/>
            <a:ext cx="269875" cy="4333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reccia in su 7">
            <a:extLst>
              <a:ext uri="{FF2B5EF4-FFF2-40B4-BE49-F238E27FC236}"/>
            </a:extLst>
          </p:cNvPr>
          <p:cNvSpPr/>
          <p:nvPr/>
        </p:nvSpPr>
        <p:spPr>
          <a:xfrm>
            <a:off x="3938588" y="1135063"/>
            <a:ext cx="269875" cy="4333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in su 9">
            <a:extLst>
              <a:ext uri="{FF2B5EF4-FFF2-40B4-BE49-F238E27FC236}"/>
            </a:extLst>
          </p:cNvPr>
          <p:cNvSpPr/>
          <p:nvPr/>
        </p:nvSpPr>
        <p:spPr>
          <a:xfrm>
            <a:off x="4237038" y="1133475"/>
            <a:ext cx="269875" cy="4333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Freccia in su 14">
            <a:extLst>
              <a:ext uri="{FF2B5EF4-FFF2-40B4-BE49-F238E27FC236}"/>
            </a:extLst>
          </p:cNvPr>
          <p:cNvSpPr/>
          <p:nvPr/>
        </p:nvSpPr>
        <p:spPr>
          <a:xfrm>
            <a:off x="3216275" y="4084638"/>
            <a:ext cx="268288" cy="431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uppo 11"/>
          <p:cNvGrpSpPr>
            <a:grpSpLocks/>
          </p:cNvGrpSpPr>
          <p:nvPr/>
        </p:nvGrpSpPr>
        <p:grpSpPr bwMode="auto">
          <a:xfrm>
            <a:off x="369888" y="412750"/>
            <a:ext cx="10160000" cy="5834063"/>
            <a:chOff x="369116" y="413155"/>
            <a:chExt cx="10413536" cy="6390308"/>
          </a:xfrm>
        </p:grpSpPr>
        <p:sp>
          <p:nvSpPr>
            <p:cNvPr id="2" name="Rettangolo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7420" y="2877119"/>
              <a:ext cx="2232402" cy="16449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Specifiche acquisto</a:t>
              </a:r>
            </a:p>
          </p:txBody>
        </p:sp>
        <p:sp>
          <p:nvSpPr>
            <p:cNvPr id="3" name="Rettangolo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9116" y="420110"/>
              <a:ext cx="6744391" cy="846825"/>
            </a:xfrm>
            <a:prstGeom prst="rect">
              <a:avLst/>
            </a:prstGeom>
            <a:solidFill>
              <a:srgbClr val="C1FB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Mercato offerta veicoli e servizi post vendita</a:t>
              </a:r>
            </a:p>
          </p:txBody>
        </p:sp>
        <p:sp>
          <p:nvSpPr>
            <p:cNvPr id="4" name="Rettangolo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67348" y="3207502"/>
              <a:ext cx="2686367" cy="11319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Scelta modello di gestione veicoli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(Full service o in house) </a:t>
              </a:r>
            </a:p>
          </p:txBody>
        </p:sp>
        <p:sp>
          <p:nvSpPr>
            <p:cNvPr id="5" name="Rettangolo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75548" y="4522080"/>
              <a:ext cx="6907104" cy="1031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Mercato offerta dei soli servizi manutentivi </a:t>
              </a:r>
            </a:p>
          </p:txBody>
        </p:sp>
        <p:sp>
          <p:nvSpPr>
            <p:cNvPr id="6" name="Rettangolo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35206" y="3254451"/>
              <a:ext cx="5247446" cy="11337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Attività di manutenzione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Programmata</a:t>
              </a: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Attività di manutenzione full service</a:t>
              </a:r>
            </a:p>
          </p:txBody>
        </p:sp>
        <p:sp>
          <p:nvSpPr>
            <p:cNvPr id="7" name="Rettangolo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82733" y="1397349"/>
              <a:ext cx="2230774" cy="16432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Allestimento nuovi veicoli e integrazione nei sistemi di rifornimento (gas, </a:t>
              </a:r>
              <a:r>
                <a:rPr lang="it-IT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ebus</a:t>
              </a: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it-IT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fceb</a:t>
              </a: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</a:p>
          </p:txBody>
        </p:sp>
        <p:sp>
          <p:nvSpPr>
            <p:cNvPr id="11" name="Rettangolo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50185" y="413155"/>
              <a:ext cx="3532467" cy="8468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Mercato veicoli usati</a:t>
              </a:r>
            </a:p>
          </p:txBody>
        </p:sp>
        <p:sp>
          <p:nvSpPr>
            <p:cNvPr id="8" name="Rettangolo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158115" y="1207814"/>
              <a:ext cx="2232402" cy="204142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Manutenzione straordinaria e allestimento veicoli usati</a:t>
              </a:r>
            </a:p>
          </p:txBody>
        </p:sp>
        <p:sp>
          <p:nvSpPr>
            <p:cNvPr id="9" name="Rettangolo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75548" y="5772319"/>
              <a:ext cx="6907104" cy="1031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Mercato offerta dei soli ricambi  </a:t>
              </a:r>
            </a:p>
          </p:txBody>
        </p:sp>
        <p:sp>
          <p:nvSpPr>
            <p:cNvPr id="10" name="Rettangolo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295069" y="5264572"/>
              <a:ext cx="4487583" cy="79639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Mercato offerta servizi manutenzione e ricambi integrati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77600" y="6310313"/>
            <a:ext cx="609600" cy="4572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0C9B44-CC89-4880-B8DD-9FB75BDFEE42}" type="slidenum">
              <a:rPr lang="it-IT" sz="1000" b="1">
                <a:solidFill>
                  <a:srgbClr val="4F4F8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sz="1000" b="1">
              <a:solidFill>
                <a:srgbClr val="4F4F8A"/>
              </a:solidFill>
              <a:cs typeface="Arial" charset="0"/>
            </a:endParaRPr>
          </a:p>
        </p:txBody>
      </p:sp>
      <p:sp>
        <p:nvSpPr>
          <p:cNvPr id="5" name="Freccia a destra 4">
            <a:extLst>
              <a:ext uri="{FF2B5EF4-FFF2-40B4-BE49-F238E27FC236}"/>
            </a:extLst>
          </p:cNvPr>
          <p:cNvSpPr/>
          <p:nvPr/>
        </p:nvSpPr>
        <p:spPr>
          <a:xfrm>
            <a:off x="1700213" y="4264025"/>
            <a:ext cx="7620000" cy="9794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 destra 5">
            <a:extLst>
              <a:ext uri="{FF2B5EF4-FFF2-40B4-BE49-F238E27FC236}"/>
            </a:extLst>
          </p:cNvPr>
          <p:cNvSpPr/>
          <p:nvPr/>
        </p:nvSpPr>
        <p:spPr>
          <a:xfrm>
            <a:off x="1701800" y="3209925"/>
            <a:ext cx="5256213" cy="977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6" name="CasellaDiTesto 6"/>
          <p:cNvSpPr txBox="1">
            <a:spLocks noChangeArrowheads="1"/>
          </p:cNvSpPr>
          <p:nvPr/>
        </p:nvSpPr>
        <p:spPr bwMode="auto">
          <a:xfrm>
            <a:off x="4432300" y="4581525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Vita dell’autobus</a:t>
            </a:r>
          </a:p>
        </p:txBody>
      </p:sp>
      <p:sp>
        <p:nvSpPr>
          <p:cNvPr id="28677" name="CasellaDiTesto 7"/>
          <p:cNvSpPr txBox="1">
            <a:spLocks noChangeArrowheads="1"/>
          </p:cNvSpPr>
          <p:nvPr/>
        </p:nvSpPr>
        <p:spPr bwMode="auto">
          <a:xfrm>
            <a:off x="3516313" y="3486150"/>
            <a:ext cx="228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Contratto full service</a:t>
            </a:r>
          </a:p>
        </p:txBody>
      </p:sp>
      <p:cxnSp>
        <p:nvCxnSpPr>
          <p:cNvPr id="10" name="Connettore diritto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662113" y="1139825"/>
            <a:ext cx="20637" cy="4994275"/>
          </a:xfrm>
          <a:prstGeom prst="line">
            <a:avLst/>
          </a:prstGeom>
          <a:ln w="57150">
            <a:solidFill>
              <a:srgbClr val="6F103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071813" y="1368425"/>
            <a:ext cx="0" cy="441960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CasellaDiTesto 12"/>
          <p:cNvSpPr txBox="1">
            <a:spLocks noChangeArrowheads="1"/>
          </p:cNvSpPr>
          <p:nvPr/>
        </p:nvSpPr>
        <p:spPr bwMode="auto">
          <a:xfrm>
            <a:off x="1747838" y="1063625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alibri" pitchFamily="34" charset="0"/>
              </a:rPr>
              <a:t>Garanzia </a:t>
            </a:r>
          </a:p>
        </p:txBody>
      </p:sp>
      <p:cxnSp>
        <p:nvCxnSpPr>
          <p:cNvPr id="17" name="Connettore 2 16">
            <a:extLst>
              <a:ext uri="{FF2B5EF4-FFF2-40B4-BE49-F238E27FC236}"/>
            </a:extLst>
          </p:cNvPr>
          <p:cNvCxnSpPr/>
          <p:nvPr/>
        </p:nvCxnSpPr>
        <p:spPr>
          <a:xfrm>
            <a:off x="1682750" y="1803400"/>
            <a:ext cx="13716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958013" y="1749425"/>
            <a:ext cx="65087" cy="3614738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CasellaDiTesto 19"/>
          <p:cNvSpPr txBox="1">
            <a:spLocks noChangeArrowheads="1"/>
          </p:cNvSpPr>
          <p:nvPr/>
        </p:nvSpPr>
        <p:spPr bwMode="auto">
          <a:xfrm>
            <a:off x="7443788" y="1103313"/>
            <a:ext cx="147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Gap </a:t>
            </a:r>
          </a:p>
          <a:p>
            <a:r>
              <a:rPr lang="it-IT">
                <a:latin typeface="Calibri" pitchFamily="34" charset="0"/>
              </a:rPr>
              <a:t>conoscenze </a:t>
            </a:r>
          </a:p>
        </p:txBody>
      </p:sp>
      <p:cxnSp>
        <p:nvCxnSpPr>
          <p:cNvPr id="22" name="Connettore diritto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320213" y="1749425"/>
            <a:ext cx="74612" cy="361473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/>
            </a:extLst>
          </p:cNvPr>
          <p:cNvCxnSpPr/>
          <p:nvPr/>
        </p:nvCxnSpPr>
        <p:spPr>
          <a:xfrm>
            <a:off x="7040563" y="1911350"/>
            <a:ext cx="2286000" cy="0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82750" y="6245225"/>
            <a:ext cx="8247063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CasellaDiTesto 27"/>
          <p:cNvSpPr txBox="1">
            <a:spLocks noChangeArrowheads="1"/>
          </p:cNvSpPr>
          <p:nvPr/>
        </p:nvSpPr>
        <p:spPr bwMode="auto">
          <a:xfrm>
            <a:off x="8786813" y="576421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tempo</a:t>
            </a:r>
          </a:p>
        </p:txBody>
      </p:sp>
      <p:sp>
        <p:nvSpPr>
          <p:cNvPr id="28688" name="CasellaDiTesto 1"/>
          <p:cNvSpPr txBox="1">
            <a:spLocks noChangeArrowheads="1"/>
          </p:cNvSpPr>
          <p:nvPr/>
        </p:nvSpPr>
        <p:spPr bwMode="auto">
          <a:xfrm>
            <a:off x="2309813" y="24352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4</a:t>
            </a:r>
          </a:p>
        </p:txBody>
      </p:sp>
      <p:sp>
        <p:nvSpPr>
          <p:cNvPr id="28689" name="CasellaDiTesto 3"/>
          <p:cNvSpPr txBox="1">
            <a:spLocks noChangeArrowheads="1"/>
          </p:cNvSpPr>
          <p:nvPr/>
        </p:nvSpPr>
        <p:spPr bwMode="auto">
          <a:xfrm>
            <a:off x="4424363" y="245427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8-10 ?</a:t>
            </a:r>
          </a:p>
        </p:txBody>
      </p:sp>
      <p:sp>
        <p:nvSpPr>
          <p:cNvPr id="28690" name="CasellaDiTesto 8"/>
          <p:cNvSpPr txBox="1">
            <a:spLocks noChangeArrowheads="1"/>
          </p:cNvSpPr>
          <p:nvPr/>
        </p:nvSpPr>
        <p:spPr bwMode="auto">
          <a:xfrm>
            <a:off x="7942263" y="2535238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4-6 ?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1639888" y="2282825"/>
            <a:ext cx="7754937" cy="7461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92" name="CasellaDiTesto 13"/>
          <p:cNvSpPr txBox="1">
            <a:spLocks noChangeArrowheads="1"/>
          </p:cNvSpPr>
          <p:nvPr/>
        </p:nvSpPr>
        <p:spPr bwMode="auto">
          <a:xfrm>
            <a:off x="9929813" y="25876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Anni</a:t>
            </a:r>
          </a:p>
        </p:txBody>
      </p:sp>
      <p:sp>
        <p:nvSpPr>
          <p:cNvPr id="28693" name="CasellaDiTesto 14"/>
          <p:cNvSpPr txBox="1">
            <a:spLocks noChangeArrowheads="1"/>
          </p:cNvSpPr>
          <p:nvPr/>
        </p:nvSpPr>
        <p:spPr bwMode="auto">
          <a:xfrm>
            <a:off x="3508375" y="863600"/>
            <a:ext cx="32496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Contratti – durata - garanzia</a:t>
            </a:r>
          </a:p>
        </p:txBody>
      </p:sp>
      <p:sp>
        <p:nvSpPr>
          <p:cNvPr id="28694" name="CasellaDiTesto 15"/>
          <p:cNvSpPr txBox="1">
            <a:spLocks noChangeArrowheads="1"/>
          </p:cNvSpPr>
          <p:nvPr/>
        </p:nvSpPr>
        <p:spPr bwMode="auto">
          <a:xfrm>
            <a:off x="8313738" y="3279775"/>
            <a:ext cx="801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rischio</a:t>
            </a:r>
          </a:p>
        </p:txBody>
      </p:sp>
      <p:sp>
        <p:nvSpPr>
          <p:cNvPr id="18" name="Triangolo isoscele 17">
            <a:extLst>
              <a:ext uri="{FF2B5EF4-FFF2-40B4-BE49-F238E27FC236}"/>
            </a:extLst>
          </p:cNvPr>
          <p:cNvSpPr/>
          <p:nvPr/>
        </p:nvSpPr>
        <p:spPr>
          <a:xfrm>
            <a:off x="7656513" y="3486150"/>
            <a:ext cx="1062037" cy="7778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77600" y="6310313"/>
            <a:ext cx="609600" cy="4572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25368-AD6B-49AE-AD8A-6EAED2FD61DD}" type="slidenum">
              <a:rPr lang="it-IT" sz="1000" b="1">
                <a:solidFill>
                  <a:srgbClr val="4F4F8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sz="1000" b="1">
              <a:solidFill>
                <a:srgbClr val="4F4F8A"/>
              </a:solidFill>
              <a:cs typeface="Arial" charset="0"/>
            </a:endParaRPr>
          </a:p>
        </p:txBody>
      </p:sp>
      <p:sp>
        <p:nvSpPr>
          <p:cNvPr id="29698" name="CasellaDiTesto 5"/>
          <p:cNvSpPr txBox="1">
            <a:spLocks noChangeArrowheads="1"/>
          </p:cNvSpPr>
          <p:nvPr/>
        </p:nvSpPr>
        <p:spPr bwMode="auto">
          <a:xfrm>
            <a:off x="139700" y="1204913"/>
            <a:ext cx="2185988" cy="368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Servizi post vendita</a:t>
            </a:r>
          </a:p>
        </p:txBody>
      </p:sp>
      <p:sp>
        <p:nvSpPr>
          <p:cNvPr id="7" name="Ovale 6">
            <a:extLst>
              <a:ext uri="{FF2B5EF4-FFF2-40B4-BE49-F238E27FC236}"/>
            </a:extLst>
          </p:cNvPr>
          <p:cNvSpPr/>
          <p:nvPr/>
        </p:nvSpPr>
        <p:spPr>
          <a:xfrm>
            <a:off x="8208963" y="4797425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0" name="CasellaDiTesto 7"/>
          <p:cNvSpPr txBox="1">
            <a:spLocks noChangeArrowheads="1"/>
          </p:cNvSpPr>
          <p:nvPr/>
        </p:nvSpPr>
        <p:spPr bwMode="auto">
          <a:xfrm>
            <a:off x="3321050" y="5862638"/>
            <a:ext cx="2582863" cy="368300"/>
          </a:xfrm>
          <a:prstGeom prst="rect">
            <a:avLst/>
          </a:prstGeom>
          <a:solidFill>
            <a:srgbClr val="BBFDC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Numero veicoli venduti </a:t>
            </a:r>
          </a:p>
        </p:txBody>
      </p:sp>
      <p:cxnSp>
        <p:nvCxnSpPr>
          <p:cNvPr id="10" name="Connettore 2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04963" y="5334000"/>
            <a:ext cx="9367837" cy="0"/>
          </a:xfrm>
          <a:prstGeom prst="straightConnector1">
            <a:avLst/>
          </a:prstGeom>
          <a:ln w="76200">
            <a:solidFill>
              <a:srgbClr val="BBFD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46275" y="1828800"/>
            <a:ext cx="46038" cy="362585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/>
            </a:extLst>
          </p:cNvPr>
          <p:cNvSpPr/>
          <p:nvPr/>
        </p:nvSpPr>
        <p:spPr>
          <a:xfrm>
            <a:off x="2076450" y="2538413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4" name="CasellaDiTesto 1"/>
          <p:cNvSpPr txBox="1">
            <a:spLocks noChangeArrowheads="1"/>
          </p:cNvSpPr>
          <p:nvPr/>
        </p:nvSpPr>
        <p:spPr bwMode="auto">
          <a:xfrm>
            <a:off x="2517775" y="452438"/>
            <a:ext cx="6461125" cy="708025"/>
          </a:xfrm>
          <a:prstGeom prst="rect">
            <a:avLst/>
          </a:prstGeom>
          <a:noFill/>
          <a:ln w="9525">
            <a:solidFill>
              <a:srgbClr val="6F103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latin typeface="Calibri" pitchFamily="34" charset="0"/>
              </a:rPr>
              <a:t>Mercato Veicoli innovativi zev </a:t>
            </a:r>
          </a:p>
        </p:txBody>
      </p:sp>
      <p:sp>
        <p:nvSpPr>
          <p:cNvPr id="29705" name="CasellaDiTesto 3"/>
          <p:cNvSpPr txBox="1">
            <a:spLocks noChangeArrowheads="1"/>
          </p:cNvSpPr>
          <p:nvPr/>
        </p:nvSpPr>
        <p:spPr bwMode="auto">
          <a:xfrm>
            <a:off x="1992313" y="545465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0</a:t>
            </a:r>
          </a:p>
        </p:txBody>
      </p:sp>
      <p:sp>
        <p:nvSpPr>
          <p:cNvPr id="29706" name="CasellaDiTesto 13"/>
          <p:cNvSpPr txBox="1">
            <a:spLocks noChangeArrowheads="1"/>
          </p:cNvSpPr>
          <p:nvPr/>
        </p:nvSpPr>
        <p:spPr bwMode="auto">
          <a:xfrm>
            <a:off x="8285163" y="4111625"/>
            <a:ext cx="308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Grandi volumi vendita</a:t>
            </a:r>
          </a:p>
          <a:p>
            <a:r>
              <a:rPr lang="it-IT">
                <a:latin typeface="Calibri" pitchFamily="34" charset="0"/>
              </a:rPr>
              <a:t>E post vendita da sviluppare</a:t>
            </a:r>
          </a:p>
        </p:txBody>
      </p:sp>
      <p:sp>
        <p:nvSpPr>
          <p:cNvPr id="29707" name="CasellaDiTesto 14"/>
          <p:cNvSpPr txBox="1">
            <a:spLocks noChangeArrowheads="1"/>
          </p:cNvSpPr>
          <p:nvPr/>
        </p:nvSpPr>
        <p:spPr bwMode="auto">
          <a:xfrm>
            <a:off x="2132013" y="1520825"/>
            <a:ext cx="23383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bassi volumi vendita</a:t>
            </a:r>
          </a:p>
          <a:p>
            <a:r>
              <a:rPr lang="it-IT">
                <a:latin typeface="Calibri" pitchFamily="34" charset="0"/>
              </a:rPr>
              <a:t>E post vendita molto </a:t>
            </a:r>
          </a:p>
          <a:p>
            <a:r>
              <a:rPr lang="it-IT">
                <a:latin typeface="Calibri" pitchFamily="34" charset="0"/>
              </a:rPr>
              <a:t>sviluppato</a:t>
            </a:r>
          </a:p>
        </p:txBody>
      </p:sp>
      <p:sp>
        <p:nvSpPr>
          <p:cNvPr id="5" name="Freccia a destra 4">
            <a:extLst>
              <a:ext uri="{FF2B5EF4-FFF2-40B4-BE49-F238E27FC236}"/>
            </a:extLst>
          </p:cNvPr>
          <p:cNvSpPr/>
          <p:nvPr/>
        </p:nvSpPr>
        <p:spPr>
          <a:xfrm rot="12952171">
            <a:off x="7016750" y="3598863"/>
            <a:ext cx="1209675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>
            <a:extLst>
              <a:ext uri="{FF2B5EF4-FFF2-40B4-BE49-F238E27FC236}"/>
            </a:extLst>
          </p:cNvPr>
          <p:cNvSpPr/>
          <p:nvPr/>
        </p:nvSpPr>
        <p:spPr>
          <a:xfrm rot="16200000">
            <a:off x="3101975" y="1995488"/>
            <a:ext cx="650875" cy="15621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Ovale 15">
            <a:extLst>
              <a:ext uri="{FF2B5EF4-FFF2-40B4-BE49-F238E27FC236}"/>
            </a:extLst>
          </p:cNvPr>
          <p:cNvSpPr/>
          <p:nvPr/>
        </p:nvSpPr>
        <p:spPr>
          <a:xfrm>
            <a:off x="4208463" y="2357438"/>
            <a:ext cx="2924175" cy="1636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Mercato maturo</a:t>
            </a:r>
          </a:p>
        </p:txBody>
      </p:sp>
      <p:sp>
        <p:nvSpPr>
          <p:cNvPr id="29711" name="CasellaDiTesto 20"/>
          <p:cNvSpPr txBox="1">
            <a:spLocks noChangeArrowheads="1"/>
          </p:cNvSpPr>
          <p:nvPr/>
        </p:nvSpPr>
        <p:spPr bwMode="auto">
          <a:xfrm>
            <a:off x="8816975" y="5638800"/>
            <a:ext cx="91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migliaia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/>
            </a:extLst>
          </p:cNvPr>
          <p:cNvSpPr txBox="1"/>
          <p:nvPr/>
        </p:nvSpPr>
        <p:spPr>
          <a:xfrm>
            <a:off x="1290638" y="1612900"/>
            <a:ext cx="6964362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Serve un deciso cambio di passo , per poter sostenere la transizione ecologica, questo pone i temi qui richiamati in prima fila per 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Gestione degli operatori tpl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Gli strumenti sono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b="1" dirty="0">
                <a:latin typeface="+mn-lt"/>
                <a:cs typeface="+mn-cs"/>
              </a:rPr>
              <a:t>Capitolati d’acquisto;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b="1" dirty="0">
                <a:latin typeface="+mn-lt"/>
                <a:cs typeface="+mn-cs"/>
              </a:rPr>
              <a:t>Gestione della conoscenza lungo tutta la vita : LCC e LCA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b="1" dirty="0">
                <a:latin typeface="+mn-lt"/>
                <a:cs typeface="+mn-cs"/>
              </a:rPr>
              <a:t>Sviluppo conoscenza interna in ogni possibile occasione</a:t>
            </a:r>
          </a:p>
        </p:txBody>
      </p:sp>
      <p:sp>
        <p:nvSpPr>
          <p:cNvPr id="30722" name="CasellaDiTesto 2"/>
          <p:cNvSpPr txBox="1">
            <a:spLocks noChangeArrowheads="1"/>
          </p:cNvSpPr>
          <p:nvPr/>
        </p:nvSpPr>
        <p:spPr bwMode="auto">
          <a:xfrm>
            <a:off x="1906588" y="327025"/>
            <a:ext cx="83820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Calibri" pitchFamily="34" charset="0"/>
              </a:rPr>
              <a:t>Il cambiamento l’unica costate (Eraclito 500 a.c.)</a:t>
            </a:r>
          </a:p>
          <a:p>
            <a:endParaRPr lang="it-IT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/>
            </a:extLst>
          </p:cNvPr>
          <p:cNvSpPr txBox="1"/>
          <p:nvPr/>
        </p:nvSpPr>
        <p:spPr>
          <a:xfrm>
            <a:off x="1141413" y="1233488"/>
            <a:ext cx="9126537" cy="45243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atin typeface="+mn-lt"/>
                <a:cs typeface="+mn-cs"/>
              </a:rPr>
              <a:t>La fine </a:t>
            </a:r>
            <a:r>
              <a:rPr lang="it-IT" sz="3200" b="1" dirty="0">
                <a:latin typeface="+mn-lt"/>
                <a:cs typeface="+mn-cs"/>
              </a:rPr>
              <a:t>della manutenzione </a:t>
            </a:r>
            <a:r>
              <a:rPr lang="it-IT" sz="3200" dirty="0">
                <a:latin typeface="+mn-lt"/>
                <a:cs typeface="+mn-cs"/>
              </a:rPr>
              <a:t>degli operatori TPL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3200" dirty="0">
                <a:latin typeface="+mn-lt"/>
                <a:cs typeface="+mn-cs"/>
              </a:rPr>
              <a:t>Non realizzare i capitolati di acquisto degli autobus;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3200" dirty="0">
                <a:latin typeface="+mn-lt"/>
                <a:cs typeface="+mn-cs"/>
              </a:rPr>
              <a:t>Non sviluppare le nuove conoscenze;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3200" dirty="0">
                <a:latin typeface="+mn-lt"/>
                <a:cs typeface="+mn-cs"/>
              </a:rPr>
              <a:t>Non sviluppare le tecnologie di gestione della flotta;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3200" dirty="0">
                <a:latin typeface="+mn-lt"/>
                <a:cs typeface="+mn-cs"/>
              </a:rPr>
              <a:t>Non costruire una rete efficace con i costruttori;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3200" dirty="0">
                <a:latin typeface="+mn-lt"/>
                <a:cs typeface="+mn-cs"/>
              </a:rPr>
              <a:t>Non utilizzare il LCC;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1"/>
          <p:cNvSpPr txBox="1">
            <a:spLocks noChangeArrowheads="1"/>
          </p:cNvSpPr>
          <p:nvPr/>
        </p:nvSpPr>
        <p:spPr bwMode="auto">
          <a:xfrm>
            <a:off x="1260475" y="1463675"/>
            <a:ext cx="99583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Next please 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Siamo solo all’inizio !</a:t>
            </a:r>
          </a:p>
          <a:p>
            <a:r>
              <a:rPr lang="it-IT">
                <a:latin typeface="Calibri" pitchFamily="34" charset="0"/>
              </a:rPr>
              <a:t>Dobbiamo completamente rivedere l’approccio per tenere conto della digitalizzazione e della complessità</a:t>
            </a:r>
          </a:p>
          <a:p>
            <a:r>
              <a:rPr lang="it-IT">
                <a:latin typeface="Calibri" pitchFamily="34" charset="0"/>
              </a:rPr>
              <a:t>crescente della gestione delle attività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sellaDiTesto 1"/>
          <p:cNvSpPr txBox="1">
            <a:spLocks noChangeArrowheads="1"/>
          </p:cNvSpPr>
          <p:nvPr/>
        </p:nvSpPr>
        <p:spPr bwMode="auto">
          <a:xfrm>
            <a:off x="179388" y="1881188"/>
            <a:ext cx="1183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>
                <a:latin typeface="Calibri" pitchFamily="34" charset="0"/>
              </a:rPr>
              <a:t>«.. Le tue ragioni stanno nelle tue conseguenze non nelle tue origini…»</a:t>
            </a:r>
          </a:p>
        </p:txBody>
      </p:sp>
      <p:sp>
        <p:nvSpPr>
          <p:cNvPr id="8194" name="CasellaDiTesto 2"/>
          <p:cNvSpPr txBox="1">
            <a:spLocks noChangeArrowheads="1"/>
          </p:cNvSpPr>
          <p:nvPr/>
        </p:nvSpPr>
        <p:spPr bwMode="auto">
          <a:xfrm>
            <a:off x="7146925" y="2906713"/>
            <a:ext cx="106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Carlo Sini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88925" y="3968750"/>
            <a:ext cx="11907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Ecco perché i discorsi sulla transizione delle flotte </a:t>
            </a:r>
            <a:r>
              <a:rPr lang="it-IT" b="1" u="sng">
                <a:latin typeface="Calibri" pitchFamily="34" charset="0"/>
              </a:rPr>
              <a:t>(non) sono filosofia </a:t>
            </a:r>
            <a:r>
              <a:rPr lang="it-IT">
                <a:latin typeface="Calibri" pitchFamily="34" charset="0"/>
              </a:rPr>
              <a:t>perché il settore è tutto orientato a punti di vista come </a:t>
            </a:r>
          </a:p>
          <a:p>
            <a:r>
              <a:rPr lang="it-IT">
                <a:latin typeface="Calibri" pitchFamily="34" charset="0"/>
              </a:rPr>
              <a:t>quello di un manager che qualche anno fa a Firenze ad un convegno ASSTRA ci illuminò:</a:t>
            </a:r>
          </a:p>
          <a:p>
            <a:r>
              <a:rPr lang="it-IT">
                <a:latin typeface="Calibri" pitchFamily="34" charset="0"/>
              </a:rPr>
              <a:t>«…per gli autobus elettrici la ricarica overnight è meglio …»</a:t>
            </a:r>
          </a:p>
          <a:p>
            <a:r>
              <a:rPr lang="it-IT">
                <a:latin typeface="Calibri" pitchFamily="34" charset="0"/>
              </a:rPr>
              <a:t> o più di recente un altro: «.. Gli autobus alimentati ad idrogeno servono solo per fare una conferenza stampa …»</a:t>
            </a:r>
          </a:p>
          <a:p>
            <a:r>
              <a:rPr lang="it-IT">
                <a:latin typeface="Calibri" pitchFamily="34" charset="0"/>
              </a:rPr>
              <a:t>Oppure «… è meglio che il case study sia il nostro non quello di Bologna…»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Beh questa roba è proprio vero </a:t>
            </a:r>
            <a:r>
              <a:rPr lang="it-IT" b="1" u="sng">
                <a:latin typeface="Calibri" pitchFamily="34" charset="0"/>
              </a:rPr>
              <a:t>non è filosofia </a:t>
            </a:r>
            <a:r>
              <a:rPr lang="it-IT">
                <a:latin typeface="Calibri" pitchFamily="34" charset="0"/>
              </a:rPr>
              <a:t>perché uno degli obiettivi della filosofia è la ricerca della </a:t>
            </a:r>
            <a:r>
              <a:rPr lang="it-IT" b="1" u="sng">
                <a:latin typeface="Calibri" pitchFamily="34" charset="0"/>
              </a:rPr>
              <a:t>verità</a:t>
            </a:r>
          </a:p>
          <a:p>
            <a:r>
              <a:rPr lang="it-IT" b="1" u="sng">
                <a:latin typeface="Calibri" pitchFamily="34" charset="0"/>
              </a:rPr>
              <a:t>contro la chiacchera </a:t>
            </a:r>
            <a:r>
              <a:rPr lang="it-IT">
                <a:latin typeface="Calibri" pitchFamily="34" charset="0"/>
              </a:rPr>
              <a:t>e la presenza del </a:t>
            </a:r>
            <a:r>
              <a:rPr lang="it-IT" b="1" u="sng">
                <a:latin typeface="Calibri" pitchFamily="34" charset="0"/>
              </a:rPr>
              <a:t>dubbio costruttivo (non scettico) contro l’approccio dogmatico</a:t>
            </a:r>
            <a:r>
              <a:rPr lang="it-IT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asellaDiTesto 1"/>
          <p:cNvSpPr txBox="1">
            <a:spLocks noChangeArrowheads="1"/>
          </p:cNvSpPr>
          <p:nvPr/>
        </p:nvSpPr>
        <p:spPr bwMode="auto">
          <a:xfrm>
            <a:off x="512763" y="2195513"/>
            <a:ext cx="11598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alibri" pitchFamily="34" charset="0"/>
              </a:rPr>
              <a:t>Ecco la chicca che Vi premia per aver fatto lo sforzo di essere qui </a:t>
            </a:r>
          </a:p>
          <a:p>
            <a:endParaRPr lang="it-IT" sz="2400">
              <a:latin typeface="Calibri" pitchFamily="34" charset="0"/>
            </a:endParaRPr>
          </a:p>
          <a:p>
            <a:r>
              <a:rPr lang="it-IT" sz="2400">
                <a:latin typeface="Calibri" pitchFamily="34" charset="0"/>
              </a:rPr>
              <a:t>Ieri è arrivata la comunicazione di UITP sulle decisioni UE sulle modifiche alla clean vehicles </a:t>
            </a:r>
          </a:p>
          <a:p>
            <a:endParaRPr lang="it-IT" sz="2400">
              <a:latin typeface="Calibri" pitchFamily="34" charset="0"/>
            </a:endParaRPr>
          </a:p>
          <a:p>
            <a:endParaRPr lang="it-IT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724025"/>
            <a:ext cx="9847262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204788"/>
            <a:ext cx="32829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4414838" y="1724025"/>
            <a:ext cx="658812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4414838" y="3529013"/>
            <a:ext cx="1601787" cy="41116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asellaDiTesto 1"/>
          <p:cNvSpPr txBox="1">
            <a:spLocks noChangeArrowheads="1"/>
          </p:cNvSpPr>
          <p:nvPr/>
        </p:nvSpPr>
        <p:spPr bwMode="auto">
          <a:xfrm>
            <a:off x="595313" y="1212850"/>
            <a:ext cx="11001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Al momento con queste norme, che possono comunque esser e sempre riviste, portano al fatto che :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Urbano</a:t>
            </a:r>
          </a:p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2035 +14 anni = ancora nel 2049 potrebbero essere in circolazione autobus a gasolio ,  Anche nell’area urbana ?</a:t>
            </a:r>
          </a:p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Ma ci crediamo ? Poi ci sono i PUMS (es. Bologna dal 2020) che impongono solo ZEV per i nuovi autobus  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 b="1">
                <a:solidFill>
                  <a:srgbClr val="00B0F0"/>
                </a:solidFill>
                <a:latin typeface="Calibri" pitchFamily="34" charset="0"/>
              </a:rPr>
              <a:t>Extraurbano</a:t>
            </a:r>
          </a:p>
          <a:p>
            <a:r>
              <a:rPr lang="it-IT" b="1">
                <a:solidFill>
                  <a:srgbClr val="00B0F0"/>
                </a:solidFill>
                <a:latin typeface="Calibri" pitchFamily="34" charset="0"/>
              </a:rPr>
              <a:t>2035 + 14 anni = ancora il 50% della fotta extraurbana potrebbe essere a gasolio nel 2049 ?</a:t>
            </a:r>
          </a:p>
          <a:p>
            <a:r>
              <a:rPr lang="it-IT" b="1">
                <a:solidFill>
                  <a:srgbClr val="00B0F0"/>
                </a:solidFill>
                <a:latin typeface="Calibri" pitchFamily="34" charset="0"/>
              </a:rPr>
              <a:t>Ma è credibile ? </a:t>
            </a:r>
          </a:p>
          <a:p>
            <a:r>
              <a:rPr lang="it-IT" b="1">
                <a:solidFill>
                  <a:srgbClr val="00B0F0"/>
                </a:solidFill>
                <a:latin typeface="Calibri" pitchFamily="34" charset="0"/>
              </a:rPr>
              <a:t>Quando i Pums vieteranno l’accesso ai bus a gasolio nelle aree urbane, dove devono entrare questi autobus, cosa </a:t>
            </a:r>
          </a:p>
          <a:p>
            <a:r>
              <a:rPr lang="it-IT" b="1">
                <a:solidFill>
                  <a:srgbClr val="00B0F0"/>
                </a:solidFill>
                <a:latin typeface="Calibri" pitchFamily="34" charset="0"/>
              </a:rPr>
              <a:t>accadrà all’operatore TPL che ha ancora gasolio ?</a:t>
            </a:r>
          </a:p>
          <a:p>
            <a:r>
              <a:rPr lang="it-IT" b="1">
                <a:solidFill>
                  <a:srgbClr val="00B0F0"/>
                </a:solidFill>
                <a:latin typeface="Calibri" pitchFamily="34" charset="0"/>
              </a:rPr>
              <a:t>Con il gas CNG e LNG specie se BIO invece si può arrivare al 2050 e non è poco.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95313" y="4857750"/>
            <a:ext cx="11403012" cy="1477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Chiaramente i manager più competenti diranno che , finalmente è arrivata un po’ di ragionevolezza e quindi</a:t>
            </a:r>
          </a:p>
          <a:p>
            <a:r>
              <a:rPr lang="it-IT">
                <a:latin typeface="Calibri" pitchFamily="34" charset="0"/>
              </a:rPr>
              <a:t>Abbiamo molto tempo per la nostra transizione… </a:t>
            </a:r>
          </a:p>
          <a:p>
            <a:r>
              <a:rPr lang="it-IT">
                <a:latin typeface="Calibri" pitchFamily="34" charset="0"/>
              </a:rPr>
              <a:t>Dimenticando si che probabilmente dopo il 2030 sarà complesso trovare bus nuovi a gasolio (se andranno nel mercato</a:t>
            </a:r>
          </a:p>
          <a:p>
            <a:r>
              <a:rPr lang="it-IT">
                <a:latin typeface="Calibri" pitchFamily="34" charset="0"/>
              </a:rPr>
              <a:t> dell’usato. Vedremo dopo che questo non è gratis a livello strategico per la manutenzione) … per lo meno il CNG o LNG </a:t>
            </a:r>
          </a:p>
          <a:p>
            <a:r>
              <a:rPr lang="it-IT">
                <a:latin typeface="Calibri" pitchFamily="34" charset="0"/>
              </a:rPr>
              <a:t>Dovranno farlo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asellaDiTesto 1"/>
          <p:cNvSpPr txBox="1">
            <a:spLocks noChangeArrowheads="1"/>
          </p:cNvSpPr>
          <p:nvPr/>
        </p:nvSpPr>
        <p:spPr bwMode="auto">
          <a:xfrm>
            <a:off x="390525" y="2095500"/>
            <a:ext cx="11410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latin typeface="Calibri" pitchFamily="34" charset="0"/>
              </a:rPr>
              <a:t>Dopo aver illustrato il contesto entro il quale ci dobbiamo muovere </a:t>
            </a:r>
          </a:p>
          <a:p>
            <a:r>
              <a:rPr lang="it-IT" sz="3200">
                <a:latin typeface="Calibri" pitchFamily="34" charset="0"/>
              </a:rPr>
              <a:t>entriamo nel merito di quanto accade alla manutenzione flotte</a:t>
            </a:r>
          </a:p>
          <a:p>
            <a:r>
              <a:rPr lang="it-IT" sz="3200">
                <a:latin typeface="Calibri" pitchFamily="34" charset="0"/>
              </a:rPr>
              <a:t> a causa di queste norme di riferimento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/>
            </a:extLst>
          </p:cNvPr>
          <p:cNvSpPr txBox="1"/>
          <p:nvPr/>
        </p:nvSpPr>
        <p:spPr>
          <a:xfrm>
            <a:off x="854075" y="3751263"/>
            <a:ext cx="10336213" cy="26781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  <a:cs typeface="+mn-cs"/>
              </a:rPr>
              <a:t>In effetti le aziende operatrici si trovano in fase critica su nuovi mercati per le attività di manutenzione e gestione flotta: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  <a:cs typeface="+mn-cs"/>
              </a:rPr>
              <a:t>Energia (sostenibilità multi carburante)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  <a:cs typeface="+mn-cs"/>
              </a:rPr>
              <a:t>Il mercato del lavoro locale/nazionale;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  <a:cs typeface="+mn-cs"/>
              </a:rPr>
              <a:t>il sistema di servizi post vendita dei costruttori dei veicoli;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  <a:cs typeface="+mn-cs"/>
              </a:rPr>
              <a:t>Il mercato delle imprese che offrono servizi di manutenzione.</a:t>
            </a:r>
          </a:p>
        </p:txBody>
      </p:sp>
      <p:sp>
        <p:nvSpPr>
          <p:cNvPr id="13314" name="CasellaDiTesto 2"/>
          <p:cNvSpPr txBox="1">
            <a:spLocks noChangeArrowheads="1"/>
          </p:cNvSpPr>
          <p:nvPr/>
        </p:nvSpPr>
        <p:spPr bwMode="auto">
          <a:xfrm>
            <a:off x="2473325" y="663575"/>
            <a:ext cx="422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I mercati di riferimento degli operatori TPL:</a:t>
            </a:r>
          </a:p>
        </p:txBody>
      </p:sp>
      <p:sp>
        <p:nvSpPr>
          <p:cNvPr id="4" name="CasellaDiTesto 3">
            <a:extLst>
              <a:ext uri="{FF2B5EF4-FFF2-40B4-BE49-F238E27FC236}"/>
            </a:extLst>
          </p:cNvPr>
          <p:cNvSpPr txBox="1"/>
          <p:nvPr/>
        </p:nvSpPr>
        <p:spPr>
          <a:xfrm>
            <a:off x="806450" y="1304925"/>
            <a:ext cx="10336213" cy="224790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cs typeface="+mn-cs"/>
              </a:rPr>
              <a:t>Le aziende operatrici si trovano da sempre a contatto con mercati specifici: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dirty="0">
                <a:latin typeface="+mn-lt"/>
                <a:cs typeface="+mn-cs"/>
              </a:rPr>
              <a:t>Autobus nuovi;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dirty="0">
                <a:latin typeface="+mn-lt"/>
                <a:cs typeface="+mn-cs"/>
              </a:rPr>
              <a:t>Pneumatici . Batterie avviamento;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dirty="0">
                <a:latin typeface="+mn-lt"/>
                <a:cs typeface="+mn-cs"/>
              </a:rPr>
              <a:t>ricambi;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dirty="0">
                <a:latin typeface="+mn-lt"/>
                <a:cs typeface="+mn-cs"/>
              </a:rPr>
              <a:t>Autobus usati;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dirty="0">
                <a:latin typeface="+mn-lt"/>
                <a:cs typeface="+mn-cs"/>
              </a:rPr>
              <a:t>Energia (</a:t>
            </a:r>
            <a:r>
              <a:rPr lang="it-IT" sz="2000" dirty="0" err="1">
                <a:latin typeface="+mn-lt"/>
                <a:cs typeface="+mn-cs"/>
              </a:rPr>
              <a:t>old</a:t>
            </a:r>
            <a:r>
              <a:rPr lang="it-IT" sz="2000" dirty="0">
                <a:latin typeface="+mn-lt"/>
                <a:cs typeface="+mn-cs"/>
              </a:rPr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/>
            </a:extLst>
          </p:cNvPr>
          <p:cNvSpPr txBox="1"/>
          <p:nvPr/>
        </p:nvSpPr>
        <p:spPr>
          <a:xfrm>
            <a:off x="884238" y="596900"/>
            <a:ext cx="10861675" cy="53546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Il mercato del lavoro locale/nazionale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È sempre più difficile trovare personale che sia disposto a seguire un processo di apprendistato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Anche se viene tracciato un percorso preciso, nel caso di impegno e sviluppo delle competenze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I ragazzi, anche se sono già stati in azienda per gli stage scolastici formativi, non sono interessati per la più parte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A questo percorso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Quelli che comprendono in pochi anni raggiungono livelli che difficilmente nello stesso periodo  raggiungerebbero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 anche in altre aziende industriali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latin typeface="+mn-lt"/>
                <a:cs typeface="+mn-cs"/>
              </a:rPr>
              <a:t>il sistema di servizi post vendita dei costruttori dei veicoli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I costruttori di autobus sono in condizioni molto differenziate 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Esistenza di una rete di post vendita consolidata e di lungo corso;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Creazione di partnership con piccole imprese locali che subentrano nell’assistenza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latin typeface="+mn-lt"/>
                <a:cs typeface="+mn-cs"/>
              </a:rPr>
              <a:t>Partnership con imprese </a:t>
            </a:r>
            <a:r>
              <a:rPr lang="it-IT" dirty="0" err="1">
                <a:latin typeface="+mn-lt"/>
                <a:cs typeface="+mn-cs"/>
              </a:rPr>
              <a:t>multicantiere</a:t>
            </a:r>
            <a:r>
              <a:rPr lang="it-IT" dirty="0">
                <a:latin typeface="+mn-lt"/>
                <a:cs typeface="+mn-cs"/>
              </a:rPr>
              <a:t> che operano da anni;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Il mercato delle imprese che offrono servizi di manutenzione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questo mercato ha due principali clienti : le imprese operatici tpl e i costruttori di autobus;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Sempre di più le imprese che hanno sviluppato competenze e metodo si trovano nei crocevia nella gestione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delle commesse più importanti per gli operatori tpl e allo stesso tempo per i costruttori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1268</Words>
  <Application>Microsoft Office PowerPoint</Application>
  <PresentationFormat>Personalizzato</PresentationFormat>
  <Paragraphs>205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5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Calibri</vt:lpstr>
      <vt:lpstr>Arial</vt:lpstr>
      <vt:lpstr>Calibri Light</vt:lpstr>
      <vt:lpstr>Times New Roman</vt:lpstr>
      <vt:lpstr>Symbol</vt:lpstr>
      <vt:lpstr>Tema di Office</vt:lpstr>
      <vt:lpstr>Tema di Office</vt:lpstr>
      <vt:lpstr>Tema di Office</vt:lpstr>
      <vt:lpstr>Tema di Office</vt:lpstr>
      <vt:lpstr>Tema di Office</vt:lpstr>
      <vt:lpstr>Perché la transizione – delle flotte per il TPL - (non) è filosofia   ovvero l’evoluzione del sistema di gestione delle flotte autobus TPL alla luce della transizione NET zero al 2050 (o prima…)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La conoscenza…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SASSO</dc:creator>
  <cp:lastModifiedBy>SalaCorsi</cp:lastModifiedBy>
  <cp:revision>47</cp:revision>
  <dcterms:created xsi:type="dcterms:W3CDTF">2019-02-18T11:38:50Z</dcterms:created>
  <dcterms:modified xsi:type="dcterms:W3CDTF">2023-09-22T06:56:49Z</dcterms:modified>
</cp:coreProperties>
</file>