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326" r:id="rId4"/>
    <p:sldId id="257" r:id="rId5"/>
    <p:sldId id="280" r:id="rId6"/>
    <p:sldId id="296" r:id="rId7"/>
    <p:sldId id="324" r:id="rId8"/>
    <p:sldId id="308" r:id="rId9"/>
    <p:sldId id="321" r:id="rId10"/>
    <p:sldId id="305" r:id="rId11"/>
    <p:sldId id="322" r:id="rId12"/>
    <p:sldId id="318" r:id="rId13"/>
    <p:sldId id="330" r:id="rId14"/>
    <p:sldId id="325" r:id="rId15"/>
    <p:sldId id="320" r:id="rId16"/>
    <p:sldId id="314" r:id="rId17"/>
    <p:sldId id="335" r:id="rId18"/>
    <p:sldId id="333" r:id="rId19"/>
    <p:sldId id="334" r:id="rId20"/>
    <p:sldId id="336" r:id="rId2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E0"/>
    <a:srgbClr val="FF97BA"/>
    <a:srgbClr val="FFFFCC"/>
    <a:srgbClr val="FF7C80"/>
    <a:srgbClr val="FF5050"/>
    <a:srgbClr val="EDF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13357178053449E-2"/>
          <c:y val="5.9315039527444234E-2"/>
          <c:w val="0.94061201524435589"/>
          <c:h val="0.76352038834634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Nord-Ovest</c:v>
                </c:pt>
                <c:pt idx="1">
                  <c:v>Nord-Est</c:v>
                </c:pt>
                <c:pt idx="2">
                  <c:v>Centro</c:v>
                </c:pt>
                <c:pt idx="3">
                  <c:v>Sud e Isole</c:v>
                </c:pt>
              </c:strCache>
            </c:strRef>
          </c:cat>
          <c:val>
            <c:numRef>
              <c:f>Foglio1!$B$2:$B$5</c:f>
              <c:numCache>
                <c:formatCode>0.0%</c:formatCode>
                <c:ptCount val="4"/>
                <c:pt idx="0">
                  <c:v>0.26229508196721318</c:v>
                </c:pt>
                <c:pt idx="1">
                  <c:v>0.31147540983606614</c:v>
                </c:pt>
                <c:pt idx="2">
                  <c:v>0.13114754098360637</c:v>
                </c:pt>
                <c:pt idx="3">
                  <c:v>0.29508196721311536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5D-446D-98EB-8161F4B3FBE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Nord-Ovest</c:v>
                </c:pt>
                <c:pt idx="1">
                  <c:v>Nord-Est</c:v>
                </c:pt>
                <c:pt idx="2">
                  <c:v>Centro</c:v>
                </c:pt>
                <c:pt idx="3">
                  <c:v>Sud e Isole</c:v>
                </c:pt>
              </c:strCache>
            </c:strRef>
          </c:cat>
          <c:val>
            <c:numRef>
              <c:f>Foglio1!$C$2:$C$5</c:f>
              <c:numCache>
                <c:formatCode>0.0%</c:formatCode>
                <c:ptCount val="4"/>
                <c:pt idx="0">
                  <c:v>0.31782945736434226</c:v>
                </c:pt>
                <c:pt idx="1">
                  <c:v>0.21705426356589186</c:v>
                </c:pt>
                <c:pt idx="2">
                  <c:v>0.20930232558139575</c:v>
                </c:pt>
                <c:pt idx="3">
                  <c:v>0.2558139534883721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5D-446D-98EB-8161F4B3FB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8184448"/>
        <c:axId val="188185984"/>
      </c:barChart>
      <c:catAx>
        <c:axId val="188184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8185984"/>
        <c:crosses val="autoZero"/>
        <c:auto val="1"/>
        <c:lblAlgn val="ctr"/>
        <c:lblOffset val="100"/>
        <c:noMultiLvlLbl val="0"/>
      </c:catAx>
      <c:valAx>
        <c:axId val="1881859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one"/>
        <c:crossAx val="18818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2392176199643226"/>
          <c:y val="2.662438865925228E-2"/>
          <c:w val="0.20673718426248508"/>
          <c:h val="0.111177858956820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 sz="1200">
          <a:latin typeface="+mj-lt"/>
        </a:defRPr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18713879121114E-2"/>
          <c:y val="5.9315039527444199E-2"/>
          <c:w val="0.96237106478165857"/>
          <c:h val="0.675840250649546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Regione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Enti con beni immobili di proprietà</c:v>
                </c:pt>
                <c:pt idx="1">
                  <c:v>Enti con beni immobili non di proprietà</c:v>
                </c:pt>
                <c:pt idx="2">
                  <c:v>Enti con beni immobili parzialmente di proprietà</c:v>
                </c:pt>
              </c:strCache>
            </c:strRef>
          </c:cat>
          <c:val>
            <c:numRef>
              <c:f>Foglio1!$B$2:$B$4</c:f>
              <c:numCache>
                <c:formatCode>0.0%</c:formatCode>
                <c:ptCount val="3"/>
                <c:pt idx="0">
                  <c:v>0.2</c:v>
                </c:pt>
                <c:pt idx="1">
                  <c:v>0.46666666666666706</c:v>
                </c:pt>
                <c:pt idx="2">
                  <c:v>0.33333333333333331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45-4636-B6E6-483149AD1045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Provincia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Enti con beni immobili di proprietà</c:v>
                </c:pt>
                <c:pt idx="1">
                  <c:v>Enti con beni immobili non di proprietà</c:v>
                </c:pt>
                <c:pt idx="2">
                  <c:v>Enti con beni immobili parzialmente di proprietà</c:v>
                </c:pt>
              </c:strCache>
            </c:strRef>
          </c:cat>
          <c:val>
            <c:numRef>
              <c:f>Foglio1!$C$2:$C$4</c:f>
              <c:numCache>
                <c:formatCode>0.0%</c:formatCode>
                <c:ptCount val="3"/>
                <c:pt idx="0">
                  <c:v>9.6774193548387219E-2</c:v>
                </c:pt>
                <c:pt idx="1">
                  <c:v>0.87096774193548387</c:v>
                </c:pt>
                <c:pt idx="2">
                  <c:v>3.2258064516129073E-2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45-4636-B6E6-483149AD1045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Agenzia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Enti con beni immobili di proprietà</c:v>
                </c:pt>
                <c:pt idx="1">
                  <c:v>Enti con beni immobili non di proprietà</c:v>
                </c:pt>
                <c:pt idx="2">
                  <c:v>Enti con beni immobili parzialmente di proprietà</c:v>
                </c:pt>
              </c:strCache>
            </c:strRef>
          </c:cat>
          <c:val>
            <c:numRef>
              <c:f>Foglio1!$D$2:$D$4</c:f>
              <c:numCache>
                <c:formatCode>0.0%</c:formatCode>
                <c:ptCount val="3"/>
                <c:pt idx="0">
                  <c:v>6.25E-2</c:v>
                </c:pt>
                <c:pt idx="1">
                  <c:v>0.8125</c:v>
                </c:pt>
                <c:pt idx="2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45-4636-B6E6-483149AD1045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Comune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Foglio1!$A$2:$A$4</c:f>
              <c:strCache>
                <c:ptCount val="3"/>
                <c:pt idx="0">
                  <c:v>Enti con beni immobili di proprietà</c:v>
                </c:pt>
                <c:pt idx="1">
                  <c:v>Enti con beni immobili non di proprietà</c:v>
                </c:pt>
                <c:pt idx="2">
                  <c:v>Enti con beni immobili parzialmente di proprietà</c:v>
                </c:pt>
              </c:strCache>
            </c:strRef>
          </c:cat>
          <c:val>
            <c:numRef>
              <c:f>Foglio1!$E$2:$E$4</c:f>
              <c:numCache>
                <c:formatCode>0.0%</c:formatCode>
                <c:ptCount val="3"/>
                <c:pt idx="0">
                  <c:v>8.1081081081081086E-2</c:v>
                </c:pt>
                <c:pt idx="1">
                  <c:v>0.59459459459459463</c:v>
                </c:pt>
                <c:pt idx="2">
                  <c:v>0.32432432432432506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45-4636-B6E6-483149AD104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5922560"/>
        <c:axId val="195932544"/>
      </c:barChart>
      <c:catAx>
        <c:axId val="19592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95932544"/>
        <c:crosses val="autoZero"/>
        <c:auto val="1"/>
        <c:lblAlgn val="ctr"/>
        <c:lblOffset val="100"/>
        <c:noMultiLvlLbl val="0"/>
      </c:catAx>
      <c:valAx>
        <c:axId val="1959325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one"/>
        <c:crossAx val="19592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322879623455258E-3"/>
          <c:y val="0.93119131379830811"/>
          <c:w val="0.99176771203765446"/>
          <c:h val="6.88086862016925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>
      <a:solidFill>
        <a:schemeClr val="tx1"/>
      </a:solidFill>
    </a:ln>
    <a:effectLst/>
  </c:spPr>
  <c:txPr>
    <a:bodyPr/>
    <a:lstStyle/>
    <a:p>
      <a:pPr>
        <a:defRPr sz="1200">
          <a:latin typeface="+mj-lt"/>
        </a:defRPr>
      </a:pPr>
      <a:endParaRPr lang="it-I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EF2B5D-0A86-40FA-971C-04DC47B2A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684D7E-8C2B-442F-B160-1E288EDBA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D94272-6143-48BD-B7C6-5D45DC6F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859E37-1454-4D67-9399-2EED12C89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3E504E-FD13-4E8D-ACEC-8F4AB42F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4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40F940-3D8B-47E7-BFB8-3333693C2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211B9FF-72F5-453E-9FE5-1592E98D9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EAED1D-715F-4723-98CF-23E31597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7137C1-F395-42EC-9756-C2C13E1DA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B4C708-EACE-4EE5-80AC-E4DD8A86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506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680757A-76AB-4EB8-86B7-12B6DEEC4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C728536-F6F5-4A0F-8F7F-7F1694717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8EB336-133D-4B46-A798-5291B697E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50758B-D5CF-4350-B348-8C0A0D010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777D7B-50D1-4087-BAFE-3EC97CB9D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362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2D4DAA-CED5-433D-992B-18CB70DE2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E3B948-2074-4891-A05A-9512EF709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EE8E2A-A638-4A37-8652-008A493D3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FE70F9-8D3E-4766-B331-154A130B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3E12F0-2763-4867-BBFB-774AFF9D5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94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258AB7-D529-4045-8D15-8F891E13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4782F7C-3DFA-40F1-8A37-402645844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4FB3C6B-37A7-4FC7-9260-6A508E8E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981B65-52E6-4065-868F-72925CE78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5B894A-1514-4B75-9B97-AD8135099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579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22EC82-6996-4303-A461-3165C0850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75521-3F61-4231-9759-CD9D5EFF07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5569B4-949F-4AAB-8656-22A3F44FE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5A21121-7232-4AAE-981C-18F755E96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9210C42-B3CD-44FE-B6E3-B272F62C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C35A4D-120F-4F56-87A7-F82A928BE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110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31D4E5-AD23-434E-B4CB-91B52D06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3C1A27-B8F8-4781-847A-0E9254C06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736263-1C5C-406C-9CBB-114B318CB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6D0743F-6B31-4BB1-A79A-694CAA17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6F0663-A4EA-43FE-9679-4278EA417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AD0CE6A-6701-431A-ACC9-BA6128464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8CC7E4D-CBE2-4313-98B4-F1EE321EE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BE8E23E-BE0F-49DB-A0F3-64DDD2E71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24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62B403-FE6D-45A0-8F18-B3922EF83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BA3EE87-B4B3-4546-AD23-66C163C09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D18FE5-6724-47F5-9C4E-F028A0777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23FAF46-3673-439F-9304-CEE631F8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67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31C74AA-B2AB-48EB-B0ED-DE3592D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FF76182-E760-449A-A03F-5BF9A0E62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A44251-0D0C-4602-8EDE-71DFF83E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429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F08E1-C37C-43CC-9B95-8DB800F23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633820-D1D9-44C7-82DB-733DC8A12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B9E9542-F926-4B66-A585-3BB212295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A685BF-683A-48F6-8C84-8CD3347B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97CD0CA-1765-4783-8C1A-811421C3B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6AA428-9F87-45F1-A12A-B737AC7B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7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EF6463-E40C-43C8-964F-E817D4F92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132E57E-5642-4515-8A46-AA2BD2B92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5F967A2-4870-43C0-B459-5A565E5FD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8357E3-2BFF-466C-AFF4-48740F8D3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FAD52E-1A24-4793-B65E-06D4C870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F9C6EE-F2EA-4A42-AB4E-7379D53B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2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7AB79E0-BB77-4A5C-AEDF-9019A36C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8940C2-B999-4816-AC24-02873BD10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57129F-E247-4888-95DF-A92B53E3B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42F6B-31C0-49BB-9C0B-5E8875B9ED4C}" type="datetimeFigureOut">
              <a:rPr lang="it-IT" smtClean="0"/>
              <a:pPr/>
              <a:t>11/07/2023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DA3EF4-8C4C-45A0-BBDE-2C815EC54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E5306CB-B83F-461E-8138-631E8C8C7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1670B-289A-433A-BD5C-ABC798A08A3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248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7E63CC-80BC-4320-8907-E946656AC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8890" y="2126751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3600" b="1" dirty="0">
                <a:latin typeface="+mn-lt"/>
              </a:rPr>
              <a:t>Indagine sulla competenze e sui fabbisogni professionali degli Enti organizzatori </a:t>
            </a:r>
            <a:br>
              <a:rPr lang="it-IT" sz="3600" b="1" dirty="0">
                <a:latin typeface="+mn-lt"/>
              </a:rPr>
            </a:br>
            <a:r>
              <a:rPr lang="it-IT" sz="3600" b="1" dirty="0">
                <a:latin typeface="+mn-lt"/>
              </a:rPr>
              <a:t>del TPL autofilotranviario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28D62C2-D4AF-48F8-986D-5E2C5D1B1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25086"/>
            <a:ext cx="9144000" cy="426497"/>
          </a:xfrm>
        </p:spPr>
        <p:txBody>
          <a:bodyPr>
            <a:normAutofit/>
          </a:bodyPr>
          <a:lstStyle/>
          <a:p>
            <a:r>
              <a:rPr lang="it-IT" sz="2000" b="1" dirty="0"/>
              <a:t>Roma, 12 luglio 2023</a:t>
            </a: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274757A4-00A3-4C8A-8E68-49CCF36FE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50083" y="389403"/>
            <a:ext cx="835834" cy="101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9EFDE252-8A65-4414-BA58-4F5352824B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439" y="-330096"/>
            <a:ext cx="3829542" cy="270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778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466790"/>
              </p:ext>
            </p:extLst>
          </p:nvPr>
        </p:nvGraphicFramePr>
        <p:xfrm>
          <a:off x="271846" y="1428121"/>
          <a:ext cx="11269365" cy="4753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9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8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2404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Indagine 2023 </a:t>
                      </a:r>
                    </a:p>
                    <a:p>
                      <a:pPr algn="ctr"/>
                      <a:r>
                        <a:rPr lang="it-IT" sz="1400" b="1" dirty="0"/>
                        <a:t>(val.</a:t>
                      </a:r>
                      <a:r>
                        <a:rPr lang="it-IT" sz="1400" b="1" baseline="0" dirty="0"/>
                        <a:t>  %)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Variazione</a:t>
                      </a:r>
                      <a:r>
                        <a:rPr lang="it-IT" sz="1400" b="1" baseline="0" dirty="0"/>
                        <a:t> quota % rispetto al 2018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 PIU’ ALTI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</a:t>
                      </a:r>
                      <a:r>
                        <a:rPr lang="it-IT" sz="1400" b="1" baseline="0" dirty="0"/>
                        <a:t> PIU’ BASSI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6139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</a:t>
                      </a:r>
                      <a:r>
                        <a:rPr lang="it-IT" sz="1400" b="1" baseline="0" dirty="0"/>
                        <a:t> Enti che dichiarano inadeguato il personale per il TPL (per quantità e/o per competenze)</a:t>
                      </a:r>
                      <a:endParaRPr lang="it-IT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bg1"/>
                          </a:solidFill>
                        </a:rPr>
                        <a:t>75,4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+7,4</a:t>
                      </a:r>
                    </a:p>
                  </a:txBody>
                  <a:tcPr anchor="ctr">
                    <a:solidFill>
                      <a:srgbClr val="FF97B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Regione, 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Centro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</a:t>
                      </a:r>
                      <a:r>
                        <a:rPr lang="it-IT" sz="1400" b="1" baseline="0" dirty="0"/>
                        <a:t>agli Enti locali</a:t>
                      </a:r>
                      <a:endParaRPr lang="it-IT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666">
                <a:tc>
                  <a:txBody>
                    <a:bodyPr/>
                    <a:lstStyle/>
                    <a:p>
                      <a:pPr algn="l"/>
                      <a:r>
                        <a:rPr lang="it-IT" sz="1400" b="1" i="1" dirty="0"/>
                        <a:t>Di cui: %</a:t>
                      </a:r>
                      <a:r>
                        <a:rPr lang="it-IT" sz="1400" b="1" i="1" baseline="0" dirty="0"/>
                        <a:t> Enti </a:t>
                      </a:r>
                      <a:r>
                        <a:rPr lang="it-IT" sz="1400" b="1" i="1" baseline="0"/>
                        <a:t>che dichiarano inadeguato il personale sia per quantità che per competenze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tx1"/>
                          </a:solidFill>
                        </a:rPr>
                        <a:t>22,8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bg1"/>
                          </a:solidFill>
                        </a:rPr>
                        <a:t>+13,6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Regione, 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Centro-Sud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t-IT" sz="1400" b="1" i="1" dirty="0"/>
                        <a:t>Accentrato sulla Regione, Delega agli Enti Locali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 </a:t>
                      </a:r>
                      <a:r>
                        <a:rPr lang="it-IT" sz="1400" b="1" i="1" baseline="0" dirty="0"/>
                        <a:t>agli Enti locali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999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 Enti che fanno ricorso a consulenze esterne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45,8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+7,9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Agenzia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Sud e Isole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05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Peso</a:t>
                      </a:r>
                      <a:r>
                        <a:rPr lang="it-IT" sz="1400" b="1" baseline="0" dirty="0"/>
                        <a:t> </a:t>
                      </a:r>
                      <a:r>
                        <a:rPr lang="it-IT" sz="1400" b="1" dirty="0"/>
                        <a:t>consulenze ingegneristiche e informatiche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21,3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-7,6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economiche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32,8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+1,5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9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giuridiche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45,9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+6,1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nell’</a:t>
            </a:r>
            <a:r>
              <a:rPr lang="it-IT" sz="2800" b="1" u="sng" dirty="0">
                <a:latin typeface="+mn-lt"/>
              </a:rPr>
              <a:t>Affidamento dei servizi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l’adeguatezza delle risorse e il ricorso alle consulenze esterne</a:t>
            </a: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5014587E-C9EF-42BA-9C0A-39C41EAAA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07" y="142296"/>
            <a:ext cx="11468834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Gestione dei Contratti di servizio del TPL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il personale impegnato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209844D-E95A-4700-907E-B4632ECCE7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133" y="1179916"/>
            <a:ext cx="11468834" cy="561152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809460A0-7517-4043-A174-1622FB2473D6}"/>
              </a:ext>
            </a:extLst>
          </p:cNvPr>
          <p:cNvSpPr txBox="1"/>
          <p:nvPr/>
        </p:nvSpPr>
        <p:spPr>
          <a:xfrm>
            <a:off x="187707" y="914646"/>
            <a:ext cx="117348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Stima del numero medio di personale interno impegnato da gli Enti nelle attività di Gestione dei Contratti di servizio (</a:t>
            </a:r>
            <a:r>
              <a:rPr lang="it-IT" sz="1600" u="sng" dirty="0"/>
              <a:t>solo Enti competenti</a:t>
            </a:r>
            <a:r>
              <a:rPr lang="it-IT" sz="1600" dirty="0"/>
              <a:t>)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0DEB2295-D7B0-4127-94C6-D3326207045B}"/>
              </a:ext>
            </a:extLst>
          </p:cNvPr>
          <p:cNvSpPr/>
          <p:nvPr/>
        </p:nvSpPr>
        <p:spPr>
          <a:xfrm>
            <a:off x="4060167" y="1253200"/>
            <a:ext cx="994912" cy="9982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EB0E23F2-B396-4129-A39B-A102A2E67CB6}"/>
              </a:ext>
            </a:extLst>
          </p:cNvPr>
          <p:cNvSpPr/>
          <p:nvPr/>
        </p:nvSpPr>
        <p:spPr>
          <a:xfrm>
            <a:off x="10357449" y="1067281"/>
            <a:ext cx="623977" cy="5237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90295CE0-1AE5-4406-B8C8-98EAE222DA6F}"/>
              </a:ext>
            </a:extLst>
          </p:cNvPr>
          <p:cNvSpPr/>
          <p:nvPr/>
        </p:nvSpPr>
        <p:spPr>
          <a:xfrm>
            <a:off x="9733472" y="2792836"/>
            <a:ext cx="623977" cy="5237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E9B586D7-9C5D-44FA-BC7D-8ADC2C1163B7}"/>
              </a:ext>
            </a:extLst>
          </p:cNvPr>
          <p:cNvSpPr/>
          <p:nvPr/>
        </p:nvSpPr>
        <p:spPr>
          <a:xfrm>
            <a:off x="9825487" y="4502303"/>
            <a:ext cx="623977" cy="5237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4" descr="Logo4">
            <a:extLst>
              <a:ext uri="{FF2B5EF4-FFF2-40B4-BE49-F238E27FC236}">
                <a16:creationId xmlns:a16="http://schemas.microsoft.com/office/drawing/2014/main" id="{002BFB0D-F521-4275-8345-6885C68E5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71846" y="1428121"/>
          <a:ext cx="11269365" cy="4686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9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2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2404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Indagine 2023 </a:t>
                      </a:r>
                    </a:p>
                    <a:p>
                      <a:pPr algn="ctr"/>
                      <a:r>
                        <a:rPr lang="it-IT" sz="1400" b="1" dirty="0"/>
                        <a:t>(val.</a:t>
                      </a:r>
                      <a:r>
                        <a:rPr lang="it-IT" sz="1400" b="1" baseline="0" dirty="0"/>
                        <a:t>  %)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Variazione</a:t>
                      </a:r>
                      <a:r>
                        <a:rPr lang="it-IT" sz="1400" b="1" baseline="0" dirty="0"/>
                        <a:t> quota % rispetto al 2018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 PIU’ ALTI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</a:t>
                      </a:r>
                      <a:r>
                        <a:rPr lang="it-IT" sz="1400" b="1" baseline="0" dirty="0"/>
                        <a:t> PIU’ BASSI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7360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</a:t>
                      </a:r>
                      <a:r>
                        <a:rPr lang="it-IT" sz="1400" b="1" baseline="0" dirty="0"/>
                        <a:t> Enti che dichiarano inadeguato il personale per il TPL (per quantità e/o per competenze)</a:t>
                      </a:r>
                      <a:endParaRPr lang="it-IT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bg1"/>
                          </a:solidFill>
                        </a:rPr>
                        <a:t>83,3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bg1"/>
                          </a:solidFill>
                        </a:rPr>
                        <a:t>+16,4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Regione, 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Sud e Isole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666">
                <a:tc>
                  <a:txBody>
                    <a:bodyPr/>
                    <a:lstStyle/>
                    <a:p>
                      <a:pPr algn="l"/>
                      <a:r>
                        <a:rPr lang="it-IT" sz="1400" b="1" i="1" dirty="0"/>
                        <a:t>Di cui: %</a:t>
                      </a:r>
                      <a:r>
                        <a:rPr lang="it-IT" sz="1400" b="1" i="1" baseline="0" dirty="0"/>
                        <a:t> Enti che dichiarano inadeguato il personale sia per quantità che per competenze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tx1"/>
                          </a:solidFill>
                        </a:rPr>
                        <a:t>26,4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bg1"/>
                          </a:solidFill>
                        </a:rPr>
                        <a:t>+20,5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</a:t>
                      </a:r>
                      <a:r>
                        <a:rPr lang="it-IT" sz="1400" b="1" i="1" baseline="0" dirty="0"/>
                        <a:t> agli Enti locali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999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 Enti che fanno ricorso a consulenze esterne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28,7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+0,9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agli Enti locali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805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Peso</a:t>
                      </a:r>
                      <a:r>
                        <a:rPr lang="it-IT" sz="1400" b="1" baseline="0" dirty="0"/>
                        <a:t> </a:t>
                      </a:r>
                      <a:r>
                        <a:rPr lang="it-IT" sz="1400" b="1" dirty="0"/>
                        <a:t>consulenze ingegneristiche e informatiche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37,5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-3,3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economiche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40,6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+14,3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9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giuridiche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21,9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-10,9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706202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Gestione dei Contratti di servizio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l’adeguatezza delle risorse e il ricorso alle consulenze esterne</a:t>
            </a: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8B62441E-2667-4653-A6A3-67117F044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afico 13">
            <a:extLst>
              <a:ext uri="{FF2B5EF4-FFF2-40B4-BE49-F238E27FC236}">
                <a16:creationId xmlns:a16="http://schemas.microsoft.com/office/drawing/2014/main" id="{C505188F-922C-4141-BFC9-DA9474961D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3323971"/>
              </p:ext>
            </p:extLst>
          </p:nvPr>
        </p:nvGraphicFramePr>
        <p:xfrm>
          <a:off x="576435" y="1172036"/>
          <a:ext cx="10482629" cy="4987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186228"/>
            <a:ext cx="11468834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Gestione dei beni essenziali per il TPL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la proprietà degli immobili e dei beni essenziali </a:t>
            </a: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D50136E6-6361-46F7-B914-45F68F45C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00005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186228"/>
            <a:ext cx="11468834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Gestione dei beni essenziali per il TPL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il personale impegnato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DC1DBD1-E1A3-456E-B8D5-079140B04E4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5372" y="1148767"/>
            <a:ext cx="11339903" cy="5565773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2C3CCFCC-148E-496A-9038-A6AE7CB8260E}"/>
              </a:ext>
            </a:extLst>
          </p:cNvPr>
          <p:cNvSpPr txBox="1"/>
          <p:nvPr/>
        </p:nvSpPr>
        <p:spPr>
          <a:xfrm>
            <a:off x="161828" y="871514"/>
            <a:ext cx="11179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Stima del numero medio di personale interno impegnato da gli Enti nelle attività di Gestione dei beni essenziali (</a:t>
            </a:r>
            <a:r>
              <a:rPr lang="it-IT" sz="1600" u="sng" dirty="0"/>
              <a:t>solo Enti competenti</a:t>
            </a:r>
            <a:r>
              <a:rPr lang="it-IT" sz="1600" dirty="0"/>
              <a:t>)</a:t>
            </a: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43089E4C-32C9-4091-9318-C0872454785B}"/>
              </a:ext>
            </a:extLst>
          </p:cNvPr>
          <p:cNvSpPr/>
          <p:nvPr/>
        </p:nvSpPr>
        <p:spPr>
          <a:xfrm>
            <a:off x="4347714" y="1487320"/>
            <a:ext cx="695864" cy="6347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4" descr="Logo4">
            <a:extLst>
              <a:ext uri="{FF2B5EF4-FFF2-40B4-BE49-F238E27FC236}">
                <a16:creationId xmlns:a16="http://schemas.microsoft.com/office/drawing/2014/main" id="{BBA2D043-D330-4A4B-88A1-5BEF03D41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07" y="142296"/>
            <a:ext cx="11468834" cy="689726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Gestione dei beni essenziali per il TPL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l’adeguatezza delle risorse e il ricorso a consulenze esterne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271845" y="1428121"/>
          <a:ext cx="10972803" cy="455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6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0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3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817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0239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Indagine 2023 </a:t>
                      </a:r>
                    </a:p>
                    <a:p>
                      <a:pPr algn="ctr"/>
                      <a:r>
                        <a:rPr lang="it-IT" sz="1400" b="1" dirty="0"/>
                        <a:t>(val.</a:t>
                      </a:r>
                      <a:r>
                        <a:rPr lang="it-IT" sz="1400" b="1" baseline="0" dirty="0"/>
                        <a:t>  %)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 PIU’ ALTI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</a:t>
                      </a:r>
                      <a:r>
                        <a:rPr lang="it-IT" sz="1400" b="1" baseline="0" dirty="0"/>
                        <a:t> PIU’ BASSI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998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</a:t>
                      </a:r>
                      <a:r>
                        <a:rPr lang="it-IT" sz="1400" b="1" baseline="0" dirty="0"/>
                        <a:t> Enti che dichiarano inadeguato il personale per il TPL (per quantità e/o per competenze)</a:t>
                      </a:r>
                      <a:endParaRPr lang="it-IT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tx1"/>
                          </a:solidFill>
                        </a:rPr>
                        <a:t>61,3</a:t>
                      </a:r>
                    </a:p>
                  </a:txBody>
                  <a:tcPr anchor="ctr">
                    <a:solidFill>
                      <a:srgbClr val="FF97B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Sud e Isole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386">
                <a:tc>
                  <a:txBody>
                    <a:bodyPr/>
                    <a:lstStyle/>
                    <a:p>
                      <a:pPr algn="l"/>
                      <a:r>
                        <a:rPr lang="it-IT" sz="1400" b="1" i="1" dirty="0"/>
                        <a:t>Di cui: %</a:t>
                      </a:r>
                      <a:r>
                        <a:rPr lang="it-IT" sz="1400" b="1" i="1" baseline="0" dirty="0"/>
                        <a:t> Enti che dichiarano inadeguato il personale sia per quantità che per competenze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tx1"/>
                          </a:solidFill>
                        </a:rPr>
                        <a:t>16,1</a:t>
                      </a:r>
                    </a:p>
                  </a:txBody>
                  <a:tcPr anchor="ctr">
                    <a:solidFill>
                      <a:srgbClr val="FFD1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Regione, 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Nord-Ovest, Sud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</a:t>
                      </a:r>
                      <a:r>
                        <a:rPr lang="it-IT" sz="1400" b="1" i="1" baseline="0" dirty="0"/>
                        <a:t> agli Enti locali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047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 Enti che fanno ricorso a consulenze esterne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18,2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agli Enti locali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677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Peso</a:t>
                      </a:r>
                      <a:r>
                        <a:rPr lang="it-IT" sz="1400" b="1" baseline="0" dirty="0"/>
                        <a:t> </a:t>
                      </a:r>
                      <a:r>
                        <a:rPr lang="it-IT" sz="1400" b="1" dirty="0"/>
                        <a:t>consulenze ingegneristiche e informatiche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36,4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economiche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36,4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3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giuridiche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27,3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869992C5-36B6-4260-A2AF-10685CED0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795974"/>
              </p:ext>
            </p:extLst>
          </p:nvPr>
        </p:nvGraphicFramePr>
        <p:xfrm>
          <a:off x="354224" y="1154531"/>
          <a:ext cx="11229229" cy="4142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0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5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8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9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8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8745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Pianificazione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Affidamento dei servizi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Gestione</a:t>
                      </a:r>
                      <a:r>
                        <a:rPr lang="it-IT" sz="1600" b="1" baseline="0" dirty="0"/>
                        <a:t> dei Contratti di servizio</a:t>
                      </a:r>
                      <a:endParaRPr lang="it-IT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/>
                        <a:t>Media Gestione dei beni </a:t>
                      </a:r>
                      <a:r>
                        <a:rPr lang="it-IT" sz="1600" b="1" dirty="0"/>
                        <a:t>essenziali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Totale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735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/>
                        <a:t>Regioni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1,70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1,90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1,40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151">
                <a:tc>
                  <a:txBody>
                    <a:bodyPr/>
                    <a:lstStyle/>
                    <a:p>
                      <a:pPr algn="l"/>
                      <a:r>
                        <a:rPr lang="it-IT" sz="1600" b="1" i="0" dirty="0"/>
                        <a:t>Comuni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>
                          <a:solidFill>
                            <a:schemeClr val="tx1"/>
                          </a:solidFill>
                        </a:rPr>
                        <a:t>0,55</a:t>
                      </a:r>
                      <a:endParaRPr lang="it-IT" sz="1800" b="1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62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/>
                        <a:t>Provincie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62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/>
                        <a:t>Agenzie della mobilità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2,48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2,10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6,37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957"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/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1,15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1,26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0,69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6248">
                <a:tc>
                  <a:txBody>
                    <a:bodyPr/>
                    <a:lstStyle/>
                    <a:p>
                      <a:pPr algn="l"/>
                      <a:r>
                        <a:rPr lang="it-IT" sz="1400" b="1" i="1" dirty="0"/>
                        <a:t>Variazione</a:t>
                      </a:r>
                      <a:r>
                        <a:rPr lang="it-IT" sz="1400" b="1" i="1" baseline="0" dirty="0"/>
                        <a:t> rispetto al 2018 (cfr tra stessi Enti partecipanti)</a:t>
                      </a:r>
                      <a:endParaRPr lang="it-IT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-0,06</a:t>
                      </a:r>
                    </a:p>
                  </a:txBody>
                  <a:tcPr anchor="ctr">
                    <a:solidFill>
                      <a:srgbClr val="FF97B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-0,14</a:t>
                      </a:r>
                    </a:p>
                  </a:txBody>
                  <a:tcPr anchor="ctr">
                    <a:solidFill>
                      <a:srgbClr val="FF97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-0,11</a:t>
                      </a:r>
                    </a:p>
                  </a:txBody>
                  <a:tcPr anchor="ctr">
                    <a:solidFill>
                      <a:srgbClr val="FF97B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it-IT" sz="1800" b="1" i="1" dirty="0" err="1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-0,31 </a:t>
                      </a:r>
                    </a:p>
                    <a:p>
                      <a:pPr algn="ctr" fontAlgn="b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(escluso gestione beni essenziali)</a:t>
                      </a:r>
                    </a:p>
                  </a:txBody>
                  <a:tcPr marL="9525" marR="9525" marT="9525" marB="0" anchor="ctr">
                    <a:solidFill>
                      <a:srgbClr val="FF97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24" y="224286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Riepilogo sul personale disponibile per Ente</a:t>
            </a:r>
            <a:endParaRPr lang="it-IT" sz="2800" b="1" i="1" dirty="0">
              <a:latin typeface="+mn-lt"/>
            </a:endParaRP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DE308E0F-21F2-449E-B5D7-2BF008166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642787"/>
              </p:ext>
            </p:extLst>
          </p:nvPr>
        </p:nvGraphicFramePr>
        <p:xfrm>
          <a:off x="354224" y="1094146"/>
          <a:ext cx="11291437" cy="422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3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8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50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8445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Pianificazione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Affidamento dei servizi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Gestione</a:t>
                      </a:r>
                      <a:r>
                        <a:rPr lang="it-IT" sz="1600" b="1" baseline="0" dirty="0"/>
                        <a:t> dei Contratti di servizio</a:t>
                      </a:r>
                      <a:endParaRPr lang="it-IT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/>
                        <a:t>Media Gestione dei beni </a:t>
                      </a:r>
                      <a:r>
                        <a:rPr lang="it-IT" sz="1600" b="1" dirty="0"/>
                        <a:t>essenziali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Media Totale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643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Enti che esprimono un FABBISOGNO QUANTITATIVO di</a:t>
                      </a:r>
                      <a:r>
                        <a:rPr lang="it-IT" sz="1400" b="1" baseline="0" dirty="0"/>
                        <a:t> personale specializzato in regime attuale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80,4%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70,2%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79,2%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51,6%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70,4%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96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1" dirty="0"/>
                        <a:t>Variazione</a:t>
                      </a:r>
                      <a:r>
                        <a:rPr lang="it-IT" sz="1400" b="1" i="1" baseline="0" dirty="0"/>
                        <a:t> rispetto al 2018 (</a:t>
                      </a:r>
                      <a:r>
                        <a:rPr lang="it-IT" sz="1400" b="1" i="1" baseline="0" dirty="0" err="1"/>
                        <a:t>cfr</a:t>
                      </a:r>
                      <a:r>
                        <a:rPr lang="it-IT" sz="1400" b="1" i="1" baseline="0" dirty="0"/>
                        <a:t> tra stessi Enti partecipanti)</a:t>
                      </a:r>
                      <a:endParaRPr lang="it-IT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+18,7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+10,2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+22,4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(nd)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+17,1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703480"/>
                  </a:ext>
                </a:extLst>
              </a:tr>
              <a:tr h="973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0" dirty="0"/>
                        <a:t>Enti che esprimono un FABBISOGNO QUALITATIVO di</a:t>
                      </a:r>
                      <a:r>
                        <a:rPr lang="it-IT" sz="1400" b="1" i="0" baseline="0" dirty="0"/>
                        <a:t> personale specializzato in regime attuale</a:t>
                      </a:r>
                      <a:endParaRPr lang="it-IT" sz="1400" b="1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29,8%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28,1%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30,6%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0" dirty="0">
                          <a:solidFill>
                            <a:schemeClr val="tx1"/>
                          </a:solidFill>
                        </a:rPr>
                        <a:t>25,8%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28,6%</a:t>
                      </a:r>
                    </a:p>
                  </a:txBody>
                  <a:tcPr marL="9525" marR="9525" marT="9525" marB="0" anchor="ctr">
                    <a:solidFill>
                      <a:srgbClr val="FFD1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29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i="1" dirty="0"/>
                        <a:t>Variazione</a:t>
                      </a:r>
                      <a:r>
                        <a:rPr lang="it-IT" sz="1400" b="1" i="1" baseline="0" dirty="0"/>
                        <a:t> rispetto al 2018 (</a:t>
                      </a:r>
                      <a:r>
                        <a:rPr lang="it-IT" sz="1400" b="1" i="1" baseline="0" dirty="0" err="1"/>
                        <a:t>cfr</a:t>
                      </a:r>
                      <a:r>
                        <a:rPr lang="it-IT" sz="1400" b="1" i="1" baseline="0" dirty="0"/>
                        <a:t> tra stessi Enti partecipanti)</a:t>
                      </a:r>
                      <a:endParaRPr lang="it-IT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+15,3%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+11,0%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+22,0%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it-IT" sz="1800" b="1" i="1" dirty="0">
                          <a:solidFill>
                            <a:schemeClr val="tx1"/>
                          </a:solidFill>
                        </a:rPr>
                        <a:t>(nd)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i="1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+16,1%</a:t>
                      </a: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271412"/>
                  </a:ext>
                </a:extLst>
              </a:tr>
            </a:tbl>
          </a:graphicData>
        </a:graphic>
      </p:graphicFrame>
      <p:sp>
        <p:nvSpPr>
          <p:cNvPr id="7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24" y="224286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Riepilogo sui fabbisogni professionali per Ente</a:t>
            </a:r>
            <a:endParaRPr lang="it-IT" sz="2800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6816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5659D5F-D7C4-47EF-B82A-E6B00BE608C7}"/>
              </a:ext>
            </a:extLst>
          </p:cNvPr>
          <p:cNvSpPr txBox="1"/>
          <p:nvPr/>
        </p:nvSpPr>
        <p:spPr>
          <a:xfrm>
            <a:off x="629130" y="6027120"/>
            <a:ext cx="119754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NB Possibili più segnalazioni dallo stesso Ente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1FD2498-202B-4F9B-B5CD-401C775907B5}"/>
              </a:ext>
            </a:extLst>
          </p:cNvPr>
          <p:cNvSpPr txBox="1"/>
          <p:nvPr/>
        </p:nvSpPr>
        <p:spPr>
          <a:xfrm>
            <a:off x="200820" y="107006"/>
            <a:ext cx="11729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/>
              <a:t>Il fabbisogno percepito di competenze professionali da parte degli Enti rispetto ai compiti prefigurati dal quadro regolatorio (Delibere ART in particolare) per l’organizzazione dei servizi (1)</a:t>
            </a:r>
            <a:endParaRPr lang="it-IT" sz="2200" b="1" u="sng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6C289CA4-BFB7-438F-B39D-B69AE50FB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162701"/>
              </p:ext>
            </p:extLst>
          </p:nvPr>
        </p:nvGraphicFramePr>
        <p:xfrm>
          <a:off x="320384" y="1109407"/>
          <a:ext cx="11490384" cy="5260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1913">
                  <a:extLst>
                    <a:ext uri="{9D8B030D-6E8A-4147-A177-3AD203B41FA5}">
                      <a16:colId xmlns:a16="http://schemas.microsoft.com/office/drawing/2014/main" val="400602732"/>
                    </a:ext>
                  </a:extLst>
                </a:gridCol>
                <a:gridCol w="1150957">
                  <a:extLst>
                    <a:ext uri="{9D8B030D-6E8A-4147-A177-3AD203B41FA5}">
                      <a16:colId xmlns:a16="http://schemas.microsoft.com/office/drawing/2014/main" val="1671453221"/>
                    </a:ext>
                  </a:extLst>
                </a:gridCol>
                <a:gridCol w="910058">
                  <a:extLst>
                    <a:ext uri="{9D8B030D-6E8A-4147-A177-3AD203B41FA5}">
                      <a16:colId xmlns:a16="http://schemas.microsoft.com/office/drawing/2014/main" val="783641248"/>
                    </a:ext>
                  </a:extLst>
                </a:gridCol>
                <a:gridCol w="1079579">
                  <a:extLst>
                    <a:ext uri="{9D8B030D-6E8A-4147-A177-3AD203B41FA5}">
                      <a16:colId xmlns:a16="http://schemas.microsoft.com/office/drawing/2014/main" val="1156315506"/>
                    </a:ext>
                  </a:extLst>
                </a:gridCol>
                <a:gridCol w="1133113">
                  <a:extLst>
                    <a:ext uri="{9D8B030D-6E8A-4147-A177-3AD203B41FA5}">
                      <a16:colId xmlns:a16="http://schemas.microsoft.com/office/drawing/2014/main" val="574880410"/>
                    </a:ext>
                  </a:extLst>
                </a:gridCol>
                <a:gridCol w="1356166">
                  <a:extLst>
                    <a:ext uri="{9D8B030D-6E8A-4147-A177-3AD203B41FA5}">
                      <a16:colId xmlns:a16="http://schemas.microsoft.com/office/drawing/2014/main" val="441940243"/>
                    </a:ext>
                  </a:extLst>
                </a:gridCol>
                <a:gridCol w="1757663">
                  <a:extLst>
                    <a:ext uri="{9D8B030D-6E8A-4147-A177-3AD203B41FA5}">
                      <a16:colId xmlns:a16="http://schemas.microsoft.com/office/drawing/2014/main" val="251397469"/>
                    </a:ext>
                  </a:extLst>
                </a:gridCol>
                <a:gridCol w="990358">
                  <a:extLst>
                    <a:ext uri="{9D8B030D-6E8A-4147-A177-3AD203B41FA5}">
                      <a16:colId xmlns:a16="http://schemas.microsoft.com/office/drawing/2014/main" val="1623344210"/>
                    </a:ext>
                  </a:extLst>
                </a:gridCol>
                <a:gridCol w="8105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80901">
                <a:tc rowSpan="2">
                  <a:txBody>
                    <a:bodyPr/>
                    <a:lstStyle/>
                    <a:p>
                      <a:endParaRPr lang="it-IT" sz="12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200" b="1" i="1" dirty="0">
                          <a:solidFill>
                            <a:schemeClr val="tx1"/>
                          </a:solidFill>
                          <a:latin typeface="+mn-lt"/>
                        </a:rPr>
                        <a:t>Dichiarano</a:t>
                      </a:r>
                      <a:r>
                        <a:rPr lang="it-IT" sz="1200" b="1" i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di avere compiti (attuali o in prospettiva)</a:t>
                      </a:r>
                      <a:endParaRPr lang="it-IT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it-IT" sz="14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FABBISOGNI PROFESSIONALI ESPRESSI dagli Enti che dichiarano  di avere compiti</a:t>
                      </a:r>
                      <a:endParaRPr lang="it-IT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541">
                <a:tc vMerge="1">
                  <a:txBody>
                    <a:bodyPr/>
                    <a:lstStyle/>
                    <a:p>
                      <a:endParaRPr lang="it-IT" sz="12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Non ci sono fabbisogni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formazione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personale specializzato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consulenze specialistiche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strumentazione (software/banche dati) 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generico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08211"/>
                  </a:ext>
                </a:extLst>
              </a:tr>
              <a:tr h="676594">
                <a:tc>
                  <a:txBody>
                    <a:bodyPr/>
                    <a:lstStyle/>
                    <a:p>
                      <a:pPr marL="88900" indent="0" algn="l" defTabSz="914400" rtl="0" eaLnBrk="1" fontAlgn="ctr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Definizione della DOMANDA POTENZIALE (criteri di individuazione)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57,4%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600561"/>
                  </a:ext>
                </a:extLst>
              </a:tr>
              <a:tr h="438183">
                <a:tc>
                  <a:txBody>
                    <a:bodyPr/>
                    <a:lstStyle/>
                    <a:p>
                      <a:pPr marL="88900" indent="0" algn="l" defTabSz="914400" rtl="0" eaLnBrk="1" fontAlgn="ctr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Criteri per la scelta dei servizi per la DOMANDA DEBOLE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55,4%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3738887"/>
                  </a:ext>
                </a:extLst>
              </a:tr>
              <a:tr h="647826">
                <a:tc>
                  <a:txBody>
                    <a:bodyPr/>
                    <a:lstStyle/>
                    <a:p>
                      <a:pPr marL="88900" indent="0" algn="l" defTabSz="914400" rtl="0" eaLnBrk="1" fontAlgn="ctr" latinLnBrk="0" hangingPunct="1"/>
                      <a:r>
                        <a:rPr lang="it-IT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Definizione dei documenti di PIANIFICAZIONE e PROGRAMMAZIONE dei servizi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52,8%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6811981"/>
                  </a:ext>
                </a:extLst>
              </a:tr>
              <a:tr h="738135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Determinazione degli OBBLIGHI DI SERVIZIO PUBBLICO e criteri per la loro copertura finanziaria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45,9%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4241030"/>
                  </a:ext>
                </a:extLst>
              </a:tr>
              <a:tr h="530436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Definizione dei criteri per la determinazione e l’aggiornamento delle TARIFFE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42,3%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3727498"/>
                  </a:ext>
                </a:extLst>
              </a:tr>
              <a:tr h="501499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Criteri per l’identificazione dei LOTTI DI SERVIZIO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40,0%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1559508"/>
                  </a:ext>
                </a:extLst>
              </a:tr>
              <a:tr h="356641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Definizione del PEF simulato e CONTABILITA’ REGOLATORIA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49,3%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2609088"/>
                  </a:ext>
                </a:extLst>
              </a:tr>
            </a:tbl>
          </a:graphicData>
        </a:graphic>
      </p:graphicFrame>
      <p:sp>
        <p:nvSpPr>
          <p:cNvPr id="5" name="Ovale 4">
            <a:extLst>
              <a:ext uri="{FF2B5EF4-FFF2-40B4-BE49-F238E27FC236}">
                <a16:creationId xmlns:a16="http://schemas.microsoft.com/office/drawing/2014/main" id="{8717C1E4-5EA4-4FA1-99B6-70BA29A27A6A}"/>
              </a:ext>
            </a:extLst>
          </p:cNvPr>
          <p:cNvSpPr/>
          <p:nvPr/>
        </p:nvSpPr>
        <p:spPr>
          <a:xfrm>
            <a:off x="5713561" y="2363637"/>
            <a:ext cx="1291087" cy="45598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4E71A3A9-9E41-488F-8763-93D1F1251C6E}"/>
              </a:ext>
            </a:extLst>
          </p:cNvPr>
          <p:cNvSpPr/>
          <p:nvPr/>
        </p:nvSpPr>
        <p:spPr>
          <a:xfrm>
            <a:off x="5920980" y="4958475"/>
            <a:ext cx="807623" cy="154584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3B534475-2D1E-4E1F-B347-7F733A2227CD}"/>
              </a:ext>
            </a:extLst>
          </p:cNvPr>
          <p:cNvSpPr/>
          <p:nvPr/>
        </p:nvSpPr>
        <p:spPr>
          <a:xfrm>
            <a:off x="4848046" y="2499618"/>
            <a:ext cx="695864" cy="17100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>
            <a:extLst>
              <a:ext uri="{FF2B5EF4-FFF2-40B4-BE49-F238E27FC236}">
                <a16:creationId xmlns:a16="http://schemas.microsoft.com/office/drawing/2014/main" id="{BBD0ADA5-06C6-4EF2-849F-207BA0D9B2D0}"/>
              </a:ext>
            </a:extLst>
          </p:cNvPr>
          <p:cNvSpPr/>
          <p:nvPr/>
        </p:nvSpPr>
        <p:spPr>
          <a:xfrm>
            <a:off x="7174299" y="3560601"/>
            <a:ext cx="695864" cy="63477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4" descr="Logo4">
            <a:extLst>
              <a:ext uri="{FF2B5EF4-FFF2-40B4-BE49-F238E27FC236}">
                <a16:creationId xmlns:a16="http://schemas.microsoft.com/office/drawing/2014/main" id="{D470AEA6-3546-4833-86CA-41E26687D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7626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5659D5F-D7C4-47EF-B82A-E6B00BE608C7}"/>
              </a:ext>
            </a:extLst>
          </p:cNvPr>
          <p:cNvSpPr txBox="1"/>
          <p:nvPr/>
        </p:nvSpPr>
        <p:spPr>
          <a:xfrm>
            <a:off x="629130" y="6027120"/>
            <a:ext cx="119754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i="1" dirty="0"/>
              <a:t>NB Possibili più segnalazioni dallo stesso Ente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1FD2498-202B-4F9B-B5CD-401C775907B5}"/>
              </a:ext>
            </a:extLst>
          </p:cNvPr>
          <p:cNvSpPr txBox="1"/>
          <p:nvPr/>
        </p:nvSpPr>
        <p:spPr>
          <a:xfrm>
            <a:off x="-1967" y="230702"/>
            <a:ext cx="116555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b="1" dirty="0"/>
              <a:t>Il fabbisogno percepito di competenze professionali da parte degli Enti rispetto ai compiti </a:t>
            </a:r>
          </a:p>
          <a:p>
            <a:r>
              <a:rPr lang="it-IT" sz="2200" b="1" dirty="0"/>
              <a:t>prefigurati dal quadro regolatorio (Delibere ART in particolare) per l’organizzazione dei servizi (2)</a:t>
            </a:r>
            <a:endParaRPr lang="it-IT" sz="2200" b="1" u="sng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6C289CA4-BFB7-438F-B39D-B69AE50FB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715799"/>
              </p:ext>
            </p:extLst>
          </p:nvPr>
        </p:nvGraphicFramePr>
        <p:xfrm>
          <a:off x="350808" y="1057648"/>
          <a:ext cx="11490384" cy="5380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1913">
                  <a:extLst>
                    <a:ext uri="{9D8B030D-6E8A-4147-A177-3AD203B41FA5}">
                      <a16:colId xmlns:a16="http://schemas.microsoft.com/office/drawing/2014/main" val="400602732"/>
                    </a:ext>
                  </a:extLst>
                </a:gridCol>
                <a:gridCol w="1150957">
                  <a:extLst>
                    <a:ext uri="{9D8B030D-6E8A-4147-A177-3AD203B41FA5}">
                      <a16:colId xmlns:a16="http://schemas.microsoft.com/office/drawing/2014/main" val="1671453221"/>
                    </a:ext>
                  </a:extLst>
                </a:gridCol>
                <a:gridCol w="910058">
                  <a:extLst>
                    <a:ext uri="{9D8B030D-6E8A-4147-A177-3AD203B41FA5}">
                      <a16:colId xmlns:a16="http://schemas.microsoft.com/office/drawing/2014/main" val="783641248"/>
                    </a:ext>
                  </a:extLst>
                </a:gridCol>
                <a:gridCol w="1079579">
                  <a:extLst>
                    <a:ext uri="{9D8B030D-6E8A-4147-A177-3AD203B41FA5}">
                      <a16:colId xmlns:a16="http://schemas.microsoft.com/office/drawing/2014/main" val="1156315506"/>
                    </a:ext>
                  </a:extLst>
                </a:gridCol>
                <a:gridCol w="1133113">
                  <a:extLst>
                    <a:ext uri="{9D8B030D-6E8A-4147-A177-3AD203B41FA5}">
                      <a16:colId xmlns:a16="http://schemas.microsoft.com/office/drawing/2014/main" val="574880410"/>
                    </a:ext>
                  </a:extLst>
                </a:gridCol>
                <a:gridCol w="1356166">
                  <a:extLst>
                    <a:ext uri="{9D8B030D-6E8A-4147-A177-3AD203B41FA5}">
                      <a16:colId xmlns:a16="http://schemas.microsoft.com/office/drawing/2014/main" val="441940243"/>
                    </a:ext>
                  </a:extLst>
                </a:gridCol>
                <a:gridCol w="1757663">
                  <a:extLst>
                    <a:ext uri="{9D8B030D-6E8A-4147-A177-3AD203B41FA5}">
                      <a16:colId xmlns:a16="http://schemas.microsoft.com/office/drawing/2014/main" val="251397469"/>
                    </a:ext>
                  </a:extLst>
                </a:gridCol>
                <a:gridCol w="990358">
                  <a:extLst>
                    <a:ext uri="{9D8B030D-6E8A-4147-A177-3AD203B41FA5}">
                      <a16:colId xmlns:a16="http://schemas.microsoft.com/office/drawing/2014/main" val="1623344210"/>
                    </a:ext>
                  </a:extLst>
                </a:gridCol>
                <a:gridCol w="8105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80901">
                <a:tc rowSpan="2">
                  <a:txBody>
                    <a:bodyPr/>
                    <a:lstStyle/>
                    <a:p>
                      <a:endParaRPr lang="it-IT" sz="12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200" b="1" i="1" dirty="0">
                          <a:solidFill>
                            <a:schemeClr val="tx1"/>
                          </a:solidFill>
                          <a:latin typeface="+mn-lt"/>
                        </a:rPr>
                        <a:t>Dichiarano</a:t>
                      </a:r>
                      <a:r>
                        <a:rPr lang="it-IT" sz="1200" b="1" i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di avere compiti (attuali o in prospettiva)</a:t>
                      </a:r>
                      <a:endParaRPr lang="it-IT" sz="1200" b="1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it-IT" sz="14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FABBISOGNI PROFESSIONALI ESPRESSI dagli Enti che dichiarano  di avere compiti</a:t>
                      </a:r>
                      <a:endParaRPr lang="it-IT" sz="1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3541">
                <a:tc vMerge="1">
                  <a:txBody>
                    <a:bodyPr/>
                    <a:lstStyle/>
                    <a:p>
                      <a:endParaRPr lang="it-IT" sz="12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it-IT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Non ci sono fabbisogni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formazione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personale specializzato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consulenze specialistiche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di strumentazione (software/banche dati) 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Fabbisogno generico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Totale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08211"/>
                  </a:ext>
                </a:extLst>
              </a:tr>
              <a:tr h="676594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Criteri per l’individuazione delle modalità di AFFIDAMENTO DEI SERVIZI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600561"/>
                  </a:ext>
                </a:extLst>
              </a:tr>
              <a:tr h="438183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Individuazione dei BENI ESSENZIALI, indispensabili e commerciali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42,5%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3738887"/>
                  </a:ext>
                </a:extLst>
              </a:tr>
              <a:tr h="647826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Definizione della DOCUMENTAZIONE DI GARA/AFFIDAMENTO DIRETTO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6811981"/>
                  </a:ext>
                </a:extLst>
              </a:tr>
              <a:tr h="738135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Definizione del contenuto del CONTRATTO DI SERVIZIO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43,6%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34241030"/>
                  </a:ext>
                </a:extLst>
              </a:tr>
              <a:tr h="530436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Realizzazione della procedura di CONSULTAZIONE DEGLI STAKEHOLDER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42,9%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3727498"/>
                  </a:ext>
                </a:extLst>
              </a:tr>
              <a:tr h="501499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Definizione della RELAZIONE DI AFFIDAMENTO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41,1%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71559508"/>
                  </a:ext>
                </a:extLst>
              </a:tr>
              <a:tr h="356641">
                <a:tc>
                  <a:txBody>
                    <a:bodyPr/>
                    <a:lstStyle/>
                    <a:p>
                      <a:pPr marL="88900" indent="0" algn="l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Relazione sulla DEFINIZIONE DEI LOTTI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38,4%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2609088"/>
                  </a:ext>
                </a:extLst>
              </a:tr>
            </a:tbl>
          </a:graphicData>
        </a:graphic>
      </p:graphicFrame>
      <p:sp>
        <p:nvSpPr>
          <p:cNvPr id="5" name="Ovale 4">
            <a:extLst>
              <a:ext uri="{FF2B5EF4-FFF2-40B4-BE49-F238E27FC236}">
                <a16:creationId xmlns:a16="http://schemas.microsoft.com/office/drawing/2014/main" id="{BEAB04FB-C60A-4C8B-A443-DB21DD4306F7}"/>
              </a:ext>
            </a:extLst>
          </p:cNvPr>
          <p:cNvSpPr/>
          <p:nvPr/>
        </p:nvSpPr>
        <p:spPr>
          <a:xfrm>
            <a:off x="5713561" y="2363637"/>
            <a:ext cx="1291087" cy="425392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46A03548-FD0F-4A15-9244-55004343B6AC}"/>
              </a:ext>
            </a:extLst>
          </p:cNvPr>
          <p:cNvSpPr/>
          <p:nvPr/>
        </p:nvSpPr>
        <p:spPr>
          <a:xfrm>
            <a:off x="7099541" y="4888252"/>
            <a:ext cx="1009290" cy="17390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4" descr="Logo4">
            <a:extLst>
              <a:ext uri="{FF2B5EF4-FFF2-40B4-BE49-F238E27FC236}">
                <a16:creationId xmlns:a16="http://schemas.microsoft.com/office/drawing/2014/main" id="{661E2444-9A76-473F-A7ED-119102C76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1783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Obiettivi, contenuti e metodologia dell’indagine (1)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0CEAB9-32C1-413B-BA88-9B65B6698D9D}"/>
              </a:ext>
            </a:extLst>
          </p:cNvPr>
          <p:cNvSpPr txBox="1"/>
          <p:nvPr/>
        </p:nvSpPr>
        <p:spPr>
          <a:xfrm>
            <a:off x="952739" y="1151346"/>
            <a:ext cx="9808233" cy="50013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Sotto il profilo regolatorio e normativo, il settore del Trasporto Pubblico Locale (TPL) è caratterizzato in Italia da una </a:t>
            </a:r>
            <a:r>
              <a:rPr lang="it-IT" sz="1600" b="1" dirty="0"/>
              <a:t>rilevante complessità</a:t>
            </a:r>
            <a:r>
              <a:rPr lang="it-IT" sz="1600" dirty="0"/>
              <a:t>, frutto certamente di una impropria stratificazione legislativa registrata negli ultimi tre decenni, ma anche frutto di un’oggettiva </a:t>
            </a:r>
            <a:r>
              <a:rPr lang="it-IT" sz="1600" b="1" dirty="0"/>
              <a:t>articolazione dei processi </a:t>
            </a:r>
            <a:r>
              <a:rPr lang="it-IT" sz="1600" dirty="0"/>
              <a:t>che presiedono alla buona organizzazione del settore.  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Lo studio realizzato da </a:t>
            </a:r>
            <a:r>
              <a:rPr lang="it-IT" sz="1600" dirty="0" err="1"/>
              <a:t>federMobilità</a:t>
            </a:r>
            <a:r>
              <a:rPr lang="it-IT" sz="1600" dirty="0"/>
              <a:t> e Isfort ha inteso </a:t>
            </a:r>
            <a:r>
              <a:rPr lang="it-IT" sz="1600" b="1" dirty="0"/>
              <a:t>esplorare in profondità il sistema dei soggetti “organizzatori” del </a:t>
            </a:r>
            <a:r>
              <a:rPr lang="it-IT" sz="1600" b="1" dirty="0" err="1"/>
              <a:t>Tpl</a:t>
            </a:r>
            <a:r>
              <a:rPr lang="it-IT" sz="1600" b="1" dirty="0"/>
              <a:t> autofilotranviario</a:t>
            </a:r>
            <a:r>
              <a:rPr lang="it-IT" sz="1600" dirty="0"/>
              <a:t>, ovvero gli Enti affidanti ed eventuali soggetti istituzionali strumentali da loro attivati, per mapparne le funzioni effettivamente esercitate, le modalità di esercizio, le competenze e risorse attivate, infine i fabbisogni di rafforzamento qualitativo e quantitativo delle risorse stesse.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L’obiettivo ultimo è di </a:t>
            </a:r>
            <a:r>
              <a:rPr lang="it-IT" sz="1600" b="1" dirty="0"/>
              <a:t>misurare lo scarto tra le funzioni di processo richieste </a:t>
            </a:r>
            <a:r>
              <a:rPr lang="it-IT" sz="1600" dirty="0"/>
              <a:t>in materia di </a:t>
            </a:r>
            <a:r>
              <a:rPr lang="it-IT" sz="1600" dirty="0" err="1"/>
              <a:t>Tpl</a:t>
            </a:r>
            <a:r>
              <a:rPr lang="it-IT" sz="1600" dirty="0"/>
              <a:t> autofilotranviario dalle norme e dalle regole vigenti da un lato, e </a:t>
            </a:r>
            <a:r>
              <a:rPr lang="it-IT" sz="1600" b="1" dirty="0"/>
              <a:t>le risorse/competenze professionali effettivamente a disposizione </a:t>
            </a:r>
            <a:r>
              <a:rPr lang="it-IT" sz="1600" dirty="0"/>
              <a:t>degli Enti e delle Agenzie, dall’altro.</a:t>
            </a:r>
          </a:p>
          <a:p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Uno studio similare è stato realizzato nel 2018. E’ possibile quindi </a:t>
            </a:r>
            <a:r>
              <a:rPr lang="it-IT" sz="1600" b="1" dirty="0"/>
              <a:t>misurare l’evoluzione del quadro </a:t>
            </a:r>
            <a:r>
              <a:rPr lang="it-IT" sz="1600" dirty="0"/>
              <a:t>a distanza di cinque anni.</a:t>
            </a:r>
          </a:p>
          <a:p>
            <a:endParaRPr lang="it-IT" sz="1500" dirty="0"/>
          </a:p>
        </p:txBody>
      </p:sp>
      <p:pic>
        <p:nvPicPr>
          <p:cNvPr id="6" name="Immagine 4" descr="Logo4">
            <a:extLst>
              <a:ext uri="{FF2B5EF4-FFF2-40B4-BE49-F238E27FC236}">
                <a16:creationId xmlns:a16="http://schemas.microsoft.com/office/drawing/2014/main" id="{503A76C9-78E4-4514-804E-BDC14CD17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16ED80FD-332F-4F19-A15F-1D07E2AEC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224" y="224286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Riepilogo delle principali evidenze e spunti conclusivi</a:t>
            </a:r>
            <a:endParaRPr lang="it-IT" sz="2800" b="1" i="1" dirty="0">
              <a:latin typeface="+mn-lt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308BECB-CDA6-4246-9219-5A0A4CC8E863}"/>
              </a:ext>
            </a:extLst>
          </p:cNvPr>
          <p:cNvSpPr/>
          <p:nvPr/>
        </p:nvSpPr>
        <p:spPr>
          <a:xfrm>
            <a:off x="605557" y="945874"/>
            <a:ext cx="1098088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1) Elevata diversificazione dei modelli di </a:t>
            </a:r>
            <a:r>
              <a:rPr lang="it-IT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governance</a:t>
            </a:r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del TPL con una tendenza all’accentramento delle funzioni (Umbria, Lazio consolidamento delle Agenzie regionali di Campania e Calabria). 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Sono assetti determinati da scelte strategiche locali per l’efficienza del settore o piuttosto effetto di mediazioni sub-ottimali di tipo politico?</a:t>
            </a:r>
          </a:p>
          <a:p>
            <a:b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2) Rilevante carenza di risorse professionali per il settore, in aumento rispetto al 2018. 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Da un lato i compiti degli Enti sono aumentati per via della </a:t>
            </a:r>
            <a:r>
              <a:rPr lang="it-IT" sz="1400" b="1" i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complessificazione</a:t>
            </a:r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 del quadro regolatorio, dall’altro lato la quantità media di personale disponibile tende a diminuire… </a:t>
            </a:r>
          </a:p>
          <a:p>
            <a:endParaRPr lang="it-IT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3) Conseguentemente, in media il 70% degli Enti percepisce una inadeguatezza quantitativa del personale disponibile (percentuale in netto aumento rispetto al 2018) e il 30% circa una carenza di competenze del personale in dotazione (in netto aumento). Nella prospettiva dei compiti crescenti degli Enti determinati dal quadro normativo e regolatorio, i fabbisogni dichiarati sono ugualmente soprattutto di tipo quantitativo.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E’ dunque fuori discussione la forte sotto-dotazione di personale per il TPL negli Enti, con il rischio di ulteriore marginalizzazione del settore (tema «politico»).</a:t>
            </a:r>
          </a:p>
          <a:p>
            <a:endParaRPr lang="it-IT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4) In parte le carenze di personale sono surrogate dal rilevante aumento del ricorso a consulenze specialistiche.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Va verificato l’equilibrio del modello tra risorse interne e consulenze esterne, soprattutto in prospettiva.</a:t>
            </a:r>
          </a:p>
          <a:p>
            <a:b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5) I fabbisogni di personale e competenze professionali sono particolarmente avvertiti per le attività di Pianificazione, a seguire per l’Affidamento dei servizi e la Gestione dei Contratti di servizio.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La necessità si una maggiore cura è quindi correttamente avvertita dagli Enti per le attività strategiche di pianificazione e organizzazione dei servizi.</a:t>
            </a:r>
          </a:p>
          <a:p>
            <a:endParaRPr lang="it-IT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it-IT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6) Le carenze sono più avvertite tra gli Enti del Sud e nelle Regioni, molto meno nelle Agenzie che evidentemente riescono a gestire meglio le (poche) risorse professionali disponibili avendo maggiore flessibilità operativa e una specifica focalizzazione sul settore del TPL. </a:t>
            </a:r>
          </a:p>
          <a:p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L’accentramento (non esclusivo ma prevalente) dei modelli sulle Agenzia può costituire quindi un orientamento per l’efficienza e l’efficacia della </a:t>
            </a:r>
            <a:r>
              <a:rPr lang="it-IT" sz="1400" b="1" i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governance</a:t>
            </a:r>
            <a:r>
              <a:rPr lang="it-IT" sz="1400" b="1" i="1" dirty="0">
                <a:latin typeface="Calibri" panose="020F0502020204030204" pitchFamily="34" charset="0"/>
                <a:ea typeface="Times New Roman" panose="02020603050405020304" pitchFamily="18" charset="0"/>
              </a:rPr>
              <a:t> di settore.</a:t>
            </a:r>
            <a:endParaRPr lang="it-IT" sz="1400" dirty="0"/>
          </a:p>
        </p:txBody>
      </p:sp>
      <p:pic>
        <p:nvPicPr>
          <p:cNvPr id="5" name="Immagine 4" descr="Logo4">
            <a:extLst>
              <a:ext uri="{FF2B5EF4-FFF2-40B4-BE49-F238E27FC236}">
                <a16:creationId xmlns:a16="http://schemas.microsoft.com/office/drawing/2014/main" id="{379F6534-81EB-4CB3-9460-24EB14AEF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313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0CEAB9-32C1-413B-BA88-9B65B6698D9D}"/>
              </a:ext>
            </a:extLst>
          </p:cNvPr>
          <p:cNvSpPr txBox="1"/>
          <p:nvPr/>
        </p:nvSpPr>
        <p:spPr>
          <a:xfrm>
            <a:off x="751936" y="1013951"/>
            <a:ext cx="10688127" cy="5509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t-IT" sz="1600" dirty="0"/>
              <a:t>L’indagine è stata realizzata attraverso la </a:t>
            </a:r>
            <a:r>
              <a:rPr lang="it-IT" sz="1600" b="1" dirty="0"/>
              <a:t>somministrazione via mail di una scheda/questionario strutturata </a:t>
            </a:r>
            <a:r>
              <a:rPr lang="it-IT" sz="1600" dirty="0"/>
              <a:t>di rilevazione delle informazioni ad un </a:t>
            </a:r>
            <a:r>
              <a:rPr lang="it-IT" sz="1600" b="1" dirty="0"/>
              <a:t>campione significativo </a:t>
            </a:r>
            <a:r>
              <a:rPr lang="it-IT" sz="1600" dirty="0"/>
              <a:t>di Enti organizzatori del </a:t>
            </a:r>
            <a:r>
              <a:rPr lang="it-IT" sz="1600" dirty="0" err="1"/>
              <a:t>Tpl</a:t>
            </a:r>
            <a:r>
              <a:rPr lang="it-IT" sz="1600" dirty="0"/>
              <a:t> autofilotranviario. L’indagine si è svolta da gennaio a giugno 2023. </a:t>
            </a:r>
          </a:p>
          <a:p>
            <a:r>
              <a:rPr lang="it-IT" sz="1600" dirty="0"/>
              <a:t> </a:t>
            </a:r>
          </a:p>
          <a:p>
            <a:r>
              <a:rPr lang="it-IT" sz="1600" dirty="0"/>
              <a:t>Il </a:t>
            </a:r>
            <a:r>
              <a:rPr lang="it-IT" sz="1600" b="1" dirty="0"/>
              <a:t>target </a:t>
            </a:r>
            <a:r>
              <a:rPr lang="it-IT" sz="1600" dirty="0"/>
              <a:t>dell’indagine composto da tutti i potenziali soggetti “organizzatori” del </a:t>
            </a:r>
            <a:r>
              <a:rPr lang="it-IT" sz="1600" dirty="0" err="1"/>
              <a:t>Tpl</a:t>
            </a:r>
            <a:r>
              <a:rPr lang="it-IT" sz="1600" dirty="0"/>
              <a:t> autofilotranviario: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Regioni e Province Autonome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Province e Città metropolitane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Comuni (tutti i Comuni capoluogo, tutti i Comuni non-capoluogo con oltre 50mila abitanti e tutti i Comuni non-capoluogo che dall’ultima Relazione dell’Osservatorio TPL del MIT risultano titolati di Contratti di servizio)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sz="1600" dirty="0"/>
              <a:t>Agenzie della mobilità </a:t>
            </a:r>
          </a:p>
          <a:p>
            <a:r>
              <a:rPr lang="it-IT" sz="1600" dirty="0"/>
              <a:t> </a:t>
            </a:r>
          </a:p>
          <a:p>
            <a:r>
              <a:rPr lang="it-IT" sz="1600" b="1" dirty="0"/>
              <a:t>Oggetto </a:t>
            </a:r>
            <a:r>
              <a:rPr lang="it-IT" sz="1600" dirty="0"/>
              <a:t>specifico</a:t>
            </a:r>
            <a:r>
              <a:rPr lang="it-IT" sz="1600" b="1" dirty="0"/>
              <a:t> </a:t>
            </a:r>
            <a:r>
              <a:rPr lang="it-IT" sz="1600" dirty="0"/>
              <a:t>della rilevazione è la mappatura della filiera di </a:t>
            </a:r>
            <a:r>
              <a:rPr lang="it-IT" sz="1600" dirty="0" err="1"/>
              <a:t>governance</a:t>
            </a:r>
            <a:r>
              <a:rPr lang="it-IT" sz="1600" dirty="0"/>
              <a:t> del TPL e delle risorse professionali dedicate riferita a: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600" dirty="0"/>
              <a:t>attività di </a:t>
            </a:r>
            <a:r>
              <a:rPr lang="it-IT" sz="1600" b="1" dirty="0"/>
              <a:t>Pianificazione/Programmazione/Progettazione dei servizi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600" dirty="0"/>
              <a:t>attività di </a:t>
            </a:r>
            <a:r>
              <a:rPr lang="it-IT" sz="1600" b="1" dirty="0"/>
              <a:t>Affidamento dei servizi </a:t>
            </a:r>
            <a:r>
              <a:rPr lang="it-IT" sz="1600" dirty="0"/>
              <a:t>(scelta modalità ecc.)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600" dirty="0"/>
              <a:t>attività di </a:t>
            </a:r>
            <a:r>
              <a:rPr lang="it-IT" sz="1600" b="1" dirty="0"/>
              <a:t>Gestione dei Contratti di servizio e Monitoraggio servizi</a:t>
            </a:r>
          </a:p>
          <a:p>
            <a:pPr marL="342900" lvl="0" indent="-342900">
              <a:buFont typeface="+mj-lt"/>
              <a:buAutoNum type="arabicPeriod"/>
            </a:pPr>
            <a:r>
              <a:rPr lang="it-IT" sz="1600" dirty="0"/>
              <a:t>attività di </a:t>
            </a:r>
            <a:r>
              <a:rPr lang="it-IT" sz="1600" b="1" dirty="0"/>
              <a:t>Amministrazione e Gestione dei beni essenziali per lo svolgimento dei servizi TPL</a:t>
            </a:r>
          </a:p>
          <a:p>
            <a:r>
              <a:rPr lang="it-IT" sz="1600" dirty="0"/>
              <a:t> </a:t>
            </a:r>
          </a:p>
          <a:p>
            <a:endParaRPr lang="it-IT" sz="1600" dirty="0"/>
          </a:p>
          <a:p>
            <a:r>
              <a:rPr lang="it-IT" sz="1600" dirty="0"/>
              <a:t>La sezione finale del questionario si è infine focalizzata sulle </a:t>
            </a:r>
            <a:r>
              <a:rPr lang="it-IT" sz="1600" b="1" dirty="0"/>
              <a:t>esigenze organizzative e i fabbisogni di competenza professionale </a:t>
            </a:r>
            <a:r>
              <a:rPr lang="it-IT" sz="1600" dirty="0"/>
              <a:t>derivanti dalle </a:t>
            </a:r>
            <a:r>
              <a:rPr lang="it-IT" sz="1600" b="1" dirty="0"/>
              <a:t>nuove norme </a:t>
            </a:r>
            <a:r>
              <a:rPr lang="it-IT" sz="1600" dirty="0"/>
              <a:t>e dalle </a:t>
            </a:r>
            <a:r>
              <a:rPr lang="it-IT" sz="1600" b="1" dirty="0"/>
              <a:t>nuove regole attuative </a:t>
            </a:r>
            <a:r>
              <a:rPr lang="it-IT" sz="1600" dirty="0"/>
              <a:t>previste in particolare dalle recenti delibere dell’ART in materia di organizzazione dei servizi di </a:t>
            </a:r>
            <a:r>
              <a:rPr lang="it-IT" sz="1600" dirty="0" err="1"/>
              <a:t>Tpl</a:t>
            </a:r>
            <a:r>
              <a:rPr lang="it-IT" sz="1600" dirty="0"/>
              <a:t>.</a:t>
            </a:r>
            <a:endParaRPr lang="it-IT" sz="1400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530B0A28-89B0-4B2A-B913-99698CB69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Obiettivi, contenuti e metodologia dell’indagine (2)</a:t>
            </a:r>
          </a:p>
        </p:txBody>
      </p:sp>
      <p:pic>
        <p:nvPicPr>
          <p:cNvPr id="7" name="Immagine 4" descr="Logo4">
            <a:extLst>
              <a:ext uri="{FF2B5EF4-FFF2-40B4-BE49-F238E27FC236}">
                <a16:creationId xmlns:a16="http://schemas.microsoft.com/office/drawing/2014/main" id="{8AA1DD5E-E653-428A-AF5D-F633B9848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1042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BE303C-9657-4501-902B-3445729F9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549275"/>
          </a:xfrm>
        </p:spPr>
        <p:txBody>
          <a:bodyPr>
            <a:normAutofit/>
          </a:bodyPr>
          <a:lstStyle/>
          <a:p>
            <a:r>
              <a:rPr lang="it-IT" sz="2800" b="1" dirty="0">
                <a:latin typeface="+mn-lt"/>
              </a:rPr>
              <a:t>Il livello di partecipazione all’indagine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F2BB1697-C383-44E4-AF69-01C94636F4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783189"/>
              </p:ext>
            </p:extLst>
          </p:nvPr>
        </p:nvGraphicFramePr>
        <p:xfrm>
          <a:off x="221524" y="1210190"/>
          <a:ext cx="8956980" cy="2783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569">
                  <a:extLst>
                    <a:ext uri="{9D8B030D-6E8A-4147-A177-3AD203B41FA5}">
                      <a16:colId xmlns:a16="http://schemas.microsoft.com/office/drawing/2014/main" val="3884457623"/>
                    </a:ext>
                  </a:extLst>
                </a:gridCol>
                <a:gridCol w="1785266">
                  <a:extLst>
                    <a:ext uri="{9D8B030D-6E8A-4147-A177-3AD203B41FA5}">
                      <a16:colId xmlns:a16="http://schemas.microsoft.com/office/drawing/2014/main" val="194221771"/>
                    </a:ext>
                  </a:extLst>
                </a:gridCol>
                <a:gridCol w="2460266">
                  <a:extLst>
                    <a:ext uri="{9D8B030D-6E8A-4147-A177-3AD203B41FA5}">
                      <a16:colId xmlns:a16="http://schemas.microsoft.com/office/drawing/2014/main" val="4189654252"/>
                    </a:ext>
                  </a:extLst>
                </a:gridCol>
                <a:gridCol w="1663879">
                  <a:extLst>
                    <a:ext uri="{9D8B030D-6E8A-4147-A177-3AD203B41FA5}">
                      <a16:colId xmlns:a16="http://schemas.microsoft.com/office/drawing/2014/main" val="166432449"/>
                    </a:ext>
                  </a:extLst>
                </a:gridCol>
              </a:tblGrid>
              <a:tr h="523978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Schede compilate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Totale schede</a:t>
                      </a:r>
                      <a:r>
                        <a:rPr lang="it-IT" sz="1400" baseline="0" dirty="0"/>
                        <a:t> inviate</a:t>
                      </a:r>
                      <a:endParaRPr lang="it-IT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% copertura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3791367"/>
                  </a:ext>
                </a:extLst>
              </a:tr>
              <a:tr h="28324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 capoluogo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5671242"/>
                  </a:ext>
                </a:extLst>
              </a:tr>
              <a:tr h="3058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Comuni </a:t>
                      </a:r>
                      <a:r>
                        <a:rPr lang="it-IT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non-capoluogo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5743396"/>
                  </a:ext>
                </a:extLst>
              </a:tr>
              <a:tr h="28061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Città metropolitane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042546"/>
                  </a:ext>
                </a:extLst>
              </a:tr>
              <a:tr h="30952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4960009"/>
                  </a:ext>
                </a:extLst>
              </a:tr>
              <a:tr h="2968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6519683"/>
                  </a:ext>
                </a:extLst>
              </a:tr>
              <a:tr h="30768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Agenzie della mobilità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3151037"/>
                  </a:ext>
                </a:extLst>
              </a:tr>
              <a:tr h="2380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7141027"/>
                  </a:ext>
                </a:extLst>
              </a:tr>
              <a:tr h="23804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senza Comuni NC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2825854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9BE05B38-0AF7-4DC0-AF11-BDA3C4F82FF0}"/>
              </a:ext>
            </a:extLst>
          </p:cNvPr>
          <p:cNvSpPr txBox="1"/>
          <p:nvPr/>
        </p:nvSpPr>
        <p:spPr>
          <a:xfrm>
            <a:off x="205048" y="873061"/>
            <a:ext cx="46063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Distribuzione schede compilate per tipologia di Ente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6180C24-84FD-4981-84E1-CBCDBBE27949}"/>
              </a:ext>
            </a:extLst>
          </p:cNvPr>
          <p:cNvSpPr txBox="1"/>
          <p:nvPr/>
        </p:nvSpPr>
        <p:spPr>
          <a:xfrm>
            <a:off x="124602" y="4155076"/>
            <a:ext cx="6697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/>
              <a:t>Distribuzione schede compilate per circoscrizione geografica (cfr. con il 2018)</a:t>
            </a:r>
          </a:p>
        </p:txBody>
      </p:sp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82B24086-ECF5-4BFD-9315-6C2B17B05C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8080147"/>
              </p:ext>
            </p:extLst>
          </p:nvPr>
        </p:nvGraphicFramePr>
        <p:xfrm>
          <a:off x="245372" y="4493630"/>
          <a:ext cx="8892346" cy="2200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Immagine 4" descr="Logo4">
            <a:extLst>
              <a:ext uri="{FF2B5EF4-FFF2-40B4-BE49-F238E27FC236}">
                <a16:creationId xmlns:a16="http://schemas.microsoft.com/office/drawing/2014/main" id="{BB080AB0-92FE-45DC-81AC-110A4CD55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731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9A3B4329-56C7-4310-AE98-C96EF3D1CB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043796"/>
              </p:ext>
            </p:extLst>
          </p:nvPr>
        </p:nvGraphicFramePr>
        <p:xfrm>
          <a:off x="4909751" y="708448"/>
          <a:ext cx="6936260" cy="5959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9280">
                  <a:extLst>
                    <a:ext uri="{9D8B030D-6E8A-4147-A177-3AD203B41FA5}">
                      <a16:colId xmlns:a16="http://schemas.microsoft.com/office/drawing/2014/main" val="459387513"/>
                    </a:ext>
                  </a:extLst>
                </a:gridCol>
                <a:gridCol w="5046980">
                  <a:extLst>
                    <a:ext uri="{9D8B030D-6E8A-4147-A177-3AD203B41FA5}">
                      <a16:colId xmlns:a16="http://schemas.microsoft.com/office/drawing/2014/main" val="1574984904"/>
                    </a:ext>
                  </a:extLst>
                </a:gridCol>
              </a:tblGrid>
              <a:tr h="213106">
                <a:tc gridSpan="2"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bg1"/>
                          </a:solidFill>
                          <a:effectLst/>
                        </a:rPr>
                        <a:t>Modello accentrato sull’Ente regionale</a:t>
                      </a:r>
                      <a:endParaRPr lang="it-IT" sz="1100" b="1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999395"/>
                  </a:ext>
                </a:extLst>
              </a:tr>
              <a:tr h="21933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Valle d’Aosta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261311"/>
                  </a:ext>
                </a:extLst>
              </a:tr>
              <a:tr h="19364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Friuli Venezia Giulia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119775"/>
                  </a:ext>
                </a:extLst>
              </a:tr>
              <a:tr h="24694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 Bolzano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783647"/>
                  </a:ext>
                </a:extLst>
              </a:tr>
              <a:tr h="17956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Marche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424406"/>
                  </a:ext>
                </a:extLst>
              </a:tr>
              <a:tr h="22845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Abruzzo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422538"/>
                  </a:ext>
                </a:extLst>
              </a:tr>
              <a:tr h="184121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Sardegna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 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180032"/>
                  </a:ext>
                </a:extLst>
              </a:tr>
              <a:tr h="1894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Toscana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54735"/>
                  </a:ext>
                </a:extLst>
              </a:tr>
              <a:tr h="213106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bg1"/>
                          </a:solidFill>
                          <a:effectLst/>
                        </a:rPr>
                        <a:t>Modello accentrato sull’Agenzia regionale</a:t>
                      </a:r>
                      <a:r>
                        <a:rPr lang="it-IT" sz="1100" kern="5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it-IT" sz="11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875276"/>
                  </a:ext>
                </a:extLst>
              </a:tr>
              <a:tr h="249389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Piemonte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191434"/>
                  </a:ext>
                </a:extLst>
              </a:tr>
              <a:tr h="24266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Campania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 (completato il passaggio delle funzioni all’Agenzia</a:t>
                      </a:r>
                      <a:r>
                        <a:rPr lang="it-IT" sz="1100" b="1" kern="5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regionale – ACAMIR)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727957"/>
                  </a:ext>
                </a:extLst>
              </a:tr>
              <a:tr h="21418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Calabria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Confermato (completato il passaggio delle funzioni all’Agenzia regionale ART-CAL)</a:t>
                      </a: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431979"/>
                  </a:ext>
                </a:extLst>
              </a:tr>
              <a:tr h="35422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Umbria</a:t>
                      </a:r>
                      <a:endParaRPr lang="it-IT" sz="1100" b="1" kern="5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Istituita l’Agenzia regionale della mobilità che assorbe la gran parte delle competenze;</a:t>
                      </a:r>
                      <a:r>
                        <a:rPr lang="it-IT" sz="1100" b="1" kern="5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100" b="1" kern="5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nel 2018 le competenze erano distribuite tra Regione e Province</a:t>
                      </a:r>
                      <a:endParaRPr lang="it-IT" sz="1100" b="1" kern="5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462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Modello parzialmente distribuito con perno sui Comuni o sulle Province/Bacini </a:t>
                      </a:r>
                      <a:endParaRPr lang="it-IT" sz="1100" b="1" kern="5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09404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 Trento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Veneto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5448737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Liguria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718790"/>
                  </a:ext>
                </a:extLst>
              </a:tr>
              <a:tr h="33287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Lazio</a:t>
                      </a:r>
                      <a:endParaRPr lang="it-IT" sz="1100" b="1" kern="5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Approvata riforma che definisce le Unità di Rete (11 bacini + 4 capoluoghi);</a:t>
                      </a:r>
                      <a:r>
                        <a:rPr lang="it-IT" sz="1100" b="1" kern="5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 nel 2018 il modello era distribuito tra Regione e un gran numero di Comuni</a:t>
                      </a:r>
                      <a:endParaRPr lang="it-IT" sz="1100" b="1" kern="5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2462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Modello parzialmente distribuito con perno  sulle Agenzie provinciali/</a:t>
                      </a:r>
                      <a:r>
                        <a:rPr lang="it-IT" sz="1100" b="1" kern="5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pluriprovinciali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41245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Lombardia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347100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Emilia-Romagna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124531"/>
                  </a:ext>
                </a:extLst>
              </a:tr>
              <a:tr h="213106">
                <a:tc gridSpan="2"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Modello distribuito (Regione e/o Province e/o Comuni)</a:t>
                      </a:r>
                      <a:r>
                        <a:rPr lang="it-IT" sz="1100" kern="5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it-IT" sz="1100" kern="5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221832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Sicilia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</a:t>
                      </a:r>
                      <a:endParaRPr kumimoji="0" lang="it-IT" sz="1100" b="1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034273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Puglia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</a:t>
                      </a:r>
                      <a:endParaRPr kumimoji="0" lang="it-IT" sz="1100" b="1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832092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Basilicata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 </a:t>
                      </a:r>
                      <a:endParaRPr kumimoji="0" lang="it-IT" sz="1100" b="1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959025"/>
                  </a:ext>
                </a:extLst>
              </a:tr>
              <a:tr h="213106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t-IT" sz="1100" b="1" kern="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Molise</a:t>
                      </a:r>
                      <a:endParaRPr lang="it-IT" sz="1100" b="1" kern="5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Confermato</a:t>
                      </a:r>
                      <a:endParaRPr kumimoji="0" lang="it-IT" sz="1100" b="1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2360" marR="62360" marT="0" marB="0" anchor="ctr">
                    <a:solidFill>
                      <a:srgbClr val="EDF1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099670"/>
                  </a:ext>
                </a:extLst>
              </a:tr>
            </a:tbl>
          </a:graphicData>
        </a:graphic>
      </p:graphicFrame>
      <p:sp>
        <p:nvSpPr>
          <p:cNvPr id="12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4292122" cy="739153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I modelli di </a:t>
            </a:r>
            <a:r>
              <a:rPr lang="it-IT" sz="2800" b="1" dirty="0" err="1">
                <a:latin typeface="+mn-lt"/>
              </a:rPr>
              <a:t>governance</a:t>
            </a:r>
            <a:r>
              <a:rPr lang="it-IT" sz="2800" b="1" dirty="0">
                <a:latin typeface="+mn-lt"/>
              </a:rPr>
              <a:t> del TPL nelle Regioni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0562939-0582-403B-A2E6-A1EB5E2D4D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701"/>
          <a:stretch/>
        </p:blipFill>
        <p:spPr>
          <a:xfrm>
            <a:off x="255124" y="1343056"/>
            <a:ext cx="4596794" cy="5078885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4851918" y="369894"/>
            <a:ext cx="32287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Cosa è cambiato tra il 2018 e il 2023</a:t>
            </a:r>
          </a:p>
        </p:txBody>
      </p:sp>
      <p:pic>
        <p:nvPicPr>
          <p:cNvPr id="6" name="Immagine 4" descr="Logo4">
            <a:extLst>
              <a:ext uri="{FF2B5EF4-FFF2-40B4-BE49-F238E27FC236}">
                <a16:creationId xmlns:a16="http://schemas.microsoft.com/office/drawing/2014/main" id="{A9D53443-8A19-4C46-92AD-99701BA68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480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35" y="246277"/>
            <a:ext cx="10515600" cy="706202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Gli Enti che dichiarano di avere competenze nelle diverse attività di filiera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188832"/>
              </p:ext>
            </p:extLst>
          </p:nvPr>
        </p:nvGraphicFramePr>
        <p:xfrm>
          <a:off x="373420" y="1224894"/>
          <a:ext cx="11315372" cy="4097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0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36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27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87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5027"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Funzione di </a:t>
                      </a:r>
                      <a:r>
                        <a:rPr lang="it-IT" b="1" dirty="0" err="1"/>
                        <a:t>governance</a:t>
                      </a:r>
                      <a:r>
                        <a:rPr lang="it-IT" b="1" dirty="0"/>
                        <a:t> del TPL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/>
                        <a:t>Indagine 2023 (val.</a:t>
                      </a:r>
                      <a:r>
                        <a:rPr lang="it-IT" sz="1800" b="1" baseline="0" dirty="0"/>
                        <a:t>  %)</a:t>
                      </a:r>
                      <a:endParaRPr lang="it-IT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/>
                        <a:t>Variazione</a:t>
                      </a:r>
                      <a:r>
                        <a:rPr lang="it-IT" sz="1800" b="1" baseline="0" dirty="0"/>
                        <a:t> quota % rispetto al 2018*</a:t>
                      </a:r>
                      <a:endParaRPr lang="it-IT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 PIU’ ALTI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</a:t>
                      </a:r>
                      <a:r>
                        <a:rPr lang="it-IT" sz="1400" b="1" baseline="0" dirty="0"/>
                        <a:t> PIU’ BASSI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859">
                <a:tc>
                  <a:txBody>
                    <a:bodyPr/>
                    <a:lstStyle/>
                    <a:p>
                      <a:pPr algn="l"/>
                      <a:r>
                        <a:rPr lang="it-IT" b="1" dirty="0"/>
                        <a:t>Pianificazione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81,4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+1,6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Agenzia, Regione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Centro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Accentrato sugli Enti locali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Accentrato sulle Agenzie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0859">
                <a:tc>
                  <a:txBody>
                    <a:bodyPr/>
                    <a:lstStyle/>
                    <a:p>
                      <a:pPr algn="l"/>
                      <a:r>
                        <a:rPr lang="it-IT" b="1" dirty="0"/>
                        <a:t>Affidamento dei servizi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55,8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+12,9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Nord-Est, Sud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Accentrato sugli Enti locali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Comune, 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Nord-Ovest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t-IT" sz="1600" b="1" dirty="0"/>
                        <a:t>Accentrato sulle Agenzie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0859">
                <a:tc>
                  <a:txBody>
                    <a:bodyPr/>
                    <a:lstStyle/>
                    <a:p>
                      <a:pPr algn="l"/>
                      <a:r>
                        <a:rPr lang="it-IT" b="1" dirty="0"/>
                        <a:t>Gestione dei Contratti di servizio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66,9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/>
                        <a:t>+3,1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Centro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Accentrato sugli Enti locali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Comune, 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600" b="1" dirty="0"/>
                        <a:t>Nord-Ovest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t-IT" sz="1600" b="1" dirty="0"/>
                        <a:t>Accentrato sulle Agenzie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CA0C9252-80C7-4CE5-95A7-032C390CAA6B}"/>
              </a:ext>
            </a:extLst>
          </p:cNvPr>
          <p:cNvSpPr txBox="1"/>
          <p:nvPr/>
        </p:nvSpPr>
        <p:spPr>
          <a:xfrm>
            <a:off x="313035" y="5356107"/>
            <a:ext cx="644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* Confronto effettuato solo tra i 62 Enti che hanno partecipato all’indagine sia nel 2018 che nel 2023</a:t>
            </a:r>
          </a:p>
        </p:txBody>
      </p:sp>
      <p:pic>
        <p:nvPicPr>
          <p:cNvPr id="7" name="Immagine 4" descr="Logo4">
            <a:extLst>
              <a:ext uri="{FF2B5EF4-FFF2-40B4-BE49-F238E27FC236}">
                <a16:creationId xmlns:a16="http://schemas.microsoft.com/office/drawing/2014/main" id="{8DEAAAD5-D7FD-4FBD-AB93-6BAC8FE91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07" y="142296"/>
            <a:ext cx="11468834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Pianificazione: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i="1" dirty="0">
                <a:latin typeface="+mn-lt"/>
              </a:rPr>
              <a:t>il personale impegnato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A41B07A-F13A-40CA-BBE4-278C8826BEE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165" y="1240846"/>
            <a:ext cx="11542144" cy="547485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01029F9-076F-42FD-AFB7-09FF67BC4746}"/>
              </a:ext>
            </a:extLst>
          </p:cNvPr>
          <p:cNvSpPr txBox="1"/>
          <p:nvPr/>
        </p:nvSpPr>
        <p:spPr>
          <a:xfrm>
            <a:off x="250165" y="871514"/>
            <a:ext cx="10760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Stima del numero medio di personale interno impegnato da gli Enti nelle attività di Pianificazione del TPL (</a:t>
            </a:r>
            <a:r>
              <a:rPr lang="it-IT" sz="1600" u="sng" dirty="0"/>
              <a:t>solo Enti competenti</a:t>
            </a:r>
            <a:r>
              <a:rPr lang="it-IT" sz="1600" dirty="0"/>
              <a:t>)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C74B4DA6-85F7-4330-B31C-3B81FE62C0C6}"/>
              </a:ext>
            </a:extLst>
          </p:cNvPr>
          <p:cNvSpPr/>
          <p:nvPr/>
        </p:nvSpPr>
        <p:spPr>
          <a:xfrm>
            <a:off x="4149306" y="1302143"/>
            <a:ext cx="914400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E89B9E4F-CC49-48E5-B7E0-0A578CAC2186}"/>
              </a:ext>
            </a:extLst>
          </p:cNvPr>
          <p:cNvSpPr/>
          <p:nvPr/>
        </p:nvSpPr>
        <p:spPr>
          <a:xfrm>
            <a:off x="10374702" y="1105636"/>
            <a:ext cx="782128" cy="753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D3A81564-9E8B-4CFD-B6DF-09F37352136C}"/>
              </a:ext>
            </a:extLst>
          </p:cNvPr>
          <p:cNvSpPr/>
          <p:nvPr/>
        </p:nvSpPr>
        <p:spPr>
          <a:xfrm>
            <a:off x="10794758" y="2742786"/>
            <a:ext cx="782128" cy="753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5E28DADF-6AF5-41BD-98B0-7029D294CE1F}"/>
              </a:ext>
            </a:extLst>
          </p:cNvPr>
          <p:cNvSpPr/>
          <p:nvPr/>
        </p:nvSpPr>
        <p:spPr>
          <a:xfrm>
            <a:off x="10228290" y="4486425"/>
            <a:ext cx="782128" cy="753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4" descr="Logo4">
            <a:extLst>
              <a:ext uri="{FF2B5EF4-FFF2-40B4-BE49-F238E27FC236}">
                <a16:creationId xmlns:a16="http://schemas.microsoft.com/office/drawing/2014/main" id="{22FD1324-B8FB-4831-983D-ED1C3CFE5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90106"/>
              </p:ext>
            </p:extLst>
          </p:nvPr>
        </p:nvGraphicFramePr>
        <p:xfrm>
          <a:off x="280083" y="1419883"/>
          <a:ext cx="11269365" cy="4659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9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2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0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9091">
                <a:tc>
                  <a:txBody>
                    <a:bodyPr/>
                    <a:lstStyle/>
                    <a:p>
                      <a:pPr algn="ctr"/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Indagine 2023 </a:t>
                      </a:r>
                    </a:p>
                    <a:p>
                      <a:pPr algn="ctr"/>
                      <a:r>
                        <a:rPr lang="it-IT" sz="1400" b="1" dirty="0"/>
                        <a:t>(val.</a:t>
                      </a:r>
                      <a:r>
                        <a:rPr lang="it-IT" sz="1400" b="1" baseline="0" dirty="0"/>
                        <a:t>  %)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Variazione</a:t>
                      </a:r>
                      <a:r>
                        <a:rPr lang="it-IT" sz="1400" b="1" baseline="0" dirty="0"/>
                        <a:t> quota % rispetto al 2018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 PIU’ ALTI</a:t>
                      </a:r>
                      <a:r>
                        <a:rPr lang="it-IT" sz="1400" b="1" baseline="0" dirty="0"/>
                        <a:t>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dirty="0"/>
                        <a:t>Le categorie con </a:t>
                      </a:r>
                    </a:p>
                    <a:p>
                      <a:pPr algn="ctr"/>
                      <a:r>
                        <a:rPr lang="it-IT" sz="1400" b="1" dirty="0"/>
                        <a:t>VALORI</a:t>
                      </a:r>
                      <a:r>
                        <a:rPr lang="it-IT" sz="1400" b="1" baseline="0" dirty="0"/>
                        <a:t> PIU’ BASSI </a:t>
                      </a:r>
                    </a:p>
                    <a:p>
                      <a:pPr algn="ctr"/>
                      <a:r>
                        <a:rPr lang="it-IT" sz="1400" b="1" baseline="0" dirty="0"/>
                        <a:t>(</a:t>
                      </a:r>
                      <a:r>
                        <a:rPr lang="it-IT" sz="1400" b="1" dirty="0"/>
                        <a:t>Ente,</a:t>
                      </a:r>
                      <a:r>
                        <a:rPr lang="it-IT" sz="1400" b="1" baseline="0" dirty="0"/>
                        <a:t> Territorio, Modello)</a:t>
                      </a:r>
                      <a:endParaRPr lang="it-IT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551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</a:t>
                      </a:r>
                      <a:r>
                        <a:rPr lang="it-IT" sz="1400" b="1" baseline="0" dirty="0"/>
                        <a:t> Enti che dichiarano inadeguato il personale per il TPL (per quantità e/o per competenze)</a:t>
                      </a:r>
                      <a:endParaRPr lang="it-IT" sz="1400" b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bg1"/>
                          </a:solidFill>
                        </a:rPr>
                        <a:t>83,9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bg1"/>
                          </a:solidFill>
                        </a:rPr>
                        <a:t>+17,2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Regione, Provincia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Sud e Isole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 e agli Enti locali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186">
                <a:tc>
                  <a:txBody>
                    <a:bodyPr/>
                    <a:lstStyle/>
                    <a:p>
                      <a:pPr algn="l"/>
                      <a:r>
                        <a:rPr lang="it-IT" sz="1400" b="1" i="1" dirty="0"/>
                        <a:t>Di cui: %</a:t>
                      </a:r>
                      <a:r>
                        <a:rPr lang="it-IT" sz="1400" b="1" i="1" baseline="0" dirty="0"/>
                        <a:t> Enti che dichiarano inadeguato il personale sia per quantità che per competenze</a:t>
                      </a:r>
                      <a:endParaRPr lang="it-IT" sz="1400" b="1" i="1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/>
                        <a:t>26,4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i="1" dirty="0">
                          <a:solidFill>
                            <a:schemeClr val="bg1"/>
                          </a:solidFill>
                        </a:rPr>
                        <a:t>+18,6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Delega agli Enti locali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i="1" dirty="0"/>
                        <a:t>Centro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t-IT" sz="1400" b="1" i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301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% Enti che fanno ricorso a consulenze esterne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51,9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+11,6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Regione, Agenzia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Centro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t-IT" sz="1400" b="1" dirty="0"/>
                        <a:t>Accentrato sulla Regione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Comune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Nord-Ovest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it-IT" sz="1400" b="1" dirty="0"/>
                        <a:t>Delega alle Agenzie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847">
                <a:tc>
                  <a:txBody>
                    <a:bodyPr/>
                    <a:lstStyle/>
                    <a:p>
                      <a:pPr algn="l"/>
                      <a:r>
                        <a:rPr lang="it-IT" sz="1400" b="1" dirty="0"/>
                        <a:t>Peso</a:t>
                      </a:r>
                      <a:r>
                        <a:rPr lang="it-IT" sz="1400" b="1" baseline="0" dirty="0"/>
                        <a:t> </a:t>
                      </a:r>
                      <a:r>
                        <a:rPr lang="it-IT" sz="1400" b="1" dirty="0"/>
                        <a:t>consulenze ingegneristiche e informatiche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48,3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+4,6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8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economiche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32,6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-7,3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9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Peso consulenze giuridiche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19,1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/>
                        <a:t>+2,6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it-IT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72" y="232912"/>
            <a:ext cx="10515600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nella </a:t>
            </a:r>
            <a:r>
              <a:rPr lang="it-IT" sz="2800" b="1" u="sng" dirty="0">
                <a:latin typeface="+mn-lt"/>
              </a:rPr>
              <a:t>Pianificazione: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i="1" dirty="0">
                <a:latin typeface="+mn-lt"/>
              </a:rPr>
              <a:t>l’adeguatezza delle risorse e il ricorso alle consulenze esterne</a:t>
            </a:r>
          </a:p>
        </p:txBody>
      </p:sp>
      <p:pic>
        <p:nvPicPr>
          <p:cNvPr id="4" name="Immagine 4" descr="Logo4">
            <a:extLst>
              <a:ext uri="{FF2B5EF4-FFF2-40B4-BE49-F238E27FC236}">
                <a16:creationId xmlns:a16="http://schemas.microsoft.com/office/drawing/2014/main" id="{1B0677E0-D9D0-4C08-802C-A13D2F02D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FE057CE2-381B-415D-8F55-B2A19BDE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07" y="228560"/>
            <a:ext cx="11468834" cy="549275"/>
          </a:xfrm>
        </p:spPr>
        <p:txBody>
          <a:bodyPr>
            <a:noAutofit/>
          </a:bodyPr>
          <a:lstStyle/>
          <a:p>
            <a:r>
              <a:rPr lang="it-IT" sz="2800" b="1" dirty="0">
                <a:latin typeface="+mn-lt"/>
              </a:rPr>
              <a:t>Focus sugli Enti competenti nell’</a:t>
            </a:r>
            <a:r>
              <a:rPr lang="it-IT" sz="2800" b="1" u="sng" dirty="0">
                <a:latin typeface="+mn-lt"/>
              </a:rPr>
              <a:t>Affidamento dei servizi</a:t>
            </a:r>
            <a:r>
              <a:rPr lang="it-IT" sz="2800" b="1" dirty="0">
                <a:latin typeface="+mn-lt"/>
              </a:rPr>
              <a:t>: </a:t>
            </a:r>
            <a:r>
              <a:rPr lang="it-IT" sz="2800" b="1" i="1" dirty="0">
                <a:latin typeface="+mn-lt"/>
              </a:rPr>
              <a:t>il personale impegnato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F372EC9-D672-446B-85F3-3C2765AAA69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164" y="1274586"/>
            <a:ext cx="11645661" cy="544111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A9A0676-7A17-49A5-9097-2A217D3C3705}"/>
              </a:ext>
            </a:extLst>
          </p:cNvPr>
          <p:cNvSpPr txBox="1"/>
          <p:nvPr/>
        </p:nvSpPr>
        <p:spPr>
          <a:xfrm>
            <a:off x="187707" y="1000911"/>
            <a:ext cx="11532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/>
              <a:t>Stima del numero medio di personale interno impegnato da gli Enti nelle attività di Affidamento dei servizi di TPL (</a:t>
            </a:r>
            <a:r>
              <a:rPr lang="it-IT" sz="1600" u="sng" dirty="0"/>
              <a:t>solo Enti competenti</a:t>
            </a:r>
            <a:r>
              <a:rPr lang="it-IT" sz="1600" dirty="0"/>
              <a:t>)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F65513EA-3A8E-44C8-8E40-990961BEC1B9}"/>
              </a:ext>
            </a:extLst>
          </p:cNvPr>
          <p:cNvSpPr/>
          <p:nvPr/>
        </p:nvSpPr>
        <p:spPr>
          <a:xfrm>
            <a:off x="4103299" y="1274586"/>
            <a:ext cx="1020792" cy="139097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48D9935E-0604-4DED-B6B8-DBBA15A11B15}"/>
              </a:ext>
            </a:extLst>
          </p:cNvPr>
          <p:cNvSpPr/>
          <p:nvPr/>
        </p:nvSpPr>
        <p:spPr>
          <a:xfrm>
            <a:off x="9929002" y="1097752"/>
            <a:ext cx="623977" cy="6095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72BC0473-A2F4-4A22-9484-FFF6E00BC2AC}"/>
              </a:ext>
            </a:extLst>
          </p:cNvPr>
          <p:cNvSpPr/>
          <p:nvPr/>
        </p:nvSpPr>
        <p:spPr>
          <a:xfrm>
            <a:off x="10650747" y="2712135"/>
            <a:ext cx="782128" cy="753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6C47FFAD-F5F5-4065-BE30-C8134B59E194}"/>
              </a:ext>
            </a:extLst>
          </p:cNvPr>
          <p:cNvSpPr/>
          <p:nvPr/>
        </p:nvSpPr>
        <p:spPr>
          <a:xfrm>
            <a:off x="10032519" y="4337009"/>
            <a:ext cx="782128" cy="753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4" descr="Logo4">
            <a:extLst>
              <a:ext uri="{FF2B5EF4-FFF2-40B4-BE49-F238E27FC236}">
                <a16:creationId xmlns:a16="http://schemas.microsoft.com/office/drawing/2014/main" id="{42081A27-2351-4349-9C00-DD96E1C93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653630" y="1"/>
            <a:ext cx="538370" cy="65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4277</TotalTime>
  <Words>2735</Words>
  <Application>Microsoft Office PowerPoint</Application>
  <PresentationFormat>Widescreen</PresentationFormat>
  <Paragraphs>580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Tema di Office</vt:lpstr>
      <vt:lpstr>Indagine sulla competenze e sui fabbisogni professionali degli Enti organizzatori  del TPL autofilotranviario </vt:lpstr>
      <vt:lpstr>Obiettivi, contenuti e metodologia dell’indagine (1)</vt:lpstr>
      <vt:lpstr>Obiettivi, contenuti e metodologia dell’indagine (2)</vt:lpstr>
      <vt:lpstr>Il livello di partecipazione all’indagine</vt:lpstr>
      <vt:lpstr>I modelli di governance del TPL nelle Regioni</vt:lpstr>
      <vt:lpstr>Gli Enti che dichiarano di avere competenze nelle diverse attività di filiera</vt:lpstr>
      <vt:lpstr>Focus sugli Enti competenti nella Pianificazione: il personale impegnato</vt:lpstr>
      <vt:lpstr>Focus sugli Enti competenti nella Pianificazione: l’adeguatezza delle risorse e il ricorso alle consulenze esterne</vt:lpstr>
      <vt:lpstr>Focus sugli Enti competenti nell’Affidamento dei servizi: il personale impegnato</vt:lpstr>
      <vt:lpstr>Focus sugli Enti competenti nell’Affidamento dei servizi: l’adeguatezza delle risorse e il ricorso alle consulenze esterne</vt:lpstr>
      <vt:lpstr>Focus sugli Enti competenti nella Gestione dei Contratti di servizio del TPL: il personale impegnato</vt:lpstr>
      <vt:lpstr>Focus sugli Enti competenti nella Gestione dei Contratti di servizio: l’adeguatezza delle risorse e il ricorso alle consulenze esterne</vt:lpstr>
      <vt:lpstr>Focus sugli Enti competenti nella Gestione dei beni essenziali per il TPL: la proprietà degli immobili e dei beni essenziali </vt:lpstr>
      <vt:lpstr>Focus sugli Enti competenti nella Gestione dei beni essenziali per il TPL: il personale impegnato</vt:lpstr>
      <vt:lpstr>Focus sugli Enti competenti nella Gestione dei beni essenziali per il TPL: l’adeguatezza delle risorse e il ricorso a consulenze esterne</vt:lpstr>
      <vt:lpstr>Riepilogo sul personale disponibile per Ente</vt:lpstr>
      <vt:lpstr>Riepilogo sui fabbisogni professionali per Ente</vt:lpstr>
      <vt:lpstr>Presentazione standard di PowerPoint</vt:lpstr>
      <vt:lpstr>Presentazione standard di PowerPoint</vt:lpstr>
      <vt:lpstr>Riepilogo delle principali evidenze e spunti conclusivi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Indagine sulla competenze e sui fabbisogni professionali degli Enti organizzatori del TPL autofilotranviario</dc:title>
  <dc:creator>ccarminucci</dc:creator>
  <cp:lastModifiedBy>ccarminucci</cp:lastModifiedBy>
  <cp:revision>110</cp:revision>
  <cp:lastPrinted>2023-07-11T17:39:57Z</cp:lastPrinted>
  <dcterms:created xsi:type="dcterms:W3CDTF">2023-05-04T07:41:03Z</dcterms:created>
  <dcterms:modified xsi:type="dcterms:W3CDTF">2023-07-11T17:40:16Z</dcterms:modified>
</cp:coreProperties>
</file>