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91" r:id="rId2"/>
    <p:sldId id="693" r:id="rId3"/>
    <p:sldId id="399" r:id="rId4"/>
    <p:sldId id="668" r:id="rId5"/>
    <p:sldId id="617" r:id="rId6"/>
    <p:sldId id="630" r:id="rId7"/>
    <p:sldId id="648" r:id="rId8"/>
    <p:sldId id="692" r:id="rId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27F336F-ADBE-48EB-B220-AED5B8613EA6}">
          <p14:sldIdLst>
            <p14:sldId id="691"/>
            <p14:sldId id="693"/>
            <p14:sldId id="399"/>
            <p14:sldId id="668"/>
            <p14:sldId id="617"/>
            <p14:sldId id="630"/>
            <p14:sldId id="648"/>
            <p14:sldId id="6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93F"/>
    <a:srgbClr val="F82C31"/>
    <a:srgbClr val="FFFFBD"/>
    <a:srgbClr val="33CC33"/>
    <a:srgbClr val="FF3300"/>
    <a:srgbClr val="FFFF79"/>
    <a:srgbClr val="170050"/>
    <a:srgbClr val="4F81BD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0747" autoAdjust="0"/>
  </p:normalViewPr>
  <p:slideViewPr>
    <p:cSldViewPr>
      <p:cViewPr varScale="1">
        <p:scale>
          <a:sx n="151" d="100"/>
          <a:sy n="151" d="100"/>
        </p:scale>
        <p:origin x="77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67355AE-4A3A-44D2-B788-98517904B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8C077E-5E28-4474-B888-DD1DD1ED04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A36F-2910-449B-B675-176FF62A807B}" type="datetimeFigureOut">
              <a:rPr lang="it-IT" smtClean="0"/>
              <a:pPr/>
              <a:t>29/03/2022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BE8859-3D45-4FB3-9966-7FECAD3E1D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30A6D5-AA41-4B76-B88A-C2F028EB81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D83A3-36E4-49CF-87E5-D5C3F30E5D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319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1:50:01.964"/>
    </inkml:context>
    <inkml:brush xml:id="br0">
      <inkml:brushProperty name="width" value="0.3" units="cm"/>
      <inkml:brushProperty name="height" value="0.6" units="cm"/>
      <inkml:brushProperty name="color" value="#F7964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2:01:41.316"/>
    </inkml:context>
    <inkml:brush xml:id="br0">
      <inkml:brushProperty name="width" value="0.3" units="cm"/>
      <inkml:brushProperty name="height" value="0.6" units="cm"/>
      <inkml:brushProperty name="color" value="#F7964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2:03:10.578"/>
    </inkml:context>
    <inkml:brush xml:id="br0">
      <inkml:brushProperty name="width" value="0.3" units="cm"/>
      <inkml:brushProperty name="height" value="0.6" units="cm"/>
      <inkml:brushProperty name="color" value="#4BACC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2:03:10.579"/>
    </inkml:context>
    <inkml:brush xml:id="br0">
      <inkml:brushProperty name="width" value="0.3" units="cm"/>
      <inkml:brushProperty name="height" value="0.6" units="cm"/>
      <inkml:brushProperty name="color" value="#4BACC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2:06:42.091"/>
    </inkml:context>
    <inkml:brush xml:id="br0">
      <inkml:brushProperty name="width" value="0.3" units="cm"/>
      <inkml:brushProperty name="height" value="0.6" units="cm"/>
      <inkml:brushProperty name="color" value="#4BACC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2:06:42.092"/>
    </inkml:context>
    <inkml:brush xml:id="br0">
      <inkml:brushProperty name="width" value="0.3" units="cm"/>
      <inkml:brushProperty name="height" value="0.6" units="cm"/>
      <inkml:brushProperty name="color" value="#4BACC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3,'325'6,"2"1,-313-7,214 0,83 7,-74-2,114-4,137 3,28 1,-218-3,-22 4,118 1,71-8,-425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C084-615E-432A-A480-55CB5C5C6200}" type="datetimeFigureOut">
              <a:rPr lang="it-IT" smtClean="0"/>
              <a:pPr/>
              <a:t>29/03/2022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2E063-4A6E-4675-B50F-A5E420A735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355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1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66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09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/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6" r="6414"/>
          <a:stretch/>
        </p:blipFill>
        <p:spPr bwMode="auto">
          <a:xfrm>
            <a:off x="0" y="0"/>
            <a:ext cx="1619673" cy="514834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AutoShape 11" descr="Risultati immagini per diag sapienz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15" descr="Risultati immagini per anci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629352" y="2121699"/>
            <a:ext cx="7512911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2800" b="1">
                <a:solidFill>
                  <a:srgbClr val="17005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il Titolo dell’intervento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629351" y="3507854"/>
            <a:ext cx="751291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2000">
                <a:solidFill>
                  <a:srgbClr val="17005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it-IT" dirty="0"/>
              <a:t>Fare clic per modificare il nome del Relatore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2B2C8DA-27B6-4B89-ABC8-B12E0BA3EC13}"/>
              </a:ext>
            </a:extLst>
          </p:cNvPr>
          <p:cNvSpPr/>
          <p:nvPr userDrawn="1"/>
        </p:nvSpPr>
        <p:spPr>
          <a:xfrm>
            <a:off x="1" y="0"/>
            <a:ext cx="1617938" cy="5143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 descr="C:\Users\mprocopio\Desktop\Isfort_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3" y="123478"/>
            <a:ext cx="1250294" cy="16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7504" y="64103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600">
                <a:solidFill>
                  <a:srgbClr val="17005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9679" r="32784" b="10286"/>
          <a:stretch/>
        </p:blipFill>
        <p:spPr bwMode="auto">
          <a:xfrm>
            <a:off x="8065698" y="0"/>
            <a:ext cx="1078302" cy="14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954626"/>
            <a:ext cx="885698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2000">
                <a:solidFill>
                  <a:srgbClr val="17005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4C7F78AC-823A-44D9-B5EA-64A017D2FA58}"/>
              </a:ext>
            </a:extLst>
          </p:cNvPr>
          <p:cNvSpPr txBox="1">
            <a:spLocks/>
          </p:cNvSpPr>
          <p:nvPr userDrawn="1"/>
        </p:nvSpPr>
        <p:spPr>
          <a:xfrm>
            <a:off x="8748464" y="4876006"/>
            <a:ext cx="396910" cy="27352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BCD42F-49D1-4BFF-BFDF-4E9652320B55}" type="slidenum">
              <a:rPr lang="it-IT" sz="1200">
                <a:solidFill>
                  <a:srgbClr val="170050"/>
                </a:solidFill>
                <a:latin typeface="Cambria" panose="02040503050406030204" pitchFamily="18" charset="0"/>
              </a:rPr>
              <a:pPr algn="r"/>
              <a:t>‹N›</a:t>
            </a:fld>
            <a:endParaRPr lang="it-IT" sz="1200" dirty="0">
              <a:solidFill>
                <a:srgbClr val="1700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E34-B7A7-415E-B1DB-623D7EFD39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6" name="Picture 2" descr="Risultati immagini per regioni italian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87" r="27931"/>
          <a:stretch/>
        </p:blipFill>
        <p:spPr bwMode="auto">
          <a:xfrm>
            <a:off x="5148064" y="0"/>
            <a:ext cx="3995936" cy="41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2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image" Target="../media/image8.png"/><Relationship Id="rId9" Type="http://schemas.openxmlformats.org/officeDocument/2006/relationships/customXml" Target="../ink/ink2.xml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34252A8C-6A2A-4A1C-9312-03F24A5FE785}"/>
              </a:ext>
            </a:extLst>
          </p:cNvPr>
          <p:cNvSpPr txBox="1">
            <a:spLocks/>
          </p:cNvSpPr>
          <p:nvPr/>
        </p:nvSpPr>
        <p:spPr>
          <a:xfrm>
            <a:off x="1857400" y="1563638"/>
            <a:ext cx="6996831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Mercato del trasporto pubblico e transizione energetica </a:t>
            </a:r>
          </a:p>
          <a:p>
            <a:pPr marL="0" indent="0" algn="ctr">
              <a:buNone/>
            </a:pP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Qualche spunto per la discussione</a:t>
            </a:r>
          </a:p>
          <a:p>
            <a:pPr marL="0" indent="0" algn="ctr">
              <a:buNone/>
            </a:pPr>
            <a:endParaRPr lang="it-IT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t-IT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Carlo Carminucci, Isfort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58E7A5-E833-4985-BFDF-711E91B709E8}"/>
              </a:ext>
            </a:extLst>
          </p:cNvPr>
          <p:cNvSpPr/>
          <p:nvPr/>
        </p:nvSpPr>
        <p:spPr>
          <a:xfrm>
            <a:off x="8854231" y="4876006"/>
            <a:ext cx="266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3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0CB22-FEE5-4383-9305-905A95A7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4103"/>
            <a:ext cx="8712968" cy="646331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Riepilogo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63309-33B2-4C1F-BA91-E633766B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508" y="1131590"/>
            <a:ext cx="8856984" cy="43242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Il trasporto pubblico è in crisi di mercato per effetto della pandemia e le propensioni dal lato della domanda non sono positive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Il rinnovo dei bus aiuta la competitività del trasporto pubblico, ma da solo non basta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Quali criteri per la transizione energetica dei bus (guardando al punto di vista aziendale)?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3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85088-3F69-4EDC-ADD4-C107ECA5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2" y="196646"/>
            <a:ext cx="8712968" cy="430887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</a:rPr>
              <a:t>1) L’attuale crisi del trasporto pubblico: il punto dal lato della domanda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69435" y="966233"/>
            <a:ext cx="30937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Alcuni 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fattori di criticità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non si alza la 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percezione di sicurezza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 nell’uso dei mezzi pubblici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crescono i 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divari di soddisfazione 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rispetto ai mezzi privati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il segmento privilegiato del mercato del TP (componente sistematica degli spostamenti) è declinante nel 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nuovo modello di domanda 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centrato sulla prossimità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lo </a:t>
            </a:r>
            <a:r>
              <a:rPr lang="it-IT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smart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working</a:t>
            </a:r>
            <a:r>
              <a:rPr lang="it-IT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come modello organizzativo che si struttura (previsti circa 4 mln di dipendenti nel post-pandemia); i lavoratori da remoto usano di meno i mezzi pubblici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14C619C-8DE8-451B-95C9-0594A7FD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83797"/>
              </p:ext>
            </p:extLst>
          </p:nvPr>
        </p:nvGraphicFramePr>
        <p:xfrm>
          <a:off x="169256" y="1393899"/>
          <a:ext cx="5615335" cy="25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582">
                  <a:extLst>
                    <a:ext uri="{9D8B030D-6E8A-4147-A177-3AD203B41FA5}">
                      <a16:colId xmlns:a16="http://schemas.microsoft.com/office/drawing/2014/main" val="778224706"/>
                    </a:ext>
                  </a:extLst>
                </a:gridCol>
                <a:gridCol w="1022076">
                  <a:extLst>
                    <a:ext uri="{9D8B030D-6E8A-4147-A177-3AD203B41FA5}">
                      <a16:colId xmlns:a16="http://schemas.microsoft.com/office/drawing/2014/main" val="4005596945"/>
                    </a:ext>
                  </a:extLst>
                </a:gridCol>
                <a:gridCol w="1028160">
                  <a:extLst>
                    <a:ext uri="{9D8B030D-6E8A-4147-A177-3AD203B41FA5}">
                      <a16:colId xmlns:a16="http://schemas.microsoft.com/office/drawing/2014/main" val="1569410334"/>
                    </a:ext>
                  </a:extLst>
                </a:gridCol>
                <a:gridCol w="1344517">
                  <a:extLst>
                    <a:ext uri="{9D8B030D-6E8A-4147-A177-3AD203B41FA5}">
                      <a16:colId xmlns:a16="http://schemas.microsoft.com/office/drawing/2014/main" val="4167778704"/>
                    </a:ext>
                  </a:extLst>
                </a:gridCol>
              </a:tblGrid>
              <a:tr h="541774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</a:t>
                      </a:r>
                      <a:b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 i="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gen-lug</a:t>
                      </a: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609366"/>
                  </a:ext>
                </a:extLst>
              </a:tr>
              <a:tr h="54177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Mobilità attiva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093787"/>
                  </a:ext>
                </a:extLst>
              </a:tr>
              <a:tr h="54177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Mobilità privata (auto e moto)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50271"/>
                  </a:ext>
                </a:extLst>
              </a:tr>
              <a:tr h="54177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Mobilità pubblica e intermodale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020869"/>
                  </a:ext>
                </a:extLst>
              </a:tr>
              <a:tr h="39370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i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233736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365A6F-C73C-4B38-81D6-55085820C785}"/>
              </a:ext>
            </a:extLst>
          </p:cNvPr>
          <p:cNvSpPr txBox="1"/>
          <p:nvPr/>
        </p:nvSpPr>
        <p:spPr>
          <a:xfrm>
            <a:off x="180802" y="1086122"/>
            <a:ext cx="4881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Distribuzione % degli spostamenti per mezzi di trasporto*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0812A6-1BA7-4072-A400-CD88CCB1656B}"/>
              </a:ext>
            </a:extLst>
          </p:cNvPr>
          <p:cNvSpPr txBox="1"/>
          <p:nvPr/>
        </p:nvSpPr>
        <p:spPr>
          <a:xfrm>
            <a:off x="169256" y="3966765"/>
            <a:ext cx="47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900" dirty="0">
                <a:latin typeface="Cambria" panose="02040503050406030204" pitchFamily="18" charset="0"/>
                <a:ea typeface="Cambria" panose="02040503050406030204" pitchFamily="18" charset="0"/>
              </a:rPr>
              <a:t>* Le elaborazioni si riferiscono alla mobilità sia feriale che festiva, per questa ragione differiscono leggermente da quelli presentati in precedenza relativi alla sola mobilità feriale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240F11F-5520-4B1E-84A8-1358FB9D8462}"/>
              </a:ext>
            </a:extLst>
          </p:cNvPr>
          <p:cNvSpPr/>
          <p:nvPr/>
        </p:nvSpPr>
        <p:spPr>
          <a:xfrm>
            <a:off x="3446244" y="2584450"/>
            <a:ext cx="2016224" cy="30777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E69CEA-AE83-4BBB-A48F-4ECF967E2029}"/>
              </a:ext>
            </a:extLst>
          </p:cNvPr>
          <p:cNvSpPr/>
          <p:nvPr/>
        </p:nvSpPr>
        <p:spPr>
          <a:xfrm>
            <a:off x="2483768" y="3147814"/>
            <a:ext cx="3122716" cy="307777"/>
          </a:xfrm>
          <a:prstGeom prst="rect">
            <a:avLst/>
          </a:prstGeom>
          <a:noFill/>
          <a:ln w="38100">
            <a:solidFill>
              <a:srgbClr val="FB19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7F359F-4A1C-4242-9929-5814C67D47A3}"/>
              </a:ext>
            </a:extLst>
          </p:cNvPr>
          <p:cNvSpPr txBox="1"/>
          <p:nvPr/>
        </p:nvSpPr>
        <p:spPr>
          <a:xfrm>
            <a:off x="180802" y="4515966"/>
            <a:ext cx="2858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Fonte: Isfort, Osservatorio </a:t>
            </a:r>
            <a:r>
              <a:rPr lang="it-IT" sz="800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Audimob</a:t>
            </a: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sulla mobilità degli italiani</a:t>
            </a:r>
            <a:endParaRPr lang="it-IT" sz="900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C143AC-702A-4E9A-8261-F9A7AB2C5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4" y="693318"/>
            <a:ext cx="8568952" cy="3756864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3A3B46D-D740-4F8A-B152-66B0ACC5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4103"/>
            <a:ext cx="8712968" cy="769441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</a:rPr>
              <a:t>1bis) Propensioni d’uso positive per la mobilità attiva e per l’auto, molto meno per i mezzi pubblici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389B13-B7E1-4084-AD5E-22EF6DE68675}"/>
              </a:ext>
            </a:extLst>
          </p:cNvPr>
          <p:cNvSpPr txBox="1"/>
          <p:nvPr/>
        </p:nvSpPr>
        <p:spPr>
          <a:xfrm>
            <a:off x="171054" y="4515966"/>
            <a:ext cx="2858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Fonte: Isfort, Osservatorio </a:t>
            </a:r>
            <a:r>
              <a:rPr lang="it-IT" sz="800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Audimob</a:t>
            </a: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sulla mobilità degli italiani</a:t>
            </a:r>
            <a:endParaRPr lang="it-IT" sz="900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25172952-45A2-4A23-A96E-A36993E3E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14792"/>
              </p:ext>
            </p:extLst>
          </p:nvPr>
        </p:nvGraphicFramePr>
        <p:xfrm>
          <a:off x="178207" y="1070761"/>
          <a:ext cx="8277157" cy="292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6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335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 quale ragione ha preso l’auto/moto invece di un mezzo pubblico?</a:t>
                      </a:r>
                      <a:r>
                        <a:rPr lang="it-IT" sz="1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 (spostamenti sistematici, %)*</a:t>
                      </a:r>
                      <a:endParaRPr lang="it-IT" sz="10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63002" marR="63002" marT="31501" marB="31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Grandi città</a:t>
                      </a:r>
                    </a:p>
                  </a:txBody>
                  <a:tcPr marL="63002" marR="63002" marT="31501" marB="315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Con il mezzo pubblico ci metterei troppo tempo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37,3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Il mezzo pubblico non si sa mai quando passa/quanto tempo ci mette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20,4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27,9</a:t>
                      </a:r>
                    </a:p>
                  </a:txBody>
                  <a:tcPr marL="63002" marR="63002" marT="31501" marB="315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24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La fermata è troppo lontana</a:t>
                      </a:r>
                    </a:p>
                  </a:txBody>
                  <a:tcPr marL="63002" marR="63002" marT="31501" marB="31501" anchor="ctr"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63002" marR="63002" marT="31501" marB="31501" anchor="ctr"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19,1</a:t>
                      </a:r>
                    </a:p>
                  </a:txBody>
                  <a:tcPr marL="63002" marR="63002" marT="31501" marB="31501" anchor="ctr"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L’auto è più pratica per tanti motivi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Devo prendere più</a:t>
                      </a:r>
                      <a:r>
                        <a:rPr lang="it-IT" sz="1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di un mezzo e non mi va</a:t>
                      </a:r>
                      <a:endParaRPr lang="it-IT" sz="1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Il viaggio con i mezzi  pubblici non è confortevole, le vetture sono troppo affollate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Devo fare altri spostamenti per</a:t>
                      </a:r>
                      <a:r>
                        <a:rPr lang="it-IT" sz="1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i quali mi serve l’auto (accompagnare i bambini a scuola ecc.)</a:t>
                      </a:r>
                      <a:endParaRPr lang="it-IT" sz="1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Devo portare borse/bagagli, prendere il mezzo pubblico è scomodo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Il viaggio con i mezzi pubblici non è confortevole, le vetture</a:t>
                      </a:r>
                      <a:r>
                        <a:rPr lang="it-IT" sz="1000" b="1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sono vecchie, rumorose, sporche ecc.</a:t>
                      </a:r>
                      <a:endParaRPr lang="it-IT" sz="1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it-IT" sz="1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piace guidare, uso l’auto tutte le volte che posso</a:t>
                      </a:r>
                      <a:endParaRPr lang="it-IT" sz="1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Sul mezzo pubblico non</a:t>
                      </a:r>
                      <a:r>
                        <a:rPr lang="it-IT" sz="1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mi sento sicuro (borseggi, molestie ecc.)</a:t>
                      </a:r>
                      <a:endParaRPr lang="it-IT" sz="1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77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Preferisco stare da solo nella mia auto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A2D2E50D-F951-4258-BFFF-4E8783370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97328"/>
              </p:ext>
            </p:extLst>
          </p:nvPr>
        </p:nvGraphicFramePr>
        <p:xfrm>
          <a:off x="178207" y="4059353"/>
          <a:ext cx="1073236" cy="567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05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Fattore  TEMPO</a:t>
                      </a:r>
                    </a:p>
                  </a:txBody>
                  <a:tcPr marL="63002" marR="63002" marT="31501" marB="31501"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Totale</a:t>
                      </a:r>
                    </a:p>
                  </a:txBody>
                  <a:tcPr marL="63002" marR="63002" marT="31501" marB="315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49,0%</a:t>
                      </a:r>
                    </a:p>
                  </a:txBody>
                  <a:tcPr marL="63002" marR="63002" marT="31501" marB="315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Grandi città</a:t>
                      </a:r>
                    </a:p>
                  </a:txBody>
                  <a:tcPr marL="31501" marR="31501" marT="31501" marB="315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65,2%</a:t>
                      </a:r>
                    </a:p>
                  </a:txBody>
                  <a:tcPr marL="63002" marR="63002" marT="31501" marB="315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298C4DDF-0172-4A2B-A37A-2D74E6F4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56717"/>
              </p:ext>
            </p:extLst>
          </p:nvPr>
        </p:nvGraphicFramePr>
        <p:xfrm>
          <a:off x="1517533" y="4079911"/>
          <a:ext cx="1018926" cy="567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05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Fattore COMODITA’</a:t>
                      </a:r>
                    </a:p>
                  </a:txBody>
                  <a:tcPr marL="63002" marR="63002" marT="31501" marB="3150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Totale</a:t>
                      </a:r>
                    </a:p>
                  </a:txBody>
                  <a:tcPr marL="63002" marR="63002" marT="31501" marB="315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42,0%</a:t>
                      </a:r>
                    </a:p>
                  </a:txBody>
                  <a:tcPr marL="63002" marR="63002" marT="31501" marB="315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Grandi città</a:t>
                      </a:r>
                    </a:p>
                  </a:txBody>
                  <a:tcPr marL="31501" marR="31501" marT="31501" marB="315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48,8%</a:t>
                      </a:r>
                    </a:p>
                  </a:txBody>
                  <a:tcPr marL="63002" marR="63002" marT="31501" marB="315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AADE29C0-DA63-4A28-ADB6-94FFFD3FF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36666"/>
              </p:ext>
            </p:extLst>
          </p:nvPr>
        </p:nvGraphicFramePr>
        <p:xfrm>
          <a:off x="2788852" y="4059353"/>
          <a:ext cx="1078581" cy="567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05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solidFill>
                            <a:schemeClr val="tx1"/>
                          </a:solidFill>
                        </a:rPr>
                        <a:t>Fattore CAPILLARITA’</a:t>
                      </a:r>
                    </a:p>
                  </a:txBody>
                  <a:tcPr marL="63002" marR="63002" marT="31501" marB="3150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Totale</a:t>
                      </a:r>
                    </a:p>
                  </a:txBody>
                  <a:tcPr marL="63002" marR="63002" marT="31501" marB="31501">
                    <a:solidFill>
                      <a:srgbClr val="ECF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17,8%</a:t>
                      </a:r>
                    </a:p>
                  </a:txBody>
                  <a:tcPr marL="63002" marR="63002" marT="31501" marB="31501">
                    <a:solidFill>
                      <a:srgbClr val="ECF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Grandi città</a:t>
                      </a:r>
                    </a:p>
                  </a:txBody>
                  <a:tcPr marL="31501" marR="31501" marT="31501" marB="31501">
                    <a:solidFill>
                      <a:srgbClr val="FAF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19,1%</a:t>
                      </a:r>
                    </a:p>
                  </a:txBody>
                  <a:tcPr marL="63002" marR="63002" marT="31501" marB="31501">
                    <a:solidFill>
                      <a:srgbClr val="FAF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FF170595-C600-4180-95E8-BFAC96E1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57826"/>
              </p:ext>
            </p:extLst>
          </p:nvPr>
        </p:nvGraphicFramePr>
        <p:xfrm>
          <a:off x="4128105" y="4050442"/>
          <a:ext cx="1092792" cy="567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05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Fattore</a:t>
                      </a:r>
                      <a:r>
                        <a:rPr lang="it-IT" sz="800" b="1" baseline="0" dirty="0"/>
                        <a:t> QUALITA’</a:t>
                      </a:r>
                      <a:endParaRPr lang="it-IT" sz="800" b="1" dirty="0"/>
                    </a:p>
                  </a:txBody>
                  <a:tcPr marL="63002" marR="63002" marT="31501" marB="3150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Totale</a:t>
                      </a:r>
                    </a:p>
                  </a:txBody>
                  <a:tcPr marL="63002" marR="63002" marT="31501" marB="3150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16,1%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Grandi città</a:t>
                      </a:r>
                    </a:p>
                  </a:txBody>
                  <a:tcPr marL="31501" marR="31501" marT="31501" marB="3150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30,2%</a:t>
                      </a:r>
                    </a:p>
                  </a:txBody>
                  <a:tcPr marL="63002" marR="63002" marT="31501" marB="3150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CEBAED40-2016-4101-9427-2BE959F12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7749"/>
              </p:ext>
            </p:extLst>
          </p:nvPr>
        </p:nvGraphicFramePr>
        <p:xfrm>
          <a:off x="5481569" y="4050442"/>
          <a:ext cx="1024262" cy="567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05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Fattore PREFERENZA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Totale</a:t>
                      </a:r>
                    </a:p>
                  </a:txBody>
                  <a:tcPr marL="63002" marR="63002" marT="31501" marB="3150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5,9%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r>
                        <a:rPr lang="it-IT" sz="800" b="1" dirty="0"/>
                        <a:t>Grandi città</a:t>
                      </a:r>
                    </a:p>
                  </a:txBody>
                  <a:tcPr marL="31501" marR="31501" marT="31501" marB="3150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6,2%</a:t>
                      </a:r>
                    </a:p>
                  </a:txBody>
                  <a:tcPr marL="63002" marR="63002" marT="31501" marB="3150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0E5E1D2-76A8-4E0C-8AA8-DDE55B4D01C6}"/>
              </a:ext>
            </a:extLst>
          </p:cNvPr>
          <p:cNvSpPr txBox="1"/>
          <p:nvPr/>
        </p:nvSpPr>
        <p:spPr>
          <a:xfrm>
            <a:off x="144497" y="4751877"/>
            <a:ext cx="2933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>
                <a:latin typeface="Cambria" panose="02040503050406030204" pitchFamily="18" charset="0"/>
                <a:ea typeface="Cambria" panose="02040503050406030204" pitchFamily="18" charset="0"/>
              </a:rPr>
              <a:t>* Totali superiori a 100 perché possibili fino a tre risposte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DD100CA-AD8C-48D2-968E-B227207038C4}"/>
              </a:ext>
            </a:extLst>
          </p:cNvPr>
          <p:cNvSpPr txBox="1"/>
          <p:nvPr/>
        </p:nvSpPr>
        <p:spPr>
          <a:xfrm>
            <a:off x="182168" y="4923887"/>
            <a:ext cx="2858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Fonte: Isfort, Osservatorio </a:t>
            </a:r>
            <a:r>
              <a:rPr lang="it-IT" sz="800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Audimob</a:t>
            </a:r>
            <a:r>
              <a:rPr lang="it-IT" sz="800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sulla mobilità degli italiani</a:t>
            </a:r>
            <a:endParaRPr lang="it-IT" sz="900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117228D-9962-4A34-B547-A4A38CEC7BBD}"/>
              </a:ext>
            </a:extLst>
          </p:cNvPr>
          <p:cNvSpPr txBox="1">
            <a:spLocks/>
          </p:cNvSpPr>
          <p:nvPr/>
        </p:nvSpPr>
        <p:spPr>
          <a:xfrm>
            <a:off x="0" y="63499"/>
            <a:ext cx="8712200" cy="850639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latin typeface="Cambria" panose="02040503050406030204" pitchFamily="18" charset="0"/>
                <a:ea typeface="Cambria" panose="02040503050406030204" pitchFamily="18" charset="0"/>
              </a:rPr>
              <a:t>2) Il fattore «qualità del viaggio» (nuovi autobus) incide nella scelta del mezzo pubblico, ma meno della scarsa competitività nei tempi (velocità, regolarità) e nello spazio (capillarità)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A54D5A-3BA5-45FA-81FE-7CD4E5FDA955}"/>
              </a:ext>
            </a:extLst>
          </p:cNvPr>
          <p:cNvSpPr/>
          <p:nvPr/>
        </p:nvSpPr>
        <p:spPr>
          <a:xfrm>
            <a:off x="4089399" y="4033932"/>
            <a:ext cx="1161769" cy="606644"/>
          </a:xfrm>
          <a:prstGeom prst="rect">
            <a:avLst/>
          </a:prstGeom>
          <a:noFill/>
          <a:ln w="38100">
            <a:solidFill>
              <a:srgbClr val="FB1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61D6FF-5A5B-4FF7-BF7F-5ED6A0ADD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6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7003151-50FF-4DC1-8C7C-500CDAE25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59365"/>
              </p:ext>
            </p:extLst>
          </p:nvPr>
        </p:nvGraphicFramePr>
        <p:xfrm>
          <a:off x="504172" y="1203598"/>
          <a:ext cx="8135652" cy="31450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61072">
                  <a:extLst>
                    <a:ext uri="{9D8B030D-6E8A-4147-A177-3AD203B41FA5}">
                      <a16:colId xmlns:a16="http://schemas.microsoft.com/office/drawing/2014/main" val="1671944818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643527609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4200248836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1985968723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2351820352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2728507097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363164701"/>
                    </a:ext>
                  </a:extLst>
                </a:gridCol>
                <a:gridCol w="818526">
                  <a:extLst>
                    <a:ext uri="{9D8B030D-6E8A-4147-A177-3AD203B41FA5}">
                      <a16:colId xmlns:a16="http://schemas.microsoft.com/office/drawing/2014/main" val="1121521061"/>
                    </a:ext>
                  </a:extLst>
                </a:gridCol>
                <a:gridCol w="793722">
                  <a:extLst>
                    <a:ext uri="{9D8B030D-6E8A-4147-A177-3AD203B41FA5}">
                      <a16:colId xmlns:a16="http://schemas.microsoft.com/office/drawing/2014/main" val="2501626029"/>
                    </a:ext>
                  </a:extLst>
                </a:gridCol>
              </a:tblGrid>
              <a:tr h="318130"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Biometano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Ibrido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-diesel</a:t>
                      </a:r>
                      <a:endParaRPr lang="it-IT" sz="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Elettrico </a:t>
                      </a:r>
                      <a:r>
                        <a:rPr lang="it-IT" sz="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overnight</a:t>
                      </a:r>
                      <a:endParaRPr lang="it-IT" sz="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Elettrico </a:t>
                      </a:r>
                      <a:r>
                        <a:rPr lang="it-IT" sz="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</a:t>
                      </a:r>
                      <a:endParaRPr lang="it-IT" sz="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Idrogeno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01" marR="31501" marT="31501" marB="31501" anchor="ctr"/>
                </a:tc>
                <a:extLst>
                  <a:ext uri="{0D108BD9-81ED-4DB2-BD59-A6C34878D82A}">
                    <a16:rowId xmlns:a16="http://schemas.microsoft.com/office/drawing/2014/main" val="1935029300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 iniziali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03786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 operativi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9477961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>
                        <a:tabLst>
                          <a:tab pos="84138" algn="l"/>
                        </a:tabLst>
                      </a:pPr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del veicolo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056962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Approvvigionamento energetico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8480126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Inquinamento ambientale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988584"/>
                  </a:ext>
                </a:extLst>
              </a:tr>
              <a:tr h="273007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Sicurezza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438685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Qualità percepita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8764622"/>
                  </a:ext>
                </a:extLst>
              </a:tr>
              <a:tr h="273007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Maturità tecnologica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368418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Ciclo di vita del veicolo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lang="it-IT" sz="14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ebdings" panose="05030102010509060703" pitchFamily="18" charset="2"/>
                        <a:ea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🔽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2428551"/>
                  </a:ext>
                </a:extLst>
              </a:tr>
              <a:tr h="273007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Gestione della flotta eterogenea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1737494"/>
                  </a:ext>
                </a:extLst>
              </a:tr>
              <a:tr h="250496">
                <a:tc>
                  <a:txBody>
                    <a:bodyPr/>
                    <a:lstStyle/>
                    <a:p>
                      <a:pPr marL="84138" indent="0" algn="l" rtl="0" fontAlgn="ctr"/>
                      <a:r>
                        <a:rPr lang="it-IT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Impatto sulle risorse umane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⏫⏫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🔼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0" dirty="0">
                          <a:solidFill>
                            <a:srgbClr val="FF0000"/>
                          </a:solidFill>
                          <a:latin typeface="Arial"/>
                          <a:ea typeface="ＭＳ Ｐゴシック"/>
                        </a:rPr>
                        <a:t>⏬⏬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4493190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6339F03F-D891-40E5-B043-8827F9EA296B}"/>
              </a:ext>
            </a:extLst>
          </p:cNvPr>
          <p:cNvSpPr txBox="1">
            <a:spLocks/>
          </p:cNvSpPr>
          <p:nvPr/>
        </p:nvSpPr>
        <p:spPr>
          <a:xfrm>
            <a:off x="35496" y="72589"/>
            <a:ext cx="8892986" cy="491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200" dirty="0">
                <a:latin typeface="Cambria" panose="02040503050406030204" pitchFamily="18" charset="0"/>
                <a:ea typeface="Cambria" panose="02040503050406030204" pitchFamily="18" charset="0"/>
              </a:rPr>
              <a:t>3) La transizione energetica dei bus: la matrice dei criteri che impattano sulle scelte aziendali delle alimentazioni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7F022-54AC-40CC-BD63-C7A5CABEFB91}"/>
              </a:ext>
            </a:extLst>
          </p:cNvPr>
          <p:cNvSpPr txBox="1"/>
          <p:nvPr/>
        </p:nvSpPr>
        <p:spPr>
          <a:xfrm>
            <a:off x="395536" y="4348656"/>
            <a:ext cx="3902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it-IT" sz="900" i="1" dirty="0">
                <a:latin typeface="Cambria" panose="02040503050406030204" pitchFamily="18" charset="0"/>
                <a:ea typeface="Cambria" panose="02040503050406030204" pitchFamily="18" charset="0"/>
              </a:rPr>
              <a:t>Isfort, Indagine 2019 su un panel di aziende del settore del trasporto pubblico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538A50-F054-4618-A8D6-1BB62654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475897"/>
            <a:ext cx="1953947" cy="5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49">
            <a:extLst>
              <a:ext uri="{FF2B5EF4-FFF2-40B4-BE49-F238E27FC236}">
                <a16:creationId xmlns:a16="http://schemas.microsoft.com/office/drawing/2014/main" id="{8C36495A-0354-4333-9961-0AD648ED2D0F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6106878" y="2922698"/>
            <a:ext cx="938112" cy="798430"/>
          </a:xfrm>
          <a:prstGeom prst="line">
            <a:avLst/>
          </a:prstGeom>
          <a:noFill/>
          <a:ln w="57150">
            <a:solidFill>
              <a:srgbClr val="968C6D"/>
            </a:solidFill>
            <a:prstDash val="dash"/>
            <a:round/>
            <a:headEnd/>
            <a:tailEnd/>
          </a:ln>
        </p:spPr>
        <p:txBody>
          <a:bodyPr wrap="none" lIns="46534" tIns="0" rIns="47486" bIns="0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Segnaposto contenuto 2">
            <a:extLst>
              <a:ext uri="{FF2B5EF4-FFF2-40B4-BE49-F238E27FC236}">
                <a16:creationId xmlns:a16="http://schemas.microsoft.com/office/drawing/2014/main" id="{AD00A06C-599E-4E8E-8220-0F653D2B3EA2}"/>
              </a:ext>
            </a:extLst>
          </p:cNvPr>
          <p:cNvSpPr txBox="1">
            <a:spLocks/>
          </p:cNvSpPr>
          <p:nvPr/>
        </p:nvSpPr>
        <p:spPr bwMode="auto">
          <a:xfrm>
            <a:off x="262553" y="1055206"/>
            <a:ext cx="8297966" cy="7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002" tIns="31501" rIns="63002" bIns="3150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827"/>
              </a:spcAft>
              <a:buNone/>
              <a:defRPr/>
            </a:pPr>
            <a:r>
              <a:rPr lang="it-IT" sz="1378" kern="0" dirty="0">
                <a:latin typeface="Cambria" panose="02040503050406030204" pitchFamily="18" charset="0"/>
                <a:ea typeface="Cambria" panose="02040503050406030204" pitchFamily="18" charset="0"/>
              </a:rPr>
              <a:t>Va sottolineato come gli obiettivi fissati sia nel breve che nel medio/lungo periodo necessitano di rilevanti investimenti nelle infrastrutture di approvvigionamento energetico (rete elettrica, produzione e distribuzione di biocombustibili ed idrogeno).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428A96F-A2F1-4FE9-941C-FE90003C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24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concludere: una possibile </a:t>
            </a:r>
            <a:r>
              <a:rPr lang="it-IT" sz="24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Road </a:t>
            </a:r>
            <a:r>
              <a:rPr lang="it-IT" sz="24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map</a:t>
            </a:r>
            <a:r>
              <a:rPr lang="it-IT" sz="24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rinnovo del parco autobus</a:t>
            </a:r>
          </a:p>
        </p:txBody>
      </p:sp>
      <p:sp>
        <p:nvSpPr>
          <p:cNvPr id="9" name="Line 47">
            <a:extLst>
              <a:ext uri="{FF2B5EF4-FFF2-40B4-BE49-F238E27FC236}">
                <a16:creationId xmlns:a16="http://schemas.microsoft.com/office/drawing/2014/main" id="{2A7EDD1D-AB0D-46B4-9F45-97232A24C188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2158244" y="2376974"/>
            <a:ext cx="1184180" cy="692661"/>
          </a:xfrm>
          <a:prstGeom prst="line">
            <a:avLst/>
          </a:prstGeom>
          <a:noFill/>
          <a:ln w="57150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F84FC7A4-9009-4ED8-9D86-F4AE5344FFA3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3423812" y="2376976"/>
            <a:ext cx="3274105" cy="0"/>
          </a:xfrm>
          <a:prstGeom prst="line">
            <a:avLst/>
          </a:prstGeom>
          <a:noFill/>
          <a:ln w="57150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9">
            <a:extLst>
              <a:ext uri="{FF2B5EF4-FFF2-40B4-BE49-F238E27FC236}">
                <a16:creationId xmlns:a16="http://schemas.microsoft.com/office/drawing/2014/main" id="{8579C095-96BB-4EF8-A4CA-36D9A29DDFCA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3423810" y="3771384"/>
            <a:ext cx="2554794" cy="0"/>
          </a:xfrm>
          <a:prstGeom prst="line">
            <a:avLst/>
          </a:prstGeom>
          <a:noFill/>
          <a:ln w="57150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50">
            <a:extLst>
              <a:ext uri="{FF2B5EF4-FFF2-40B4-BE49-F238E27FC236}">
                <a16:creationId xmlns:a16="http://schemas.microsoft.com/office/drawing/2014/main" id="{18D9664D-42B8-4412-A819-D2034F03F349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2158244" y="3069636"/>
            <a:ext cx="1184180" cy="701747"/>
          </a:xfrm>
          <a:prstGeom prst="line">
            <a:avLst/>
          </a:prstGeom>
          <a:noFill/>
          <a:ln w="57150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8A038543-B59F-47DB-B82B-8CC93584F51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342424" y="3651777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54">
            <a:extLst>
              <a:ext uri="{FF2B5EF4-FFF2-40B4-BE49-F238E27FC236}">
                <a16:creationId xmlns:a16="http://schemas.microsoft.com/office/drawing/2014/main" id="{4D674D0F-313D-40AA-9DC4-F619CF3CCC9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342424" y="2254339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55">
            <a:extLst>
              <a:ext uri="{FF2B5EF4-FFF2-40B4-BE49-F238E27FC236}">
                <a16:creationId xmlns:a16="http://schemas.microsoft.com/office/drawing/2014/main" id="{68EB12D3-9AE1-4239-ADC3-1F38E57FDB8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169181" y="3651777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56">
            <a:extLst>
              <a:ext uri="{FF2B5EF4-FFF2-40B4-BE49-F238E27FC236}">
                <a16:creationId xmlns:a16="http://schemas.microsoft.com/office/drawing/2014/main" id="{9C3E438D-16C4-461A-BCB2-6ADCF52A09B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89798" y="2254339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id="{2DF44A8B-CDE8-4421-B288-BEC994CA7EE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995936" y="3651777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58">
            <a:extLst>
              <a:ext uri="{FF2B5EF4-FFF2-40B4-BE49-F238E27FC236}">
                <a16:creationId xmlns:a16="http://schemas.microsoft.com/office/drawing/2014/main" id="{2501CC92-AC34-4C3D-B1DE-2A861A16A2A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630901" y="2254339"/>
            <a:ext cx="242355" cy="242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73">
            <a:extLst>
              <a:ext uri="{FF2B5EF4-FFF2-40B4-BE49-F238E27FC236}">
                <a16:creationId xmlns:a16="http://schemas.microsoft.com/office/drawing/2014/main" id="{F78B244F-C5AE-4BBF-B8A2-9F5CB81A751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19171" y="3364421"/>
            <a:ext cx="1434583" cy="4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FLOTTE AUTOBUS </a:t>
            </a:r>
          </a:p>
          <a:p>
            <a:pPr algn="ctr"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VETUSTE E INQUINANTI</a:t>
            </a:r>
          </a:p>
        </p:txBody>
      </p:sp>
      <p:sp>
        <p:nvSpPr>
          <p:cNvPr id="36" name="AutoShape 75">
            <a:extLst>
              <a:ext uri="{FF2B5EF4-FFF2-40B4-BE49-F238E27FC236}">
                <a16:creationId xmlns:a16="http://schemas.microsoft.com/office/drawing/2014/main" id="{D3D17B42-D02E-4218-B937-7ADC7E087799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4013707" y="2296630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76">
            <a:extLst>
              <a:ext uri="{FF2B5EF4-FFF2-40B4-BE49-F238E27FC236}">
                <a16:creationId xmlns:a16="http://schemas.microsoft.com/office/drawing/2014/main" id="{CEB9246B-F5EA-40F5-8DAE-05754B532243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5105197" y="2296630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77">
            <a:extLst>
              <a:ext uri="{FF2B5EF4-FFF2-40B4-BE49-F238E27FC236}">
                <a16:creationId xmlns:a16="http://schemas.microsoft.com/office/drawing/2014/main" id="{C0FFCA7D-691A-47D9-8F15-E03B907181AB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6196687" y="2296631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79">
            <a:extLst>
              <a:ext uri="{FF2B5EF4-FFF2-40B4-BE49-F238E27FC236}">
                <a16:creationId xmlns:a16="http://schemas.microsoft.com/office/drawing/2014/main" id="{7D7DBD16-C775-482F-A2B3-F43321C10F01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3781597" y="3692553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80">
            <a:extLst>
              <a:ext uri="{FF2B5EF4-FFF2-40B4-BE49-F238E27FC236}">
                <a16:creationId xmlns:a16="http://schemas.microsoft.com/office/drawing/2014/main" id="{A6012A5C-882C-44F5-AEE8-C1708B0BD7CB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4608352" y="3692553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81">
            <a:extLst>
              <a:ext uri="{FF2B5EF4-FFF2-40B4-BE49-F238E27FC236}">
                <a16:creationId xmlns:a16="http://schemas.microsoft.com/office/drawing/2014/main" id="{8806442C-D3ED-477F-96D6-1E3AE00AA705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5495695" y="3692553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52">
            <a:extLst>
              <a:ext uri="{FF2B5EF4-FFF2-40B4-BE49-F238E27FC236}">
                <a16:creationId xmlns:a16="http://schemas.microsoft.com/office/drawing/2014/main" id="{53D1EC54-3C60-4309-ACED-75B754D6E52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688247" y="2254339"/>
            <a:ext cx="242355" cy="24235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62">
            <a:extLst>
              <a:ext uri="{FF2B5EF4-FFF2-40B4-BE49-F238E27FC236}">
                <a16:creationId xmlns:a16="http://schemas.microsoft.com/office/drawing/2014/main" id="{4B145ED2-29B9-44F3-A3E9-E58A3D53CB1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15890" y="2946887"/>
            <a:ext cx="242355" cy="24235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EBB2DD-5653-4665-A2F8-34113F16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57" y="2571693"/>
            <a:ext cx="1093460" cy="750389"/>
          </a:xfrm>
          <a:prstGeom prst="rect">
            <a:avLst/>
          </a:prstGeom>
        </p:spPr>
      </p:pic>
      <p:sp>
        <p:nvSpPr>
          <p:cNvPr id="48" name="Oval 52">
            <a:extLst>
              <a:ext uri="{FF2B5EF4-FFF2-40B4-BE49-F238E27FC236}">
                <a16:creationId xmlns:a16="http://schemas.microsoft.com/office/drawing/2014/main" id="{E37D241E-F1A3-49F7-9D16-C50E287A103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943868" y="3653150"/>
            <a:ext cx="242355" cy="24235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68C6D"/>
            </a:solidFill>
            <a:round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73">
            <a:extLst>
              <a:ext uri="{FF2B5EF4-FFF2-40B4-BE49-F238E27FC236}">
                <a16:creationId xmlns:a16="http://schemas.microsoft.com/office/drawing/2014/main" id="{F68D428A-6A7D-431E-A199-EFEA953F1A2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38791" y="2004093"/>
            <a:ext cx="2097237" cy="2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URBANO</a:t>
            </a:r>
          </a:p>
        </p:txBody>
      </p:sp>
      <p:sp>
        <p:nvSpPr>
          <p:cNvPr id="50" name="Text Box 73">
            <a:extLst>
              <a:ext uri="{FF2B5EF4-FFF2-40B4-BE49-F238E27FC236}">
                <a16:creationId xmlns:a16="http://schemas.microsoft.com/office/drawing/2014/main" id="{EFADB251-43F1-4C27-9238-E25D21014A9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38791" y="3400576"/>
            <a:ext cx="2097237" cy="2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EXTRAURBANO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CBBC62-C224-4EC6-BC19-C6832FE091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4990" y="2525921"/>
            <a:ext cx="322450" cy="322450"/>
          </a:xfrm>
          <a:prstGeom prst="rect">
            <a:avLst/>
          </a:prstGeom>
        </p:spPr>
      </p:pic>
      <p:sp>
        <p:nvSpPr>
          <p:cNvPr id="51" name="Segnaposto contenuto 2">
            <a:extLst>
              <a:ext uri="{FF2B5EF4-FFF2-40B4-BE49-F238E27FC236}">
                <a16:creationId xmlns:a16="http://schemas.microsoft.com/office/drawing/2014/main" id="{D695CEF8-1197-4BF0-825F-8485F1552CBE}"/>
              </a:ext>
            </a:extLst>
          </p:cNvPr>
          <p:cNvSpPr txBox="1">
            <a:spLocks/>
          </p:cNvSpPr>
          <p:nvPr/>
        </p:nvSpPr>
        <p:spPr bwMode="auto">
          <a:xfrm>
            <a:off x="6667248" y="1658404"/>
            <a:ext cx="1637053" cy="1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002" tIns="31501" rIns="63002" bIns="3150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827"/>
              </a:spcAft>
              <a:buNone/>
              <a:defRPr/>
            </a:pPr>
            <a:r>
              <a:rPr lang="it-IT" sz="1102" i="1" kern="0" dirty="0">
                <a:latin typeface="Arial"/>
                <a:ea typeface="ＭＳ Ｐゴシック"/>
              </a:rPr>
              <a:t>Obiettivo raggiungibile nel breve/medio termine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52660494-0FC3-4EED-B333-7C831AA7CAC1}"/>
                  </a:ext>
                </a:extLst>
              </p14:cNvPr>
              <p14:cNvContentPartPr/>
              <p14:nvPr/>
            </p14:nvContentPartPr>
            <p14:xfrm>
              <a:off x="6693487" y="1765270"/>
              <a:ext cx="1537837" cy="17859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52660494-0FC3-4EED-B333-7C831AA7CA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9477" y="1660217"/>
                <a:ext cx="1645496" cy="227615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53C0BFD9-0204-47A8-AA56-DB42425EA7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4990" y="2093861"/>
            <a:ext cx="299005" cy="372057"/>
          </a:xfrm>
          <a:prstGeom prst="rect">
            <a:avLst/>
          </a:prstGeom>
        </p:spPr>
      </p:pic>
      <p:sp>
        <p:nvSpPr>
          <p:cNvPr id="53" name="Text Box 73">
            <a:extLst>
              <a:ext uri="{FF2B5EF4-FFF2-40B4-BE49-F238E27FC236}">
                <a16:creationId xmlns:a16="http://schemas.microsoft.com/office/drawing/2014/main" id="{4FFF23B7-8D05-4F56-8955-63241441FF4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291393" y="2297362"/>
            <a:ext cx="659216" cy="2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elettrico</a:t>
            </a:r>
          </a:p>
        </p:txBody>
      </p:sp>
      <p:sp>
        <p:nvSpPr>
          <p:cNvPr id="54" name="Text Box 73">
            <a:extLst>
              <a:ext uri="{FF2B5EF4-FFF2-40B4-BE49-F238E27FC236}">
                <a16:creationId xmlns:a16="http://schemas.microsoft.com/office/drawing/2014/main" id="{89E2EBFD-4C0E-44B2-B2D3-2864156F852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367440" y="2716683"/>
            <a:ext cx="659216" cy="2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94D0E2-2F9A-4FC4-81D7-CF4448D6D19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466" y="3984020"/>
            <a:ext cx="395922" cy="395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A6140E1C-1957-4DD5-9DCC-C6F581EBCE90}"/>
                  </a:ext>
                </a:extLst>
              </p14:cNvPr>
              <p14:cNvContentPartPr/>
              <p14:nvPr/>
            </p14:nvContentPartPr>
            <p14:xfrm>
              <a:off x="6702381" y="1917915"/>
              <a:ext cx="1537837" cy="17859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A6140E1C-1957-4DD5-9DCC-C6F581EBCE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8371" y="1812862"/>
                <a:ext cx="1645496" cy="227615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 Box 73">
            <a:extLst>
              <a:ext uri="{FF2B5EF4-FFF2-40B4-BE49-F238E27FC236}">
                <a16:creationId xmlns:a16="http://schemas.microsoft.com/office/drawing/2014/main" id="{0D9AE9D1-405E-41BA-84EB-47C0CD9F000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193549" y="4208235"/>
            <a:ext cx="1165607" cy="2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615414">
              <a:spcBef>
                <a:spcPct val="0"/>
              </a:spcBef>
              <a:spcAft>
                <a:spcPct val="0"/>
              </a:spcAft>
            </a:pPr>
            <a:r>
              <a:rPr lang="it-IT" sz="124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biocombustibili</a:t>
            </a:r>
          </a:p>
        </p:txBody>
      </p:sp>
      <p:sp>
        <p:nvSpPr>
          <p:cNvPr id="58" name="Segnaposto contenuto 2">
            <a:extLst>
              <a:ext uri="{FF2B5EF4-FFF2-40B4-BE49-F238E27FC236}">
                <a16:creationId xmlns:a16="http://schemas.microsoft.com/office/drawing/2014/main" id="{F3D67DAD-3054-44BD-AABF-B235E52E1308}"/>
              </a:ext>
            </a:extLst>
          </p:cNvPr>
          <p:cNvSpPr txBox="1">
            <a:spLocks/>
          </p:cNvSpPr>
          <p:nvPr/>
        </p:nvSpPr>
        <p:spPr bwMode="auto">
          <a:xfrm>
            <a:off x="4281386" y="3993659"/>
            <a:ext cx="1637053" cy="1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002" tIns="31501" rIns="63002" bIns="3150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827"/>
              </a:spcAft>
              <a:buNone/>
              <a:defRPr/>
            </a:pPr>
            <a:r>
              <a:rPr lang="it-IT" sz="1102" i="1" kern="0" dirty="0">
                <a:latin typeface="Arial"/>
                <a:ea typeface="ＭＳ Ｐゴシック"/>
              </a:rPr>
              <a:t>Obiettivo raggiungibile nel breve/medio termine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0806AB7E-69DC-4AEB-BD53-8E84D7AE484E}"/>
                  </a:ext>
                </a:extLst>
              </p14:cNvPr>
              <p14:cNvContentPartPr/>
              <p14:nvPr/>
            </p14:nvContentPartPr>
            <p14:xfrm>
              <a:off x="4307626" y="4100525"/>
              <a:ext cx="1537837" cy="17859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0806AB7E-69DC-4AEB-BD53-8E84D7AE48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3616" y="3995472"/>
                <a:ext cx="1645496" cy="22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D334B27B-CDAD-4FB7-8C5B-C4D3EDF29338}"/>
                  </a:ext>
                </a:extLst>
              </p14:cNvPr>
              <p14:cNvContentPartPr/>
              <p14:nvPr/>
            </p14:nvContentPartPr>
            <p14:xfrm>
              <a:off x="4316519" y="4253170"/>
              <a:ext cx="1537837" cy="17859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D334B27B-CDAD-4FB7-8C5B-C4D3EDF293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2509" y="4148117"/>
                <a:ext cx="1645496" cy="227615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AutoShape 81">
            <a:extLst>
              <a:ext uri="{FF2B5EF4-FFF2-40B4-BE49-F238E27FC236}">
                <a16:creationId xmlns:a16="http://schemas.microsoft.com/office/drawing/2014/main" id="{02E59914-D6E9-4D25-9EAE-BAC1CFBE8CED}"/>
              </a:ext>
            </a:extLst>
          </p:cNvPr>
          <p:cNvSpPr>
            <a:spLocks noChangeArrowheads="1"/>
          </p:cNvSpPr>
          <p:nvPr/>
        </p:nvSpPr>
        <p:spPr bwMode="blackWhite">
          <a:xfrm rot="2637549">
            <a:off x="6949606" y="2837985"/>
            <a:ext cx="190766" cy="154635"/>
          </a:xfrm>
          <a:prstGeom prst="triangle">
            <a:avLst>
              <a:gd name="adj" fmla="val 50000"/>
            </a:avLst>
          </a:prstGeom>
          <a:solidFill>
            <a:srgbClr val="968C6D"/>
          </a:solidFill>
          <a:ln w="9525">
            <a:solidFill>
              <a:srgbClr val="968C6D"/>
            </a:solidFill>
            <a:miter lim="800000"/>
            <a:headEnd/>
            <a:tailEnd/>
          </a:ln>
        </p:spPr>
        <p:txBody>
          <a:bodyPr wrap="none" lIns="46534" tIns="0" rIns="47486" bIns="0" anchor="ctr"/>
          <a:lstStyle/>
          <a:p>
            <a:endParaRPr lang="it-IT" sz="82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egnaposto contenuto 2">
            <a:extLst>
              <a:ext uri="{FF2B5EF4-FFF2-40B4-BE49-F238E27FC236}">
                <a16:creationId xmlns:a16="http://schemas.microsoft.com/office/drawing/2014/main" id="{FC2C7B78-3186-4442-B455-2A20B7E01DB8}"/>
              </a:ext>
            </a:extLst>
          </p:cNvPr>
          <p:cNvSpPr txBox="1">
            <a:spLocks/>
          </p:cNvSpPr>
          <p:nvPr/>
        </p:nvSpPr>
        <p:spPr bwMode="auto">
          <a:xfrm>
            <a:off x="6715192" y="3266335"/>
            <a:ext cx="1637053" cy="1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002" tIns="31501" rIns="63002" bIns="3150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827"/>
              </a:spcAft>
              <a:buNone/>
              <a:defRPr/>
            </a:pPr>
            <a:r>
              <a:rPr lang="it-IT" sz="1102" i="1" kern="0" dirty="0">
                <a:latin typeface="Arial"/>
                <a:ea typeface="ＭＳ Ｐゴシック"/>
              </a:rPr>
              <a:t>Obiettivo raggiungibile nel lungo periodo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7A64DA9C-3CC1-420E-8F31-8F90F6FF4F5B}"/>
                  </a:ext>
                </a:extLst>
              </p14:cNvPr>
              <p14:cNvContentPartPr/>
              <p14:nvPr/>
            </p14:nvContentPartPr>
            <p14:xfrm>
              <a:off x="6741431" y="3380526"/>
              <a:ext cx="1537837" cy="17859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7A64DA9C-3CC1-420E-8F31-8F90F6FF4F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7421" y="3275473"/>
                <a:ext cx="1645496" cy="22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AD9CDC9A-8355-46C8-81BB-53D1FD89C848}"/>
                  </a:ext>
                </a:extLst>
              </p14:cNvPr>
              <p14:cNvContentPartPr/>
              <p14:nvPr/>
            </p14:nvContentPartPr>
            <p14:xfrm>
              <a:off x="6750325" y="3540498"/>
              <a:ext cx="1537837" cy="17859"/>
            </p14:xfrm>
          </p:contentPart>
        </mc:Choice>
        <mc:Fallback xmlns=""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AD9CDC9A-8355-46C8-81BB-53D1FD89C8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6315" y="3435445"/>
                <a:ext cx="1645496" cy="2276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7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34252A8C-6A2A-4A1C-9312-03F24A5FE785}"/>
              </a:ext>
            </a:extLst>
          </p:cNvPr>
          <p:cNvSpPr txBox="1">
            <a:spLocks/>
          </p:cNvSpPr>
          <p:nvPr/>
        </p:nvSpPr>
        <p:spPr>
          <a:xfrm>
            <a:off x="661864" y="1851670"/>
            <a:ext cx="8170663" cy="2088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Mercato del trasporto pubblico e transizione energetica: spunti per la discussione</a:t>
            </a:r>
          </a:p>
          <a:p>
            <a:pPr marL="0" indent="0" algn="ctr">
              <a:buNone/>
            </a:pPr>
            <a:endParaRPr lang="it-IT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t-IT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Carlo Carminucci, Isfort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D9538A-95CD-48DF-B258-1A48186C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97821"/>
            <a:ext cx="936104" cy="120669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E58E7A5-E833-4985-BFDF-711E91B709E8}"/>
              </a:ext>
            </a:extLst>
          </p:cNvPr>
          <p:cNvSpPr/>
          <p:nvPr/>
        </p:nvSpPr>
        <p:spPr>
          <a:xfrm>
            <a:off x="8854231" y="4876006"/>
            <a:ext cx="266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977815-1C7B-4C49-A0DF-C4C70EEA3BCB}"/>
              </a:ext>
            </a:extLst>
          </p:cNvPr>
          <p:cNvSpPr txBox="1"/>
          <p:nvPr/>
        </p:nvSpPr>
        <p:spPr>
          <a:xfrm>
            <a:off x="886252" y="2283718"/>
            <a:ext cx="794756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it-IT" sz="4800" b="1" dirty="0">
                <a:latin typeface="Cambria" panose="02040503050406030204" pitchFamily="18" charset="0"/>
                <a:ea typeface="Cambria" panose="02040503050406030204" pitchFamily="18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9468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Bef>
            <a:spcPts val="200"/>
          </a:spcBef>
          <a:spcAft>
            <a:spcPts val="200"/>
          </a:spcAft>
          <a:defRPr dirty="0" smtClean="0">
            <a:solidFill>
              <a:srgbClr val="17005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12393</TotalTime>
  <Words>822</Words>
  <Application>Microsoft Office PowerPoint</Application>
  <PresentationFormat>Presentazione su schermo (16:9)</PresentationFormat>
  <Paragraphs>235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Cambria</vt:lpstr>
      <vt:lpstr>Times New Roman</vt:lpstr>
      <vt:lpstr>Webdings</vt:lpstr>
      <vt:lpstr>Wingdings</vt:lpstr>
      <vt:lpstr>Tema di Office</vt:lpstr>
      <vt:lpstr>Presentazione standard di PowerPoint</vt:lpstr>
      <vt:lpstr>Riepilogo </vt:lpstr>
      <vt:lpstr>1) L’attuale crisi del trasporto pubblico: il punto dal lato della domanda </vt:lpstr>
      <vt:lpstr>1bis) Propensioni d’uso positive per la mobilità attiva e per l’auto, molto meno per i mezzi pubblici   </vt:lpstr>
      <vt:lpstr>Presentazione standard di PowerPoint</vt:lpstr>
      <vt:lpstr>Presentazione standard di PowerPoint</vt:lpstr>
      <vt:lpstr>Per concludere: una possibile Road map del rinnovo del parco autobus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Procopio</dc:creator>
  <cp:lastModifiedBy>ccarminucci</cp:lastModifiedBy>
  <cp:revision>588</cp:revision>
  <cp:lastPrinted>2022-02-25T09:25:34Z</cp:lastPrinted>
  <dcterms:created xsi:type="dcterms:W3CDTF">2019-09-27T08:38:16Z</dcterms:created>
  <dcterms:modified xsi:type="dcterms:W3CDTF">2022-03-29T08:38:52Z</dcterms:modified>
</cp:coreProperties>
</file>