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9" r:id="rId5"/>
    <p:sldId id="302" r:id="rId6"/>
    <p:sldId id="260" r:id="rId7"/>
    <p:sldId id="306" r:id="rId8"/>
    <p:sldId id="307" r:id="rId9"/>
    <p:sldId id="303" r:id="rId10"/>
    <p:sldId id="310" r:id="rId11"/>
    <p:sldId id="305" r:id="rId12"/>
    <p:sldId id="311" r:id="rId13"/>
    <p:sldId id="309" r:id="rId14"/>
    <p:sldId id="308" r:id="rId15"/>
    <p:sldId id="30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89" userDrawn="1">
          <p15:clr>
            <a:srgbClr val="A4A3A4"/>
          </p15:clr>
        </p15:guide>
        <p15:guide id="3" pos="3840" userDrawn="1">
          <p15:clr>
            <a:srgbClr val="A4A3A4"/>
          </p15:clr>
        </p15:guide>
        <p15:guide id="4" orient="horz" pos="59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68" y="78"/>
      </p:cViewPr>
      <p:guideLst>
        <p:guide orient="horz" pos="2160"/>
        <p:guide pos="189"/>
        <p:guide pos="3840"/>
        <p:guide orient="horz" pos="5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0AFD5-6A34-4ECC-9B8D-3B0BDC356B1B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A382F5-7F9A-4DD5-8FD1-D60C75184BD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5008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03188" y="754063"/>
            <a:ext cx="6556375" cy="3687762"/>
          </a:xfrm>
        </p:spPr>
      </p:sp>
      <p:sp>
        <p:nvSpPr>
          <p:cNvPr id="6147" name="Notizenplatzhal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661988" algn="l"/>
                <a:tab pos="1325563" algn="l"/>
                <a:tab pos="1989138" algn="l"/>
                <a:tab pos="265271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fld id="{B90EF2AD-8131-4B88-BD4A-D39A7ABD38ED}" type="slidenum">
              <a:rPr lang="de-DE" altLang="de-DE" smtClean="0">
                <a:solidFill>
                  <a:srgbClr val="000000"/>
                </a:solidFill>
                <a:latin typeface="Times New Roman" panose="02020603050405020304" pitchFamily="18" charset="0"/>
              </a:rPr>
              <a:pPr/>
              <a:t>2</a:t>
            </a:fld>
            <a:endParaRPr lang="de-DE" altLang="de-DE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764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836CA9-8891-4882-9D64-E5335D55C8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2AEE507-F3AB-409D-85DF-7239635BA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2871E5-A56A-43EF-8CAF-C516A438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699E9E1-416E-4A6C-BEEE-03FE17934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F6BCD8-0BE3-425F-B280-345A650E7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367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50BE3-4CC2-40CB-8A1D-2981E00BF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DA4521-4727-4907-9853-083A4A6E0B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ED72A9-A6A8-4545-B7EF-83962B885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82B091-AAE0-44F1-8489-A388BF4CA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0276A1-EAEA-4093-A58C-C45D426CA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7522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FD87FF8B-054D-4CA3-B8E1-940E37B6197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C20AE2A-3D53-4985-9212-E8BCE9A16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5FA30E6-ACAC-49D3-8195-CA011D16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2A70EF-88DE-4D88-806B-4C165A86C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B47485D-7EB8-431E-A70E-FF290D8F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91543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11.11.13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66F76E-7C40-4D93-84EF-93C568E524D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89951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2F740-84A4-412C-AD09-9FE934AF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201A250-A5FC-4CF7-A683-F0A39F4F5D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203C0E8-DCDB-4C11-89F3-F47224E5A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45C8BC-4794-4864-8C45-F1B4E701B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8CF4CC1-0208-4D98-9B90-94CB15EFE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59817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005050-AB38-4777-8007-9B65BFA81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B28FBA2-90A0-45BD-A542-67DEACEBD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27E0BDB-5067-43F1-A937-1279C97C6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2A1F238-9A1B-4B23-A7F2-3ED618C3C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10B84FD-77A7-4F43-9487-98483BB48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0787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222C370-16BB-49F3-9C8E-5D713CD6D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D7C9C2C-BE56-46CB-98BC-D0B0404A0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1B6BAEDC-DFD4-45A6-B582-9FB1FE621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5D31EF6-0800-40D5-A72E-5A9B8127C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E3D6950-65EB-4544-99E7-01F58995A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8553CE0-FCDC-4817-8DF3-30C720E70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7616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D8DEDC-D2B0-498A-A554-BA606F576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04A364-7844-46A5-8B73-A42D7B7AB9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C08752C-ECA0-431D-95A9-46686BA37A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E0619D1-62F3-4BC2-B9C6-892AE15E0B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2DC8759-16DD-4510-B124-51183B8C18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75A2748C-A649-43AB-A29C-A74DFBC99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C32945-CFAF-4ED6-A0CA-1F6AF0793B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6CF896-271E-4001-B2A1-751462B47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0658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40E1D0-C434-47D5-AA0F-1B7B2D6E8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D2A7202-F8EB-4122-8F8D-8752ADD6F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E5F8B6E-69EB-446F-9940-8071F2C80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2508B7B-47A7-4DD6-8023-A0AA9FD0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23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A794B9D-BC42-4123-8D43-FA64E65B7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F93C7B0-8969-4859-B2D9-8EB8666FF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D15B650-DA49-4C40-B01F-A8646B93F8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1561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AD501A-0404-4497-96C0-26D310E40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B087F70-C56D-4546-9AF0-E7C703163B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BAEB357-C84F-4D0B-AB34-819585293D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2842572-EF7A-47AB-810D-9B3DC01B3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BDA34E2-9E71-47AD-871F-5820035E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BC0F22B-2126-45CF-81AA-7EF2959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795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FB8085-02B5-433C-957B-E79601496A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2AB2469-517E-4C3C-BAD2-1E7DDE68A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81D80EB2-3D12-4D8B-B45B-58CA2C08F7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79EC97-8E17-4798-A8CB-D1F498C45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0C692D-A0A1-49A6-95A6-0B4D166E3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F17D9B2-C84D-4DE5-AA0E-9729DC125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4915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C8AEAED-C293-4B96-8A04-78E0740BC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3B94571-48B5-4B09-BE6E-F8825EBC4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244129-C5E3-4BE5-A7CE-8A45FD17FA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90FB1-161D-4DF6-B645-2E211FFB64C5}" type="datetimeFigureOut">
              <a:rPr lang="de-DE" smtClean="0"/>
              <a:t>15.04.2021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5F4A2E-035D-47BF-B7AE-BC1FC046C8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B5D1E2D-FB4C-4869-8646-DAC2F6F635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92F56-CCA0-474B-98AB-5BE0439003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647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2D9687F-300A-48CA-ADCF-8647F7D14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79912"/>
            <a:ext cx="4695712" cy="825650"/>
          </a:xfrm>
          <a:prstGeom prst="rect">
            <a:avLst/>
          </a:prstGeom>
        </p:spPr>
      </p:pic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89702F5-9E46-4012-AA3D-AA6084A70D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61" y="1246525"/>
            <a:ext cx="4695713" cy="4695713"/>
          </a:xfrm>
          <a:prstGeom prst="rect">
            <a:avLst/>
          </a:prstGeom>
        </p:spPr>
      </p:pic>
      <p:pic>
        <p:nvPicPr>
          <p:cNvPr id="8" name="Picture 10" descr="Laboratorio di Politica dei Trasporti - TRASPOL - Research Centre on Transport Policy">
            <a:extLst>
              <a:ext uri="{FF2B5EF4-FFF2-40B4-BE49-F238E27FC236}">
                <a16:creationId xmlns:a16="http://schemas.microsoft.com/office/drawing/2014/main" id="{28401D68-E195-41FE-A426-02A0F35B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477" y="1246525"/>
            <a:ext cx="5703848" cy="18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hteck 27">
            <a:extLst>
              <a:ext uri="{FF2B5EF4-FFF2-40B4-BE49-F238E27FC236}">
                <a16:creationId xmlns:a16="http://schemas.microsoft.com/office/drawing/2014/main" id="{D285C18A-7603-4DA5-9CBF-F7FDDD0E6480}"/>
              </a:ext>
            </a:extLst>
          </p:cNvPr>
          <p:cNvSpPr/>
          <p:nvPr/>
        </p:nvSpPr>
        <p:spPr>
          <a:xfrm>
            <a:off x="6027477" y="2901527"/>
            <a:ext cx="50010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49218" eaLnBrk="0" fontAlgn="base" hangingPunct="0">
              <a:spcAft>
                <a:spcPct val="0"/>
              </a:spcAft>
              <a:buClr>
                <a:srgbClr val="92D050"/>
              </a:buClr>
              <a:defRPr/>
            </a:pPr>
            <a:r>
              <a:rPr lang="en-GB" sz="2000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Paolo Beria</a:t>
            </a:r>
          </a:p>
          <a:p>
            <a:pPr defTabSz="449218" eaLnBrk="0" fontAlgn="base" hangingPunct="0">
              <a:spcAft>
                <a:spcPct val="0"/>
              </a:spcAft>
              <a:buClr>
                <a:srgbClr val="92D050"/>
              </a:buClr>
              <a:defRPr/>
            </a:pPr>
            <a:r>
              <a:rPr lang="en-GB" sz="20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Intermodal Opportunity</a:t>
            </a:r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C860A3A7-74E0-4E20-A2D0-ED33E413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1300" y="5495297"/>
            <a:ext cx="3189514" cy="813086"/>
          </a:xfrm>
        </p:spPr>
        <p:txBody>
          <a:bodyPr>
            <a:normAutofit fontScale="90000"/>
          </a:bodyPr>
          <a:lstStyle/>
          <a:p>
            <a:pPr algn="ctr"/>
            <a:br>
              <a:rPr lang="nl-B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nl-B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nl-BE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202020204" pitchFamily="34" charset="0"/>
              </a:rPr>
              <a:t>Lorena Di Nato</a:t>
            </a:r>
            <a:br>
              <a:rPr lang="nl-BE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202020204" pitchFamily="34" charset="0"/>
              </a:rPr>
            </a:br>
            <a:br>
              <a:rPr lang="nl-BE" sz="3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202020204" pitchFamily="34" charset="0"/>
              </a:rPr>
            </a:br>
            <a:br>
              <a:rPr lang="nl-B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br>
              <a:rPr lang="nl-BE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endParaRPr lang="nl-BE" sz="36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Titel 1">
            <a:extLst>
              <a:ext uri="{FF2B5EF4-FFF2-40B4-BE49-F238E27FC236}">
                <a16:creationId xmlns:a16="http://schemas.microsoft.com/office/drawing/2014/main" id="{4428BC2C-D730-4B16-800C-DFA706B16094}"/>
              </a:ext>
            </a:extLst>
          </p:cNvPr>
          <p:cNvSpPr txBox="1">
            <a:spLocks/>
          </p:cNvSpPr>
          <p:nvPr/>
        </p:nvSpPr>
        <p:spPr>
          <a:xfrm>
            <a:off x="2209781" y="5459919"/>
            <a:ext cx="2405761" cy="6396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BE" sz="20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badi" panose="020B0604020104020204" pitchFamily="34" charset="0"/>
              </a:rPr>
              <a:t>  - Head of Content - </a:t>
            </a:r>
          </a:p>
        </p:txBody>
      </p:sp>
    </p:spTree>
    <p:extLst>
      <p:ext uri="{BB962C8B-B14F-4D97-AF65-F5344CB8AC3E}">
        <p14:creationId xmlns:p14="http://schemas.microsoft.com/office/powerpoint/2010/main" val="2654211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E1DA3E3-0176-4040-9A0F-A2A77849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7"/>
            <a:ext cx="12192000" cy="1000125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99261C9F-B064-4DA9-86AF-9AADBA7CE6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14" y="1570563"/>
            <a:ext cx="6425322" cy="2622581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822DD94F-2FF0-422C-A592-62F171A2D125}"/>
              </a:ext>
            </a:extLst>
          </p:cNvPr>
          <p:cNvSpPr/>
          <p:nvPr/>
        </p:nvSpPr>
        <p:spPr>
          <a:xfrm rot="5400000">
            <a:off x="5463128" y="3641106"/>
            <a:ext cx="1094293" cy="2198370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59B06BF9-50D3-460C-B06C-01F608861884}"/>
              </a:ext>
            </a:extLst>
          </p:cNvPr>
          <p:cNvSpPr txBox="1"/>
          <p:nvPr/>
        </p:nvSpPr>
        <p:spPr>
          <a:xfrm>
            <a:off x="1391723" y="4687272"/>
            <a:ext cx="94382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6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7200" b="1" dirty="0">
                <a:solidFill>
                  <a:schemeClr val="bg2">
                    <a:lumMod val="50000"/>
                  </a:schemeClr>
                </a:solidFill>
              </a:rPr>
              <a:t>digitalizzazione</a:t>
            </a:r>
            <a:r>
              <a:rPr lang="de-DE" sz="3600" b="1" dirty="0">
                <a:solidFill>
                  <a:schemeClr val="bg2">
                    <a:lumMod val="50000"/>
                  </a:schemeClr>
                </a:solidFill>
              </a:rPr>
              <a:t> 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82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046B659-B443-4989-B9F3-C5563D15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7"/>
            <a:ext cx="12192000" cy="10001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81E9BD26-A979-49A2-92D9-34EC43626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9346" y="1873508"/>
            <a:ext cx="7220958" cy="4544059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62BA2888-5BF4-49B6-ADF2-254A8F883165}"/>
              </a:ext>
            </a:extLst>
          </p:cNvPr>
          <p:cNvSpPr txBox="1"/>
          <p:nvPr/>
        </p:nvSpPr>
        <p:spPr>
          <a:xfrm>
            <a:off x="1219200" y="1227177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bg2">
                    <a:lumMod val="50000"/>
                  </a:schemeClr>
                </a:solidFill>
              </a:rPr>
              <a:t>Come cambierà il modo di viaggiare Made in Italy?</a:t>
            </a:r>
          </a:p>
        </p:txBody>
      </p:sp>
    </p:spTree>
    <p:extLst>
      <p:ext uri="{BB962C8B-B14F-4D97-AF65-F5344CB8AC3E}">
        <p14:creationId xmlns:p14="http://schemas.microsoft.com/office/powerpoint/2010/main" val="2532519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5046B659-B443-4989-B9F3-C5563D15C1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7"/>
            <a:ext cx="12192000" cy="1000125"/>
          </a:xfrm>
          <a:prstGeom prst="rect">
            <a:avLst/>
          </a:prstGeom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F07444CF-B078-4019-B6D8-2B1CB50718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7594" y="5857803"/>
            <a:ext cx="1714203" cy="40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22">
            <a:extLst>
              <a:ext uri="{FF2B5EF4-FFF2-40B4-BE49-F238E27FC236}">
                <a16:creationId xmlns:a16="http://schemas.microsoft.com/office/drawing/2014/main" id="{0C205CFF-B25B-4F0B-9479-41DF54EFF70E}"/>
              </a:ext>
            </a:extLst>
          </p:cNvPr>
          <p:cNvSpPr txBox="1"/>
          <p:nvPr/>
        </p:nvSpPr>
        <p:spPr>
          <a:xfrm>
            <a:off x="9025117" y="4677239"/>
            <a:ext cx="25504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Contatto</a:t>
            </a:r>
            <a:r>
              <a:rPr lang="de-DE" sz="1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:</a:t>
            </a:r>
          </a:p>
          <a:p>
            <a:r>
              <a:rPr lang="de-DE" sz="1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Lorena Di Nato</a:t>
            </a:r>
          </a:p>
          <a:p>
            <a:r>
              <a:rPr lang="de-DE" sz="1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Head of Content</a:t>
            </a:r>
          </a:p>
          <a:p>
            <a:r>
              <a:rPr lang="de-DE" sz="1600" dirty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dinato@checkymbus.com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66EF4EBC-9B59-462D-9CEC-A7DF1EDA4B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6678" y="3539615"/>
            <a:ext cx="4496427" cy="272453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C93E109F-8504-46D2-B4D1-CE25AA6AC4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906" y="1576202"/>
            <a:ext cx="4391638" cy="2657846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BF88626D-FE99-4BD8-875A-6F8A61E0D7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5117" y="3773888"/>
            <a:ext cx="1500008" cy="800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9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9265" y="6084619"/>
            <a:ext cx="2276820" cy="539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heckMyBus-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07" y="4474231"/>
            <a:ext cx="1104369" cy="1104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90890" y="4297986"/>
            <a:ext cx="1713980" cy="1703899"/>
          </a:xfrm>
          <a:prstGeom prst="rect">
            <a:avLst/>
          </a:prstGeom>
        </p:spPr>
      </p:pic>
      <p:pic>
        <p:nvPicPr>
          <p:cNvPr id="14" name="Grafik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676" y="5578600"/>
            <a:ext cx="3742286" cy="4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 Bild in Originalgröße anzeigen  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797" y="6032743"/>
            <a:ext cx="324553" cy="18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 Bild in Originalgröße anzeigen  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015" y="6037102"/>
            <a:ext cx="287601" cy="19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Flag of Poland.sv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07" y="6034670"/>
            <a:ext cx="310881" cy="194301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Flag of Portugal.sv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999" y="6034670"/>
            <a:ext cx="318184" cy="211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12600" y="6006906"/>
            <a:ext cx="430574" cy="291680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55611" y="6034670"/>
            <a:ext cx="411004" cy="263916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452792" y="6382679"/>
            <a:ext cx="355438" cy="27645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967872" y="6001885"/>
            <a:ext cx="405224" cy="332864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814933" y="6370793"/>
            <a:ext cx="400298" cy="300224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C6761F67-32B6-4525-88BE-892B11D0556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-1758"/>
            <a:ext cx="12186044" cy="1042046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F2234487-11EC-432B-8173-EFBCD15A7D6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77236" y="1082443"/>
            <a:ext cx="10821910" cy="297221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B4DAF26F-99B2-4793-B0A8-C2AA0ADC9E56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856" y="4077763"/>
            <a:ext cx="1829429" cy="2761187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7C181C39-C1CE-415B-9715-08D3F2F2A21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236468" y="6354473"/>
            <a:ext cx="412752" cy="332864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D85BF0BA-DB24-49D6-A1E6-E13C47FF20C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61722" y="6354473"/>
            <a:ext cx="473605" cy="36216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1E19049B-EC3D-42E8-8D29-56158506BC3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027159" y="6371764"/>
            <a:ext cx="418930" cy="311205"/>
          </a:xfrm>
          <a:prstGeom prst="rect">
            <a:avLst/>
          </a:prstGeom>
        </p:spPr>
      </p:pic>
      <p:pic>
        <p:nvPicPr>
          <p:cNvPr id="26" name="Grafik 25">
            <a:extLst>
              <a:ext uri="{FF2B5EF4-FFF2-40B4-BE49-F238E27FC236}">
                <a16:creationId xmlns:a16="http://schemas.microsoft.com/office/drawing/2014/main" id="{4E807161-F1E1-4A4B-A652-320E4DDB6FB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426288" y="4769471"/>
            <a:ext cx="1125625" cy="600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09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fik 26">
            <a:extLst>
              <a:ext uri="{FF2B5EF4-FFF2-40B4-BE49-F238E27FC236}">
                <a16:creationId xmlns:a16="http://schemas.microsoft.com/office/drawing/2014/main" id="{A9CAB56B-4F8D-457B-B66A-746F2D658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799" y="1133474"/>
            <a:ext cx="3180651" cy="5610225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877B253-9397-47C6-BB3A-629301FB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7"/>
            <a:ext cx="12192000" cy="1000125"/>
          </a:xfrm>
          <a:prstGeom prst="rect">
            <a:avLst/>
          </a:prstGeom>
        </p:spPr>
      </p:pic>
      <p:sp>
        <p:nvSpPr>
          <p:cNvPr id="32" name="Textfeld 31">
            <a:extLst>
              <a:ext uri="{FF2B5EF4-FFF2-40B4-BE49-F238E27FC236}">
                <a16:creationId xmlns:a16="http://schemas.microsoft.com/office/drawing/2014/main" id="{721653C6-FA80-44DE-B220-5C67CA5F68C7}"/>
              </a:ext>
            </a:extLst>
          </p:cNvPr>
          <p:cNvSpPr txBox="1"/>
          <p:nvPr/>
        </p:nvSpPr>
        <p:spPr>
          <a:xfrm>
            <a:off x="458788" y="2052635"/>
            <a:ext cx="36879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de-DE" sz="3600" b="1" dirty="0">
                <a:solidFill>
                  <a:schemeClr val="bg2">
                    <a:lumMod val="50000"/>
                  </a:schemeClr>
                </a:solidFill>
              </a:rPr>
              <a:t>Ovunque tu sia…</a:t>
            </a:r>
            <a:endParaRPr lang="de-DE" sz="3600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31DA1868-8A33-41AF-80F1-B827C6CEBE85}"/>
              </a:ext>
            </a:extLst>
          </p:cNvPr>
          <p:cNvSpPr txBox="1"/>
          <p:nvPr/>
        </p:nvSpPr>
        <p:spPr>
          <a:xfrm>
            <a:off x="7904698" y="2551837"/>
            <a:ext cx="368792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altLang="de-DE" sz="3600" b="1" dirty="0">
                <a:solidFill>
                  <a:schemeClr val="bg2">
                    <a:lumMod val="50000"/>
                  </a:schemeClr>
                </a:solidFill>
              </a:rPr>
              <a:t>Il motore di ricerca sempre a portata di mano!</a:t>
            </a:r>
            <a:endParaRPr lang="de-DE" sz="3600" dirty="0"/>
          </a:p>
        </p:txBody>
      </p:sp>
      <p:pic>
        <p:nvPicPr>
          <p:cNvPr id="44" name="Grafik 43">
            <a:extLst>
              <a:ext uri="{FF2B5EF4-FFF2-40B4-BE49-F238E27FC236}">
                <a16:creationId xmlns:a16="http://schemas.microsoft.com/office/drawing/2014/main" id="{3D6579E5-8071-4357-91CD-7E56455AAC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01" y="2885855"/>
            <a:ext cx="3762900" cy="3143689"/>
          </a:xfrm>
          <a:prstGeom prst="rect">
            <a:avLst/>
          </a:prstGeom>
        </p:spPr>
      </p:pic>
      <p:pic>
        <p:nvPicPr>
          <p:cNvPr id="45" name="Picture 2" descr="CheckMyBus-Logo">
            <a:extLst>
              <a:ext uri="{FF2B5EF4-FFF2-40B4-BE49-F238E27FC236}">
                <a16:creationId xmlns:a16="http://schemas.microsoft.com/office/drawing/2014/main" id="{D4E25644-9096-4525-AE0B-7AAD649497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347" y="4537073"/>
            <a:ext cx="598628" cy="598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07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799ECBA7-4856-4979-B17D-DA26346E1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0741" y="1179883"/>
            <a:ext cx="3130893" cy="5642239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877B253-9397-47C6-BB3A-629301FB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7"/>
            <a:ext cx="12192000" cy="1000125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0E21B905-7126-4932-A2EE-20F548F28FD5}"/>
              </a:ext>
            </a:extLst>
          </p:cNvPr>
          <p:cNvSpPr txBox="1"/>
          <p:nvPr/>
        </p:nvSpPr>
        <p:spPr>
          <a:xfrm>
            <a:off x="-1126287" y="1442452"/>
            <a:ext cx="513055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de-DE" sz="3600" b="1" dirty="0">
                <a:solidFill>
                  <a:schemeClr val="bg2">
                    <a:lumMod val="50000"/>
                  </a:schemeClr>
                </a:solidFill>
              </a:rPr>
              <a:t>…trova…  </a:t>
            </a:r>
          </a:p>
          <a:p>
            <a:pPr algn="ctr"/>
            <a:endParaRPr lang="en-US" altLang="de-DE" sz="36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endParaRPr lang="en-US" altLang="de-DE" sz="36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en-US" altLang="de-DE" sz="3600" b="1" dirty="0">
                <a:solidFill>
                  <a:schemeClr val="bg2">
                    <a:lumMod val="50000"/>
                  </a:schemeClr>
                </a:solidFill>
              </a:rPr>
              <a:t>                      		</a:t>
            </a:r>
          </a:p>
          <a:p>
            <a:pPr algn="ctr"/>
            <a:r>
              <a:rPr lang="en-US" altLang="de-DE" sz="3600" b="1" dirty="0">
                <a:solidFill>
                  <a:schemeClr val="bg2">
                    <a:lumMod val="50000"/>
                  </a:schemeClr>
                </a:solidFill>
              </a:rPr>
              <a:t>…confronta… </a:t>
            </a:r>
            <a:endParaRPr lang="de-DE" sz="3600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AB0B95B-B6B4-4F2D-83B0-6151F2F17A6C}"/>
              </a:ext>
            </a:extLst>
          </p:cNvPr>
          <p:cNvSpPr txBox="1"/>
          <p:nvPr/>
        </p:nvSpPr>
        <p:spPr>
          <a:xfrm>
            <a:off x="6991349" y="1861956"/>
            <a:ext cx="49053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de-DE" sz="3600" b="1" dirty="0">
                <a:solidFill>
                  <a:schemeClr val="bg2">
                    <a:lumMod val="50000"/>
                  </a:schemeClr>
                </a:solidFill>
              </a:rPr>
              <a:t>usa i filtra:</a:t>
            </a:r>
            <a:br>
              <a:rPr lang="en-US" altLang="de-DE" sz="36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de-DE" sz="3600" b="1" dirty="0">
                <a:solidFill>
                  <a:schemeClr val="bg2">
                    <a:lumMod val="50000"/>
                  </a:schemeClr>
                </a:solidFill>
              </a:rPr>
            </a:br>
            <a:br>
              <a:rPr lang="en-US" altLang="de-DE" sz="3600" b="1" dirty="0">
                <a:solidFill>
                  <a:schemeClr val="bg2">
                    <a:lumMod val="50000"/>
                  </a:schemeClr>
                </a:solidFill>
              </a:rPr>
            </a:br>
            <a:endParaRPr lang="de-DE" sz="36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6E313C84-F302-48B6-A9F5-A8534D3301CB}"/>
              </a:ext>
            </a:extLst>
          </p:cNvPr>
          <p:cNvSpPr/>
          <p:nvPr/>
        </p:nvSpPr>
        <p:spPr>
          <a:xfrm>
            <a:off x="7715250" y="2662175"/>
            <a:ext cx="43011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21" indent="-285721" defTabSz="449218" eaLnBrk="0" fontAlgn="base" hangingPunct="0"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n-GB" sz="24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mezzi di trasporto</a:t>
            </a:r>
          </a:p>
          <a:p>
            <a:pPr defTabSz="449218" eaLnBrk="0" fontAlgn="base" hangingPunct="0">
              <a:spcAft>
                <a:spcPct val="0"/>
              </a:spcAft>
              <a:buClr>
                <a:srgbClr val="92D050"/>
              </a:buClr>
              <a:defRPr/>
            </a:pPr>
            <a:endParaRPr lang="en-GB" sz="2400" b="1" dirty="0">
              <a:solidFill>
                <a:srgbClr val="808080"/>
              </a:solidFill>
              <a:ea typeface="Microsoft YaHei"/>
              <a:sym typeface="Wingdings" panose="05000000000000000000" pitchFamily="2" charset="2"/>
            </a:endParaRPr>
          </a:p>
          <a:p>
            <a:pPr marL="285721" indent="-285721" defTabSz="449218" eaLnBrk="0" fontAlgn="base" hangingPunct="0"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n-GB" sz="24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orari</a:t>
            </a:r>
          </a:p>
          <a:p>
            <a:pPr defTabSz="449218" eaLnBrk="0" fontAlgn="base" hangingPunct="0">
              <a:spcAft>
                <a:spcPct val="0"/>
              </a:spcAft>
              <a:buClr>
                <a:srgbClr val="92D050"/>
              </a:buClr>
              <a:defRPr/>
            </a:pPr>
            <a:endParaRPr lang="en-GB" sz="2400" b="1" dirty="0">
              <a:solidFill>
                <a:srgbClr val="808080"/>
              </a:solidFill>
              <a:ea typeface="Microsoft YaHei"/>
              <a:sym typeface="Wingdings" panose="05000000000000000000" pitchFamily="2" charset="2"/>
            </a:endParaRPr>
          </a:p>
          <a:p>
            <a:pPr marL="285721" indent="-285721" defTabSz="449218" eaLnBrk="0" fontAlgn="base" hangingPunct="0"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n-GB" sz="24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budget</a:t>
            </a:r>
          </a:p>
          <a:p>
            <a:pPr defTabSz="449218" eaLnBrk="0" fontAlgn="base" hangingPunct="0">
              <a:spcAft>
                <a:spcPct val="0"/>
              </a:spcAft>
              <a:buClr>
                <a:srgbClr val="92D050"/>
              </a:buClr>
              <a:defRPr/>
            </a:pPr>
            <a:endParaRPr lang="en-GB" sz="2400" b="1" dirty="0">
              <a:solidFill>
                <a:srgbClr val="808080"/>
              </a:solidFill>
              <a:ea typeface="Microsoft YaHei"/>
              <a:sym typeface="Wingdings" panose="05000000000000000000" pitchFamily="2" charset="2"/>
            </a:endParaRPr>
          </a:p>
          <a:p>
            <a:pPr marL="285721" indent="-285721" defTabSz="449218" eaLnBrk="0" fontAlgn="base" hangingPunct="0"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ü"/>
              <a:defRPr/>
            </a:pPr>
            <a:r>
              <a:rPr lang="en-GB" sz="24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preferenze su compagnie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A3B566D-4B53-4CDB-849C-3B08C9297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146" y="1992761"/>
            <a:ext cx="1363318" cy="1338827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06F4D485-72AC-4BC4-B362-95D5BDC56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77" y="4304774"/>
            <a:ext cx="1762371" cy="1514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805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EF2AC12B-F468-49BB-93FC-B8259BCAE7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925" y="1089132"/>
            <a:ext cx="3107906" cy="5620704"/>
          </a:xfrm>
          <a:prstGeom prst="rect">
            <a:avLst/>
          </a:prstGeom>
        </p:spPr>
      </p:pic>
      <p:pic>
        <p:nvPicPr>
          <p:cNvPr id="29" name="Grafik 28">
            <a:extLst>
              <a:ext uri="{FF2B5EF4-FFF2-40B4-BE49-F238E27FC236}">
                <a16:creationId xmlns:a16="http://schemas.microsoft.com/office/drawing/2014/main" id="{2877B253-9397-47C6-BB3A-629301FBD6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527"/>
            <a:ext cx="12192000" cy="1000125"/>
          </a:xfrm>
          <a:prstGeom prst="rect">
            <a:avLst/>
          </a:prstGeom>
        </p:spPr>
      </p:pic>
      <p:sp>
        <p:nvSpPr>
          <p:cNvPr id="30" name="TextBox 9">
            <a:extLst>
              <a:ext uri="{FF2B5EF4-FFF2-40B4-BE49-F238E27FC236}">
                <a16:creationId xmlns:a16="http://schemas.microsoft.com/office/drawing/2014/main" id="{7A823715-A3D4-45AD-BB5B-408B44AAE1EB}"/>
              </a:ext>
            </a:extLst>
          </p:cNvPr>
          <p:cNvSpPr txBox="1"/>
          <p:nvPr/>
        </p:nvSpPr>
        <p:spPr>
          <a:xfrm>
            <a:off x="3650831" y="815565"/>
            <a:ext cx="535305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3600" b="1" dirty="0">
              <a:solidFill>
                <a:schemeClr val="bg2">
                  <a:lumMod val="50000"/>
                </a:schemeClr>
              </a:solidFill>
            </a:endParaRPr>
          </a:p>
          <a:p>
            <a:pPr algn="ctr"/>
            <a:r>
              <a:rPr lang="de-DE" sz="3600" b="1" dirty="0">
                <a:solidFill>
                  <a:schemeClr val="bg2">
                    <a:lumMod val="50000"/>
                  </a:schemeClr>
                </a:solidFill>
              </a:rPr>
              <a:t>…acquista il </a:t>
            </a:r>
            <a:r>
              <a:rPr lang="de-DE" sz="4000" b="1" dirty="0">
                <a:solidFill>
                  <a:schemeClr val="bg2">
                    <a:lumMod val="50000"/>
                  </a:schemeClr>
                </a:solidFill>
              </a:rPr>
              <a:t>biglietto e</a:t>
            </a:r>
            <a:endParaRPr lang="de-DE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F8E8519-72B7-465C-A5AA-AED462E45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2400" y="2393798"/>
            <a:ext cx="5229225" cy="301137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F5E2F32-4B2C-4AEF-9887-1A8A2EF124C1}"/>
              </a:ext>
            </a:extLst>
          </p:cNvPr>
          <p:cNvSpPr txBox="1"/>
          <p:nvPr/>
        </p:nvSpPr>
        <p:spPr>
          <a:xfrm>
            <a:off x="5067300" y="5781146"/>
            <a:ext cx="748665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600" b="1" dirty="0">
                <a:solidFill>
                  <a:schemeClr val="bg2">
                    <a:lumMod val="50000"/>
                  </a:schemeClr>
                </a:solidFill>
              </a:rPr>
              <a:t>…decidi TU con chi viaggiare!</a:t>
            </a:r>
            <a:br>
              <a:rPr lang="de-DE" sz="3600" b="1" dirty="0">
                <a:solidFill>
                  <a:schemeClr val="bg2">
                    <a:lumMod val="50000"/>
                  </a:schemeClr>
                </a:solidFill>
              </a:rPr>
            </a:br>
            <a:endParaRPr lang="de-DE" sz="36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0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E1DA3E3-0176-4040-9A0F-A2A77849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7"/>
            <a:ext cx="12192000" cy="100012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F99E2889-B197-47E8-82C7-4594B92BE5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2902" y="2018129"/>
            <a:ext cx="4010238" cy="384613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CACABD00-4266-4598-B161-A4823EB062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1747" y="1622201"/>
            <a:ext cx="3650253" cy="2483077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E6DFF86F-5AEF-4C3F-859F-33FBCB46E6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4952" y="3194560"/>
            <a:ext cx="3717318" cy="2240529"/>
          </a:xfrm>
          <a:prstGeom prst="rect">
            <a:avLst/>
          </a:prstGeom>
        </p:spPr>
      </p:pic>
      <p:sp>
        <p:nvSpPr>
          <p:cNvPr id="20" name="Pfeil: gebogen 19">
            <a:extLst>
              <a:ext uri="{FF2B5EF4-FFF2-40B4-BE49-F238E27FC236}">
                <a16:creationId xmlns:a16="http://schemas.microsoft.com/office/drawing/2014/main" id="{DAB6D241-787D-4B74-9A6D-2E2B85A19C15}"/>
              </a:ext>
            </a:extLst>
          </p:cNvPr>
          <p:cNvSpPr/>
          <p:nvPr/>
        </p:nvSpPr>
        <p:spPr>
          <a:xfrm rot="10800000" flipH="1">
            <a:off x="3945373" y="3544899"/>
            <a:ext cx="3017015" cy="109195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533"/>
            </a:avLst>
          </a:prstGeom>
          <a:solidFill>
            <a:srgbClr val="FFC000"/>
          </a:solidFill>
          <a:ln w="7620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2" name="Pfeil: gebogen 21">
            <a:extLst>
              <a:ext uri="{FF2B5EF4-FFF2-40B4-BE49-F238E27FC236}">
                <a16:creationId xmlns:a16="http://schemas.microsoft.com/office/drawing/2014/main" id="{A425A9D6-74E0-47E3-964F-2DEB7F0FC314}"/>
              </a:ext>
            </a:extLst>
          </p:cNvPr>
          <p:cNvSpPr/>
          <p:nvPr/>
        </p:nvSpPr>
        <p:spPr>
          <a:xfrm rot="10800000" flipH="1">
            <a:off x="3648520" y="2694216"/>
            <a:ext cx="2821583" cy="3668483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533"/>
            </a:avLst>
          </a:prstGeom>
          <a:solidFill>
            <a:srgbClr val="FFC000"/>
          </a:solidFill>
          <a:ln w="7620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23" name="Pfeil: gebogen 22">
            <a:extLst>
              <a:ext uri="{FF2B5EF4-FFF2-40B4-BE49-F238E27FC236}">
                <a16:creationId xmlns:a16="http://schemas.microsoft.com/office/drawing/2014/main" id="{122AE4DE-4260-4202-9AE6-D740B9D86DF3}"/>
              </a:ext>
            </a:extLst>
          </p:cNvPr>
          <p:cNvSpPr/>
          <p:nvPr/>
        </p:nvSpPr>
        <p:spPr>
          <a:xfrm rot="10800000" flipH="1">
            <a:off x="4186876" y="3194557"/>
            <a:ext cx="3166459" cy="653539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40533"/>
            </a:avLst>
          </a:prstGeom>
          <a:solidFill>
            <a:srgbClr val="FFC000"/>
          </a:solidFill>
          <a:ln w="76200" cap="flat" cmpd="sng" algn="ctr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algn="r"/>
            <a:endParaRPr lang="de-DE" dirty="0">
              <a:solidFill>
                <a:schemeClr val="tx1"/>
              </a:solidFill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D60BAAD6-11C0-4FA3-9267-2AD5749B77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749" y="1150050"/>
            <a:ext cx="2670716" cy="5482365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326DC1B4-BE81-47D7-B9AA-16D94A478E4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41264" y="1220365"/>
            <a:ext cx="4452368" cy="1890985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4A1461E-856A-4AF1-8AE8-58F170A0B8FD}"/>
              </a:ext>
            </a:extLst>
          </p:cNvPr>
          <p:cNvSpPr/>
          <p:nvPr/>
        </p:nvSpPr>
        <p:spPr>
          <a:xfrm>
            <a:off x="1833491" y="3194560"/>
            <a:ext cx="1095895" cy="653539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BCB1B61F-F108-4DDC-8AF4-A70C8B059F5A}"/>
              </a:ext>
            </a:extLst>
          </p:cNvPr>
          <p:cNvSpPr/>
          <p:nvPr/>
        </p:nvSpPr>
        <p:spPr>
          <a:xfrm>
            <a:off x="1833491" y="4662917"/>
            <a:ext cx="1095895" cy="653539"/>
          </a:xfrm>
          <a:prstGeom prst="ellipse">
            <a:avLst/>
          </a:prstGeom>
          <a:noFill/>
          <a:ln w="476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9898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A89702F5-9E46-4012-AA3D-AA6084A70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86" y="1665309"/>
            <a:ext cx="3527381" cy="3527381"/>
          </a:xfrm>
          <a:prstGeom prst="rect">
            <a:avLst/>
          </a:prstGeom>
        </p:spPr>
      </p:pic>
      <p:pic>
        <p:nvPicPr>
          <p:cNvPr id="8" name="Picture 10" descr="Laboratorio di Politica dei Trasporti - TRASPOL - Research Centre on Transport Policy">
            <a:extLst>
              <a:ext uri="{FF2B5EF4-FFF2-40B4-BE49-F238E27FC236}">
                <a16:creationId xmlns:a16="http://schemas.microsoft.com/office/drawing/2014/main" id="{28401D68-E195-41FE-A426-02A0F35B8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93" y="1541465"/>
            <a:ext cx="5703848" cy="1801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BE6A3072-E951-4899-9EAA-23388F8D5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9527"/>
            <a:ext cx="12192000" cy="100012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8879BB5-05E2-4A6F-92F7-A94F9D6F16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6234" y="4418809"/>
            <a:ext cx="2656901" cy="1971249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AB1CFAC4-08B0-43A0-9DC3-D1372CE172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1951" y="3452605"/>
            <a:ext cx="1911223" cy="206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65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E1DA3E3-0176-4040-9A0F-A2A77849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7"/>
            <a:ext cx="12192000" cy="10001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827856-F62F-4774-B5F8-7F72168F93D1}"/>
              </a:ext>
            </a:extLst>
          </p:cNvPr>
          <p:cNvSpPr txBox="1"/>
          <p:nvPr/>
        </p:nvSpPr>
        <p:spPr>
          <a:xfrm>
            <a:off x="2360144" y="132731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bg2">
                    <a:lumMod val="50000"/>
                  </a:schemeClr>
                </a:solidFill>
              </a:rPr>
              <a:t>Il mercato</a:t>
            </a:r>
            <a:r>
              <a:rPr lang="de-DE" sz="3600" dirty="0"/>
              <a:t> </a:t>
            </a:r>
            <a:r>
              <a:rPr lang="de-DE" sz="3600" b="1" dirty="0">
                <a:solidFill>
                  <a:schemeClr val="bg2">
                    <a:lumMod val="50000"/>
                  </a:schemeClr>
                </a:solidFill>
              </a:rPr>
              <a:t>autobus a lunga percorrenza 2020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BD4A7842-9C6A-4DD2-83A4-7818C523ACF3}"/>
              </a:ext>
            </a:extLst>
          </p:cNvPr>
          <p:cNvSpPr/>
          <p:nvPr/>
        </p:nvSpPr>
        <p:spPr>
          <a:xfrm>
            <a:off x="4038600" y="2614550"/>
            <a:ext cx="624428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diminuzione richieste</a:t>
            </a: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GB" sz="3600" b="1" dirty="0">
              <a:solidFill>
                <a:srgbClr val="808080"/>
              </a:solidFill>
              <a:ea typeface="Microsoft YaHei"/>
              <a:sym typeface="Wingdings" panose="05000000000000000000" pitchFamily="2" charset="2"/>
            </a:endParaRP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crollo vendite</a:t>
            </a: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GB" sz="3600" b="1" dirty="0">
              <a:solidFill>
                <a:srgbClr val="808080"/>
              </a:solidFill>
              <a:ea typeface="Microsoft YaHei"/>
              <a:sym typeface="Wingdings" panose="05000000000000000000" pitchFamily="2" charset="2"/>
            </a:endParaRP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 sz="36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cancellazioni record</a:t>
            </a: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/>
            </a:pPr>
            <a:endParaRPr lang="en-GB" sz="3600" b="1" dirty="0">
              <a:solidFill>
                <a:srgbClr val="808080"/>
              </a:solidFill>
              <a:ea typeface="Microsoft YaHei"/>
              <a:sym typeface="Wingdings" panose="05000000000000000000" pitchFamily="2" charset="2"/>
            </a:endParaRPr>
          </a:p>
        </p:txBody>
      </p:sp>
      <p:pic>
        <p:nvPicPr>
          <p:cNvPr id="48" name="Grafik 47">
            <a:extLst>
              <a:ext uri="{FF2B5EF4-FFF2-40B4-BE49-F238E27FC236}">
                <a16:creationId xmlns:a16="http://schemas.microsoft.com/office/drawing/2014/main" id="{3F4D6708-9760-4CD0-910C-A83B3229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404" y="1350315"/>
            <a:ext cx="1125625" cy="600334"/>
          </a:xfrm>
          <a:prstGeom prst="rect">
            <a:avLst/>
          </a:prstGeom>
        </p:spPr>
      </p:pic>
      <p:pic>
        <p:nvPicPr>
          <p:cNvPr id="40" name="Grafik 39">
            <a:extLst>
              <a:ext uri="{FF2B5EF4-FFF2-40B4-BE49-F238E27FC236}">
                <a16:creationId xmlns:a16="http://schemas.microsoft.com/office/drawing/2014/main" id="{38851136-C379-4E15-8C89-D93BF1B0EE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9111" y="2890774"/>
            <a:ext cx="1456713" cy="241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323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CE1DA3E3-0176-4040-9A0F-A2A778495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27"/>
            <a:ext cx="12192000" cy="1000125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35827856-F62F-4774-B5F8-7F72168F93D1}"/>
              </a:ext>
            </a:extLst>
          </p:cNvPr>
          <p:cNvSpPr txBox="1"/>
          <p:nvPr/>
        </p:nvSpPr>
        <p:spPr>
          <a:xfrm>
            <a:off x="971550" y="118032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>
                <a:solidFill>
                  <a:schemeClr val="bg2">
                    <a:lumMod val="50000"/>
                  </a:schemeClr>
                </a:solidFill>
              </a:rPr>
              <a:t>Il mercato</a:t>
            </a:r>
            <a:r>
              <a:rPr lang="de-DE" sz="3600" dirty="0"/>
              <a:t> </a:t>
            </a:r>
            <a:r>
              <a:rPr lang="de-DE" sz="3600" b="1" dirty="0">
                <a:solidFill>
                  <a:schemeClr val="bg2">
                    <a:lumMod val="50000"/>
                  </a:schemeClr>
                </a:solidFill>
              </a:rPr>
              <a:t>autobus a lunga percorrenza 2020 nel mondo</a:t>
            </a:r>
          </a:p>
        </p:txBody>
      </p:sp>
      <p:pic>
        <p:nvPicPr>
          <p:cNvPr id="36" name="Grafik 35">
            <a:extLst>
              <a:ext uri="{FF2B5EF4-FFF2-40B4-BE49-F238E27FC236}">
                <a16:creationId xmlns:a16="http://schemas.microsoft.com/office/drawing/2014/main" id="{35A04A76-4DBD-4FD6-B19C-35A675F14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804" y="2140210"/>
            <a:ext cx="4488556" cy="4205296"/>
          </a:xfrm>
          <a:prstGeom prst="rect">
            <a:avLst/>
          </a:prstGeom>
        </p:spPr>
      </p:pic>
      <p:sp>
        <p:nvSpPr>
          <p:cNvPr id="46" name="Rechteck 45">
            <a:extLst>
              <a:ext uri="{FF2B5EF4-FFF2-40B4-BE49-F238E27FC236}">
                <a16:creationId xmlns:a16="http://schemas.microsoft.com/office/drawing/2014/main" id="{BD4A7842-9C6A-4DD2-83A4-7818C523ACF3}"/>
              </a:ext>
            </a:extLst>
          </p:cNvPr>
          <p:cNvSpPr/>
          <p:nvPr/>
        </p:nvSpPr>
        <p:spPr>
          <a:xfrm>
            <a:off x="5981700" y="2614550"/>
            <a:ext cx="60007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restrizioni e lockdown  divieti</a:t>
            </a: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rgbClr val="808080"/>
              </a:solidFill>
              <a:ea typeface="Microsoft YaHei"/>
              <a:sym typeface="Wingdings" panose="05000000000000000000" pitchFamily="2" charset="2"/>
            </a:endParaRP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scomparsa aziende</a:t>
            </a: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rgbClr val="808080"/>
              </a:solidFill>
              <a:ea typeface="Microsoft YaHei"/>
              <a:sym typeface="Wingdings" panose="05000000000000000000" pitchFamily="2" charset="2"/>
            </a:endParaRP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trend simili in UE e USA</a:t>
            </a: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endParaRPr lang="en-GB" sz="2400" b="1" dirty="0">
              <a:solidFill>
                <a:srgbClr val="808080"/>
              </a:solidFill>
              <a:ea typeface="Microsoft YaHei"/>
              <a:sym typeface="Wingdings" panose="05000000000000000000" pitchFamily="2" charset="2"/>
            </a:endParaRPr>
          </a:p>
          <a:p>
            <a:pPr marL="342900" indent="-342900" defTabSz="449218" eaLnBrk="0" fontAlgn="base" hangingPunct="0">
              <a:spcAft>
                <a:spcPct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GB" sz="2400" b="1" dirty="0">
                <a:solidFill>
                  <a:srgbClr val="808080"/>
                </a:solidFill>
                <a:ea typeface="Microsoft YaHei"/>
                <a:sym typeface="Wingdings" panose="05000000000000000000" pitchFamily="2" charset="2"/>
              </a:rPr>
              <a:t>regolamenti meno drastici con aumento casi COVID – prezzi in calo</a:t>
            </a:r>
          </a:p>
          <a:p>
            <a:pPr defTabSz="449218" eaLnBrk="0" fontAlgn="base" hangingPunct="0">
              <a:spcAft>
                <a:spcPct val="0"/>
              </a:spcAft>
              <a:buClr>
                <a:srgbClr val="92D050"/>
              </a:buClr>
              <a:defRPr/>
            </a:pPr>
            <a:endParaRPr lang="en-GB" sz="2400" b="1" dirty="0">
              <a:solidFill>
                <a:srgbClr val="808080"/>
              </a:solidFill>
              <a:ea typeface="Microsoft YaHei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79207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AC61D99B5C9ED4BADDEEFD691BBD267" ma:contentTypeVersion="13" ma:contentTypeDescription="Ein neues Dokument erstellen." ma:contentTypeScope="" ma:versionID="d6c456ea4f198d5ad06bf0dbc937a9c8">
  <xsd:schema xmlns:xsd="http://www.w3.org/2001/XMLSchema" xmlns:xs="http://www.w3.org/2001/XMLSchema" xmlns:p="http://schemas.microsoft.com/office/2006/metadata/properties" xmlns:ns3="e2438d6d-0d0c-4782-87cf-92e2309f661c" xmlns:ns4="87cf1a83-2437-40cc-9e18-92db52a4dd79" targetNamespace="http://schemas.microsoft.com/office/2006/metadata/properties" ma:root="true" ma:fieldsID="d1e0522e228666761074e949334f5f95" ns3:_="" ns4:_="">
    <xsd:import namespace="e2438d6d-0d0c-4782-87cf-92e2309f661c"/>
    <xsd:import namespace="87cf1a83-2437-40cc-9e18-92db52a4dd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438d6d-0d0c-4782-87cf-92e2309f661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cf1a83-2437-40cc-9e18-92db52a4dd79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Freigabehinweis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DCE92F-21BA-4970-8B4A-538E36FAD4F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0EBDD9-52D6-4AB3-83D2-0BDF057A4439}">
  <ds:schemaRefs>
    <ds:schemaRef ds:uri="http://purl.org/dc/dcmitype/"/>
    <ds:schemaRef ds:uri="http://schemas.microsoft.com/office/2006/documentManagement/types"/>
    <ds:schemaRef ds:uri="87cf1a83-2437-40cc-9e18-92db52a4dd79"/>
    <ds:schemaRef ds:uri="e2438d6d-0d0c-4782-87cf-92e2309f661c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18BAF412-3049-4D84-BB13-670094498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2438d6d-0d0c-4782-87cf-92e2309f661c"/>
    <ds:schemaRef ds:uri="87cf1a83-2437-40cc-9e18-92db52a4dd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Breitbild</PresentationFormat>
  <Paragraphs>44</Paragraphs>
  <Slides>12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9" baseType="lpstr">
      <vt:lpstr>Abadi</vt:lpstr>
      <vt:lpstr>Arial</vt:lpstr>
      <vt:lpstr>Calibri</vt:lpstr>
      <vt:lpstr>Calibri Light</vt:lpstr>
      <vt:lpstr>Times New Roman</vt:lpstr>
      <vt:lpstr>Wingdings</vt:lpstr>
      <vt:lpstr>Office</vt:lpstr>
      <vt:lpstr>  Lorena Di Nato  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Marc Hofmann</dc:creator>
  <cp:lastModifiedBy>Lorena Di Nato</cp:lastModifiedBy>
  <cp:revision>82</cp:revision>
  <dcterms:created xsi:type="dcterms:W3CDTF">2020-07-08T07:08:23Z</dcterms:created>
  <dcterms:modified xsi:type="dcterms:W3CDTF">2021-04-16T15:55:24Z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0x010100AAC61D99B5C9ED4BADDEEFD691BBD267</vt:lpwstr>
  </property>
</Properties>
</file>