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80" r:id="rId2"/>
    <p:sldMasterId id="2147483669" r:id="rId3"/>
  </p:sldMasterIdLst>
  <p:notesMasterIdLst>
    <p:notesMasterId r:id="rId19"/>
  </p:notesMasterIdLst>
  <p:handoutMasterIdLst>
    <p:handoutMasterId r:id="rId20"/>
  </p:handoutMasterIdLst>
  <p:sldIdLst>
    <p:sldId id="257" r:id="rId4"/>
    <p:sldId id="277" r:id="rId5"/>
    <p:sldId id="278" r:id="rId6"/>
    <p:sldId id="290" r:id="rId7"/>
    <p:sldId id="280" r:id="rId8"/>
    <p:sldId id="289" r:id="rId9"/>
    <p:sldId id="291" r:id="rId10"/>
    <p:sldId id="288" r:id="rId11"/>
    <p:sldId id="282" r:id="rId12"/>
    <p:sldId id="283" r:id="rId13"/>
    <p:sldId id="284" r:id="rId14"/>
    <p:sldId id="285" r:id="rId15"/>
    <p:sldId id="281" r:id="rId16"/>
    <p:sldId id="286" r:id="rId17"/>
    <p:sldId id="287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Ezio Pezzola" initials="MEP" lastIdx="1" clrIdx="0">
    <p:extLst>
      <p:ext uri="{19B8F6BF-5375-455C-9EA6-DF929625EA0E}">
        <p15:presenceInfo xmlns="" xmlns:p15="http://schemas.microsoft.com/office/powerpoint/2012/main" userId="ced55144ea347b0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232"/>
    <a:srgbClr val="A20000"/>
    <a:srgbClr val="D96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7FA4C-3942-4F11-8536-6694558B1DF7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C5785-9471-40F9-824D-AB8B234F8E79}">
      <dgm:prSet/>
      <dgm:spPr/>
      <dgm:t>
        <a:bodyPr/>
        <a:lstStyle/>
        <a:p>
          <a:pPr rtl="0"/>
          <a:r>
            <a:rPr lang="it-IT" noProof="0" dirty="0" smtClean="0"/>
            <a:t>Perché oggettivare i consumi di un bus?</a:t>
          </a:r>
          <a:endParaRPr lang="it-IT" noProof="0" dirty="0"/>
        </a:p>
      </dgm:t>
    </dgm:pt>
    <dgm:pt modelId="{936EA5F5-AC3F-45FD-AC5C-2D9A8EADA58C}" type="parTrans" cxnId="{EEC9D7CC-936D-4A52-BD39-D72F7376CFDF}">
      <dgm:prSet/>
      <dgm:spPr/>
      <dgm:t>
        <a:bodyPr/>
        <a:lstStyle/>
        <a:p>
          <a:endParaRPr lang="en-US"/>
        </a:p>
      </dgm:t>
    </dgm:pt>
    <dgm:pt modelId="{2779C1B8-9D0A-4361-928F-A2629F37D39E}" type="sibTrans" cxnId="{EEC9D7CC-936D-4A52-BD39-D72F7376CFDF}">
      <dgm:prSet/>
      <dgm:spPr/>
      <dgm:t>
        <a:bodyPr/>
        <a:lstStyle/>
        <a:p>
          <a:endParaRPr lang="en-US"/>
        </a:p>
      </dgm:t>
    </dgm:pt>
    <dgm:pt modelId="{711EFFDD-05DD-478F-B558-FD43F64DD5E9}">
      <dgm:prSet/>
      <dgm:spPr/>
      <dgm:t>
        <a:bodyPr/>
        <a:lstStyle/>
        <a:p>
          <a:pPr rtl="0"/>
          <a:r>
            <a:rPr lang="en-US" dirty="0" err="1" smtClean="0"/>
            <a:t>L’approccio</a:t>
          </a:r>
          <a:r>
            <a:rPr lang="en-US" dirty="0" smtClean="0"/>
            <a:t> </a:t>
          </a:r>
          <a:r>
            <a:rPr lang="en-US" dirty="0" err="1" smtClean="0"/>
            <a:t>sperimentale</a:t>
          </a:r>
          <a:r>
            <a:rPr lang="en-US" dirty="0" smtClean="0"/>
            <a:t>: SORT e prove in </a:t>
          </a:r>
          <a:r>
            <a:rPr lang="en-US" dirty="0" err="1" smtClean="0"/>
            <a:t>linea</a:t>
          </a:r>
          <a:endParaRPr lang="it-IT" dirty="0"/>
        </a:p>
      </dgm:t>
    </dgm:pt>
    <dgm:pt modelId="{BC00257F-EEC1-4FF8-9942-AB1E9829C100}" type="parTrans" cxnId="{FE887A19-95B0-41A2-99A4-EE70E842FC57}">
      <dgm:prSet/>
      <dgm:spPr/>
      <dgm:t>
        <a:bodyPr/>
        <a:lstStyle/>
        <a:p>
          <a:endParaRPr lang="en-US"/>
        </a:p>
      </dgm:t>
    </dgm:pt>
    <dgm:pt modelId="{7FD37066-D6B7-47C1-8D2B-298020FD8780}" type="sibTrans" cxnId="{FE887A19-95B0-41A2-99A4-EE70E842FC57}">
      <dgm:prSet/>
      <dgm:spPr/>
      <dgm:t>
        <a:bodyPr/>
        <a:lstStyle/>
        <a:p>
          <a:endParaRPr lang="en-US"/>
        </a:p>
      </dgm:t>
    </dgm:pt>
    <dgm:pt modelId="{7E6D7BC3-1B33-48E2-A75C-9846121B3AA2}">
      <dgm:prSet/>
      <dgm:spPr/>
      <dgm:t>
        <a:bodyPr/>
        <a:lstStyle/>
        <a:p>
          <a:pPr rtl="0"/>
          <a:r>
            <a:rPr lang="en-US" dirty="0" err="1" smtClean="0"/>
            <a:t>Dalla</a:t>
          </a:r>
          <a:r>
            <a:rPr lang="en-US" dirty="0" smtClean="0"/>
            <a:t> </a:t>
          </a:r>
          <a:r>
            <a:rPr lang="en-US" dirty="0" err="1" smtClean="0"/>
            <a:t>misura</a:t>
          </a:r>
          <a:r>
            <a:rPr lang="en-US" dirty="0" smtClean="0"/>
            <a:t> </a:t>
          </a:r>
          <a:r>
            <a:rPr lang="en-US" dirty="0" err="1" smtClean="0"/>
            <a:t>alla</a:t>
          </a:r>
          <a:r>
            <a:rPr lang="en-US" dirty="0" smtClean="0"/>
            <a:t> </a:t>
          </a:r>
          <a:r>
            <a:rPr lang="en-US" dirty="0" err="1" smtClean="0"/>
            <a:t>simulazione</a:t>
          </a:r>
          <a:endParaRPr lang="it-IT" dirty="0"/>
        </a:p>
      </dgm:t>
    </dgm:pt>
    <dgm:pt modelId="{476C39F5-8A6E-4AC5-B877-99F67FC4E0EC}" type="parTrans" cxnId="{F1BDED9B-D130-4C8A-ABDE-5508A4DB9CAC}">
      <dgm:prSet/>
      <dgm:spPr/>
      <dgm:t>
        <a:bodyPr/>
        <a:lstStyle/>
        <a:p>
          <a:endParaRPr lang="en-US"/>
        </a:p>
      </dgm:t>
    </dgm:pt>
    <dgm:pt modelId="{458466ED-9322-4ECF-8322-36BD22473738}" type="sibTrans" cxnId="{F1BDED9B-D130-4C8A-ABDE-5508A4DB9CAC}">
      <dgm:prSet/>
      <dgm:spPr/>
      <dgm:t>
        <a:bodyPr/>
        <a:lstStyle/>
        <a:p>
          <a:endParaRPr lang="en-US"/>
        </a:p>
      </dgm:t>
    </dgm:pt>
    <dgm:pt modelId="{7A6D2AF6-7AA7-4CD8-B4A8-2B3208966994}" type="pres">
      <dgm:prSet presAssocID="{61C7FA4C-3942-4F11-8536-6694558B1DF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15C9A-3E60-4105-BDD7-6CE915FF5673}" type="pres">
      <dgm:prSet presAssocID="{9D8C5785-9471-40F9-824D-AB8B234F8E79}" presName="composite" presStyleCnt="0"/>
      <dgm:spPr/>
    </dgm:pt>
    <dgm:pt modelId="{A91B224D-F964-4AAD-B4BE-4F6A208D7CCE}" type="pres">
      <dgm:prSet presAssocID="{9D8C5785-9471-40F9-824D-AB8B234F8E79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27" t="5238" r="-35327" b="5238"/>
          </a:stretch>
        </a:blipFill>
      </dgm:spPr>
      <dgm:t>
        <a:bodyPr/>
        <a:lstStyle/>
        <a:p>
          <a:endParaRPr lang="en-US"/>
        </a:p>
      </dgm:t>
    </dgm:pt>
    <dgm:pt modelId="{3A7A73D8-1419-4AB0-9521-949A9AE44427}" type="pres">
      <dgm:prSet presAssocID="{9D8C5785-9471-40F9-824D-AB8B234F8E7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0E3D-6CFB-4AA5-9065-93824FD6A73C}" type="pres">
      <dgm:prSet presAssocID="{2779C1B8-9D0A-4361-928F-A2629F37D39E}" presName="spacing" presStyleCnt="0"/>
      <dgm:spPr/>
    </dgm:pt>
    <dgm:pt modelId="{380D5EE7-1A20-4C7D-A136-EDD051DFDE6B}" type="pres">
      <dgm:prSet presAssocID="{711EFFDD-05DD-478F-B558-FD43F64DD5E9}" presName="composite" presStyleCnt="0"/>
      <dgm:spPr/>
    </dgm:pt>
    <dgm:pt modelId="{8D55C4BD-86D2-4717-B948-BCE6AAEE4B2E}" type="pres">
      <dgm:prSet presAssocID="{711EFFDD-05DD-478F-B558-FD43F64DD5E9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338" t="5238" r="-21338" b="5238"/>
          </a:stretch>
        </a:blipFill>
      </dgm:spPr>
      <dgm:t>
        <a:bodyPr/>
        <a:lstStyle/>
        <a:p>
          <a:endParaRPr lang="en-US"/>
        </a:p>
      </dgm:t>
    </dgm:pt>
    <dgm:pt modelId="{56993B13-EFC1-42C2-A02F-175F6E828CB9}" type="pres">
      <dgm:prSet presAssocID="{711EFFDD-05DD-478F-B558-FD43F64DD5E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D2077-F5CF-4C15-B627-C4A9E4644F3B}" type="pres">
      <dgm:prSet presAssocID="{7FD37066-D6B7-47C1-8D2B-298020FD8780}" presName="spacing" presStyleCnt="0"/>
      <dgm:spPr/>
    </dgm:pt>
    <dgm:pt modelId="{81203314-C695-4BC8-8A9E-BC188764745E}" type="pres">
      <dgm:prSet presAssocID="{7E6D7BC3-1B33-48E2-A75C-9846121B3AA2}" presName="composite" presStyleCnt="0"/>
      <dgm:spPr/>
    </dgm:pt>
    <dgm:pt modelId="{919BCA48-1E2D-4C7E-8957-047B8BFA9778}" type="pres">
      <dgm:prSet presAssocID="{7E6D7BC3-1B33-48E2-A75C-9846121B3AA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785BF0A3-A514-4D9A-9D79-76C8FCD5C065}" type="pres">
      <dgm:prSet presAssocID="{7E6D7BC3-1B33-48E2-A75C-9846121B3AA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8CB6DB-C337-4768-BA45-21B88978892D}" type="presOf" srcId="{711EFFDD-05DD-478F-B558-FD43F64DD5E9}" destId="{56993B13-EFC1-42C2-A02F-175F6E828CB9}" srcOrd="0" destOrd="0" presId="urn:microsoft.com/office/officeart/2005/8/layout/vList3"/>
    <dgm:cxn modelId="{312885FD-1F92-48BE-B605-AB9E609C4BB2}" type="presOf" srcId="{61C7FA4C-3942-4F11-8536-6694558B1DF7}" destId="{7A6D2AF6-7AA7-4CD8-B4A8-2B3208966994}" srcOrd="0" destOrd="0" presId="urn:microsoft.com/office/officeart/2005/8/layout/vList3"/>
    <dgm:cxn modelId="{FE887A19-95B0-41A2-99A4-EE70E842FC57}" srcId="{61C7FA4C-3942-4F11-8536-6694558B1DF7}" destId="{711EFFDD-05DD-478F-B558-FD43F64DD5E9}" srcOrd="1" destOrd="0" parTransId="{BC00257F-EEC1-4FF8-9942-AB1E9829C100}" sibTransId="{7FD37066-D6B7-47C1-8D2B-298020FD8780}"/>
    <dgm:cxn modelId="{EEC9D7CC-936D-4A52-BD39-D72F7376CFDF}" srcId="{61C7FA4C-3942-4F11-8536-6694558B1DF7}" destId="{9D8C5785-9471-40F9-824D-AB8B234F8E79}" srcOrd="0" destOrd="0" parTransId="{936EA5F5-AC3F-45FD-AC5C-2D9A8EADA58C}" sibTransId="{2779C1B8-9D0A-4361-928F-A2629F37D39E}"/>
    <dgm:cxn modelId="{E74ECD5D-00BB-48BC-BEB0-F990CDCD2A57}" type="presOf" srcId="{7E6D7BC3-1B33-48E2-A75C-9846121B3AA2}" destId="{785BF0A3-A514-4D9A-9D79-76C8FCD5C065}" srcOrd="0" destOrd="0" presId="urn:microsoft.com/office/officeart/2005/8/layout/vList3"/>
    <dgm:cxn modelId="{17F34F4F-70FB-4740-92F6-88377228DA44}" type="presOf" srcId="{9D8C5785-9471-40F9-824D-AB8B234F8E79}" destId="{3A7A73D8-1419-4AB0-9521-949A9AE44427}" srcOrd="0" destOrd="0" presId="urn:microsoft.com/office/officeart/2005/8/layout/vList3"/>
    <dgm:cxn modelId="{F1BDED9B-D130-4C8A-ABDE-5508A4DB9CAC}" srcId="{61C7FA4C-3942-4F11-8536-6694558B1DF7}" destId="{7E6D7BC3-1B33-48E2-A75C-9846121B3AA2}" srcOrd="2" destOrd="0" parTransId="{476C39F5-8A6E-4AC5-B877-99F67FC4E0EC}" sibTransId="{458466ED-9322-4ECF-8322-36BD22473738}"/>
    <dgm:cxn modelId="{594E7D13-F517-4A27-9977-5BA0EC75DB47}" type="presParOf" srcId="{7A6D2AF6-7AA7-4CD8-B4A8-2B3208966994}" destId="{D6B15C9A-3E60-4105-BDD7-6CE915FF5673}" srcOrd="0" destOrd="0" presId="urn:microsoft.com/office/officeart/2005/8/layout/vList3"/>
    <dgm:cxn modelId="{AA14F51C-11A4-4E18-AC45-1A08F0DD5486}" type="presParOf" srcId="{D6B15C9A-3E60-4105-BDD7-6CE915FF5673}" destId="{A91B224D-F964-4AAD-B4BE-4F6A208D7CCE}" srcOrd="0" destOrd="0" presId="urn:microsoft.com/office/officeart/2005/8/layout/vList3"/>
    <dgm:cxn modelId="{16C54B85-8BE5-4D3E-ABE6-D9C0152EC6A1}" type="presParOf" srcId="{D6B15C9A-3E60-4105-BDD7-6CE915FF5673}" destId="{3A7A73D8-1419-4AB0-9521-949A9AE44427}" srcOrd="1" destOrd="0" presId="urn:microsoft.com/office/officeart/2005/8/layout/vList3"/>
    <dgm:cxn modelId="{C522AE38-D689-48E7-8B8A-F9CE89D2D546}" type="presParOf" srcId="{7A6D2AF6-7AA7-4CD8-B4A8-2B3208966994}" destId="{3E5E0E3D-6CFB-4AA5-9065-93824FD6A73C}" srcOrd="1" destOrd="0" presId="urn:microsoft.com/office/officeart/2005/8/layout/vList3"/>
    <dgm:cxn modelId="{C60DD27E-DE00-4344-855D-721BFA3BC179}" type="presParOf" srcId="{7A6D2AF6-7AA7-4CD8-B4A8-2B3208966994}" destId="{380D5EE7-1A20-4C7D-A136-EDD051DFDE6B}" srcOrd="2" destOrd="0" presId="urn:microsoft.com/office/officeart/2005/8/layout/vList3"/>
    <dgm:cxn modelId="{69D23345-E67B-4A41-BD32-65AC5A28BDE8}" type="presParOf" srcId="{380D5EE7-1A20-4C7D-A136-EDD051DFDE6B}" destId="{8D55C4BD-86D2-4717-B948-BCE6AAEE4B2E}" srcOrd="0" destOrd="0" presId="urn:microsoft.com/office/officeart/2005/8/layout/vList3"/>
    <dgm:cxn modelId="{C0C6ABD9-3D98-4B53-9D6B-1D46DEC320F9}" type="presParOf" srcId="{380D5EE7-1A20-4C7D-A136-EDD051DFDE6B}" destId="{56993B13-EFC1-42C2-A02F-175F6E828CB9}" srcOrd="1" destOrd="0" presId="urn:microsoft.com/office/officeart/2005/8/layout/vList3"/>
    <dgm:cxn modelId="{33B6201A-12B3-41AC-AA08-5EDF189505E7}" type="presParOf" srcId="{7A6D2AF6-7AA7-4CD8-B4A8-2B3208966994}" destId="{100D2077-F5CF-4C15-B627-C4A9E4644F3B}" srcOrd="3" destOrd="0" presId="urn:microsoft.com/office/officeart/2005/8/layout/vList3"/>
    <dgm:cxn modelId="{C395795A-6A22-4355-B9BA-C5EFBF6C9512}" type="presParOf" srcId="{7A6D2AF6-7AA7-4CD8-B4A8-2B3208966994}" destId="{81203314-C695-4BC8-8A9E-BC188764745E}" srcOrd="4" destOrd="0" presId="urn:microsoft.com/office/officeart/2005/8/layout/vList3"/>
    <dgm:cxn modelId="{549E7EB9-8260-48F0-A62F-DAA92254C910}" type="presParOf" srcId="{81203314-C695-4BC8-8A9E-BC188764745E}" destId="{919BCA48-1E2D-4C7E-8957-047B8BFA9778}" srcOrd="0" destOrd="0" presId="urn:microsoft.com/office/officeart/2005/8/layout/vList3"/>
    <dgm:cxn modelId="{347F5DA0-F8B1-47C6-8422-9E9FB4552A0E}" type="presParOf" srcId="{81203314-C695-4BC8-8A9E-BC188764745E}" destId="{785BF0A3-A514-4D9A-9D79-76C8FCD5C0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C7FA4C-3942-4F11-8536-6694558B1DF7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C5785-9471-40F9-824D-AB8B234F8E79}">
      <dgm:prSet/>
      <dgm:spPr/>
      <dgm:t>
        <a:bodyPr/>
        <a:lstStyle/>
        <a:p>
          <a:pPr rtl="0"/>
          <a:r>
            <a:rPr lang="it-IT" noProof="0" dirty="0" smtClean="0"/>
            <a:t>Perché oggettivare i consumi di un bus?</a:t>
          </a:r>
          <a:endParaRPr lang="it-IT" noProof="0" dirty="0"/>
        </a:p>
      </dgm:t>
    </dgm:pt>
    <dgm:pt modelId="{936EA5F5-AC3F-45FD-AC5C-2D9A8EADA58C}" type="parTrans" cxnId="{EEC9D7CC-936D-4A52-BD39-D72F7376CFDF}">
      <dgm:prSet/>
      <dgm:spPr/>
      <dgm:t>
        <a:bodyPr/>
        <a:lstStyle/>
        <a:p>
          <a:endParaRPr lang="en-US"/>
        </a:p>
      </dgm:t>
    </dgm:pt>
    <dgm:pt modelId="{2779C1B8-9D0A-4361-928F-A2629F37D39E}" type="sibTrans" cxnId="{EEC9D7CC-936D-4A52-BD39-D72F7376CFDF}">
      <dgm:prSet/>
      <dgm:spPr/>
      <dgm:t>
        <a:bodyPr/>
        <a:lstStyle/>
        <a:p>
          <a:endParaRPr lang="en-US"/>
        </a:p>
      </dgm:t>
    </dgm:pt>
    <dgm:pt modelId="{711EFFDD-05DD-478F-B558-FD43F64DD5E9}">
      <dgm:prSet/>
      <dgm:spPr/>
      <dgm:t>
        <a:bodyPr/>
        <a:lstStyle/>
        <a:p>
          <a:pPr rtl="0"/>
          <a:r>
            <a:rPr lang="en-US" dirty="0" err="1" smtClean="0"/>
            <a:t>L’approccio</a:t>
          </a:r>
          <a:r>
            <a:rPr lang="en-US" dirty="0" smtClean="0"/>
            <a:t> </a:t>
          </a:r>
          <a:r>
            <a:rPr lang="en-US" dirty="0" err="1" smtClean="0"/>
            <a:t>sperimentale</a:t>
          </a:r>
          <a:r>
            <a:rPr lang="en-US" dirty="0" smtClean="0"/>
            <a:t>: SORT e prove in </a:t>
          </a:r>
          <a:r>
            <a:rPr lang="en-US" dirty="0" err="1" smtClean="0"/>
            <a:t>linea</a:t>
          </a:r>
          <a:endParaRPr lang="it-IT" dirty="0"/>
        </a:p>
      </dgm:t>
    </dgm:pt>
    <dgm:pt modelId="{BC00257F-EEC1-4FF8-9942-AB1E9829C100}" type="parTrans" cxnId="{FE887A19-95B0-41A2-99A4-EE70E842FC57}">
      <dgm:prSet/>
      <dgm:spPr/>
      <dgm:t>
        <a:bodyPr/>
        <a:lstStyle/>
        <a:p>
          <a:endParaRPr lang="en-US"/>
        </a:p>
      </dgm:t>
    </dgm:pt>
    <dgm:pt modelId="{7FD37066-D6B7-47C1-8D2B-298020FD8780}" type="sibTrans" cxnId="{FE887A19-95B0-41A2-99A4-EE70E842FC57}">
      <dgm:prSet/>
      <dgm:spPr/>
      <dgm:t>
        <a:bodyPr/>
        <a:lstStyle/>
        <a:p>
          <a:endParaRPr lang="en-US"/>
        </a:p>
      </dgm:t>
    </dgm:pt>
    <dgm:pt modelId="{7E6D7BC3-1B33-48E2-A75C-9846121B3AA2}">
      <dgm:prSet/>
      <dgm:spPr/>
      <dgm:t>
        <a:bodyPr/>
        <a:lstStyle/>
        <a:p>
          <a:pPr rtl="0"/>
          <a:r>
            <a:rPr lang="en-US" dirty="0" err="1" smtClean="0"/>
            <a:t>Dalla</a:t>
          </a:r>
          <a:r>
            <a:rPr lang="en-US" dirty="0" smtClean="0"/>
            <a:t> </a:t>
          </a:r>
          <a:r>
            <a:rPr lang="en-US" dirty="0" err="1" smtClean="0"/>
            <a:t>misura</a:t>
          </a:r>
          <a:r>
            <a:rPr lang="en-US" dirty="0" smtClean="0"/>
            <a:t> </a:t>
          </a:r>
          <a:r>
            <a:rPr lang="en-US" dirty="0" err="1" smtClean="0"/>
            <a:t>alla</a:t>
          </a:r>
          <a:r>
            <a:rPr lang="en-US" dirty="0" smtClean="0"/>
            <a:t> </a:t>
          </a:r>
          <a:r>
            <a:rPr lang="en-US" dirty="0" err="1" smtClean="0"/>
            <a:t>simulazione</a:t>
          </a:r>
          <a:endParaRPr lang="it-IT" dirty="0"/>
        </a:p>
      </dgm:t>
    </dgm:pt>
    <dgm:pt modelId="{476C39F5-8A6E-4AC5-B877-99F67FC4E0EC}" type="parTrans" cxnId="{F1BDED9B-D130-4C8A-ABDE-5508A4DB9CAC}">
      <dgm:prSet/>
      <dgm:spPr/>
      <dgm:t>
        <a:bodyPr/>
        <a:lstStyle/>
        <a:p>
          <a:endParaRPr lang="en-US"/>
        </a:p>
      </dgm:t>
    </dgm:pt>
    <dgm:pt modelId="{458466ED-9322-4ECF-8322-36BD22473738}" type="sibTrans" cxnId="{F1BDED9B-D130-4C8A-ABDE-5508A4DB9CAC}">
      <dgm:prSet/>
      <dgm:spPr/>
      <dgm:t>
        <a:bodyPr/>
        <a:lstStyle/>
        <a:p>
          <a:endParaRPr lang="en-US"/>
        </a:p>
      </dgm:t>
    </dgm:pt>
    <dgm:pt modelId="{7A6D2AF6-7AA7-4CD8-B4A8-2B3208966994}" type="pres">
      <dgm:prSet presAssocID="{61C7FA4C-3942-4F11-8536-6694558B1DF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15C9A-3E60-4105-BDD7-6CE915FF5673}" type="pres">
      <dgm:prSet presAssocID="{9D8C5785-9471-40F9-824D-AB8B234F8E79}" presName="composite" presStyleCnt="0"/>
      <dgm:spPr/>
    </dgm:pt>
    <dgm:pt modelId="{A91B224D-F964-4AAD-B4BE-4F6A208D7CCE}" type="pres">
      <dgm:prSet presAssocID="{9D8C5785-9471-40F9-824D-AB8B234F8E79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27" t="5238" r="-35327" b="5238"/>
          </a:stretch>
        </a:blipFill>
      </dgm:spPr>
      <dgm:t>
        <a:bodyPr/>
        <a:lstStyle/>
        <a:p>
          <a:endParaRPr lang="en-US"/>
        </a:p>
      </dgm:t>
    </dgm:pt>
    <dgm:pt modelId="{3A7A73D8-1419-4AB0-9521-949A9AE44427}" type="pres">
      <dgm:prSet presAssocID="{9D8C5785-9471-40F9-824D-AB8B234F8E7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0E3D-6CFB-4AA5-9065-93824FD6A73C}" type="pres">
      <dgm:prSet presAssocID="{2779C1B8-9D0A-4361-928F-A2629F37D39E}" presName="spacing" presStyleCnt="0"/>
      <dgm:spPr/>
    </dgm:pt>
    <dgm:pt modelId="{380D5EE7-1A20-4C7D-A136-EDD051DFDE6B}" type="pres">
      <dgm:prSet presAssocID="{711EFFDD-05DD-478F-B558-FD43F64DD5E9}" presName="composite" presStyleCnt="0"/>
      <dgm:spPr/>
    </dgm:pt>
    <dgm:pt modelId="{8D55C4BD-86D2-4717-B948-BCE6AAEE4B2E}" type="pres">
      <dgm:prSet presAssocID="{711EFFDD-05DD-478F-B558-FD43F64DD5E9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338" t="5238" r="-21338" b="5238"/>
          </a:stretch>
        </a:blipFill>
      </dgm:spPr>
      <dgm:t>
        <a:bodyPr/>
        <a:lstStyle/>
        <a:p>
          <a:endParaRPr lang="en-US"/>
        </a:p>
      </dgm:t>
    </dgm:pt>
    <dgm:pt modelId="{56993B13-EFC1-42C2-A02F-175F6E828CB9}" type="pres">
      <dgm:prSet presAssocID="{711EFFDD-05DD-478F-B558-FD43F64DD5E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D2077-F5CF-4C15-B627-C4A9E4644F3B}" type="pres">
      <dgm:prSet presAssocID="{7FD37066-D6B7-47C1-8D2B-298020FD8780}" presName="spacing" presStyleCnt="0"/>
      <dgm:spPr/>
    </dgm:pt>
    <dgm:pt modelId="{81203314-C695-4BC8-8A9E-BC188764745E}" type="pres">
      <dgm:prSet presAssocID="{7E6D7BC3-1B33-48E2-A75C-9846121B3AA2}" presName="composite" presStyleCnt="0"/>
      <dgm:spPr/>
    </dgm:pt>
    <dgm:pt modelId="{919BCA48-1E2D-4C7E-8957-047B8BFA9778}" type="pres">
      <dgm:prSet presAssocID="{7E6D7BC3-1B33-48E2-A75C-9846121B3AA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785BF0A3-A514-4D9A-9D79-76C8FCD5C065}" type="pres">
      <dgm:prSet presAssocID="{7E6D7BC3-1B33-48E2-A75C-9846121B3AA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887A19-95B0-41A2-99A4-EE70E842FC57}" srcId="{61C7FA4C-3942-4F11-8536-6694558B1DF7}" destId="{711EFFDD-05DD-478F-B558-FD43F64DD5E9}" srcOrd="1" destOrd="0" parTransId="{BC00257F-EEC1-4FF8-9942-AB1E9829C100}" sibTransId="{7FD37066-D6B7-47C1-8D2B-298020FD8780}"/>
    <dgm:cxn modelId="{B833579D-6653-4591-B649-667CA0919ED1}" type="presOf" srcId="{7E6D7BC3-1B33-48E2-A75C-9846121B3AA2}" destId="{785BF0A3-A514-4D9A-9D79-76C8FCD5C065}" srcOrd="0" destOrd="0" presId="urn:microsoft.com/office/officeart/2005/8/layout/vList3"/>
    <dgm:cxn modelId="{EEC9D7CC-936D-4A52-BD39-D72F7376CFDF}" srcId="{61C7FA4C-3942-4F11-8536-6694558B1DF7}" destId="{9D8C5785-9471-40F9-824D-AB8B234F8E79}" srcOrd="0" destOrd="0" parTransId="{936EA5F5-AC3F-45FD-AC5C-2D9A8EADA58C}" sibTransId="{2779C1B8-9D0A-4361-928F-A2629F37D39E}"/>
    <dgm:cxn modelId="{36281789-9428-43DF-B6F3-B6B5764A0705}" type="presOf" srcId="{711EFFDD-05DD-478F-B558-FD43F64DD5E9}" destId="{56993B13-EFC1-42C2-A02F-175F6E828CB9}" srcOrd="0" destOrd="0" presId="urn:microsoft.com/office/officeart/2005/8/layout/vList3"/>
    <dgm:cxn modelId="{40446D67-BD23-411B-8F8E-49B8259B02DC}" type="presOf" srcId="{9D8C5785-9471-40F9-824D-AB8B234F8E79}" destId="{3A7A73D8-1419-4AB0-9521-949A9AE44427}" srcOrd="0" destOrd="0" presId="urn:microsoft.com/office/officeart/2005/8/layout/vList3"/>
    <dgm:cxn modelId="{F1BDED9B-D130-4C8A-ABDE-5508A4DB9CAC}" srcId="{61C7FA4C-3942-4F11-8536-6694558B1DF7}" destId="{7E6D7BC3-1B33-48E2-A75C-9846121B3AA2}" srcOrd="2" destOrd="0" parTransId="{476C39F5-8A6E-4AC5-B877-99F67FC4E0EC}" sibTransId="{458466ED-9322-4ECF-8322-36BD22473738}"/>
    <dgm:cxn modelId="{9F4FF521-4865-4B3E-92D5-87E1709B5E1A}" type="presOf" srcId="{61C7FA4C-3942-4F11-8536-6694558B1DF7}" destId="{7A6D2AF6-7AA7-4CD8-B4A8-2B3208966994}" srcOrd="0" destOrd="0" presId="urn:microsoft.com/office/officeart/2005/8/layout/vList3"/>
    <dgm:cxn modelId="{A6E84744-25E1-447D-849A-B7546A3D22FB}" type="presParOf" srcId="{7A6D2AF6-7AA7-4CD8-B4A8-2B3208966994}" destId="{D6B15C9A-3E60-4105-BDD7-6CE915FF5673}" srcOrd="0" destOrd="0" presId="urn:microsoft.com/office/officeart/2005/8/layout/vList3"/>
    <dgm:cxn modelId="{955849E2-5F6F-4E5C-BEAC-50ED5AB2E182}" type="presParOf" srcId="{D6B15C9A-3E60-4105-BDD7-6CE915FF5673}" destId="{A91B224D-F964-4AAD-B4BE-4F6A208D7CCE}" srcOrd="0" destOrd="0" presId="urn:microsoft.com/office/officeart/2005/8/layout/vList3"/>
    <dgm:cxn modelId="{51D39409-98A7-4D70-95E8-F93CBD6AFDDC}" type="presParOf" srcId="{D6B15C9A-3E60-4105-BDD7-6CE915FF5673}" destId="{3A7A73D8-1419-4AB0-9521-949A9AE44427}" srcOrd="1" destOrd="0" presId="urn:microsoft.com/office/officeart/2005/8/layout/vList3"/>
    <dgm:cxn modelId="{CF8B2CCF-62C6-40E2-A5EA-652204CDCA2B}" type="presParOf" srcId="{7A6D2AF6-7AA7-4CD8-B4A8-2B3208966994}" destId="{3E5E0E3D-6CFB-4AA5-9065-93824FD6A73C}" srcOrd="1" destOrd="0" presId="urn:microsoft.com/office/officeart/2005/8/layout/vList3"/>
    <dgm:cxn modelId="{A983FB1F-DE66-4E3B-89BF-C69F1904023C}" type="presParOf" srcId="{7A6D2AF6-7AA7-4CD8-B4A8-2B3208966994}" destId="{380D5EE7-1A20-4C7D-A136-EDD051DFDE6B}" srcOrd="2" destOrd="0" presId="urn:microsoft.com/office/officeart/2005/8/layout/vList3"/>
    <dgm:cxn modelId="{24FC121F-4A7D-4B47-9D44-130DA4FD6FC7}" type="presParOf" srcId="{380D5EE7-1A20-4C7D-A136-EDD051DFDE6B}" destId="{8D55C4BD-86D2-4717-B948-BCE6AAEE4B2E}" srcOrd="0" destOrd="0" presId="urn:microsoft.com/office/officeart/2005/8/layout/vList3"/>
    <dgm:cxn modelId="{5A5A538D-3772-4358-903E-3F47E3DE056B}" type="presParOf" srcId="{380D5EE7-1A20-4C7D-A136-EDD051DFDE6B}" destId="{56993B13-EFC1-42C2-A02F-175F6E828CB9}" srcOrd="1" destOrd="0" presId="urn:microsoft.com/office/officeart/2005/8/layout/vList3"/>
    <dgm:cxn modelId="{3A14BCDC-D47B-4861-96B8-466019362EB3}" type="presParOf" srcId="{7A6D2AF6-7AA7-4CD8-B4A8-2B3208966994}" destId="{100D2077-F5CF-4C15-B627-C4A9E4644F3B}" srcOrd="3" destOrd="0" presId="urn:microsoft.com/office/officeart/2005/8/layout/vList3"/>
    <dgm:cxn modelId="{33143F0A-9E9E-43FE-968E-4518E5F371FE}" type="presParOf" srcId="{7A6D2AF6-7AA7-4CD8-B4A8-2B3208966994}" destId="{81203314-C695-4BC8-8A9E-BC188764745E}" srcOrd="4" destOrd="0" presId="urn:microsoft.com/office/officeart/2005/8/layout/vList3"/>
    <dgm:cxn modelId="{195F32EA-5062-46F2-B8CF-DCABF4108703}" type="presParOf" srcId="{81203314-C695-4BC8-8A9E-BC188764745E}" destId="{919BCA48-1E2D-4C7E-8957-047B8BFA9778}" srcOrd="0" destOrd="0" presId="urn:microsoft.com/office/officeart/2005/8/layout/vList3"/>
    <dgm:cxn modelId="{A95500FD-7ED2-471E-A18C-BCA947BA2E60}" type="presParOf" srcId="{81203314-C695-4BC8-8A9E-BC188764745E}" destId="{785BF0A3-A514-4D9A-9D79-76C8FCD5C0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C7FA4C-3942-4F11-8536-6694558B1DF7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C5785-9471-40F9-824D-AB8B234F8E79}">
      <dgm:prSet/>
      <dgm:spPr/>
      <dgm:t>
        <a:bodyPr/>
        <a:lstStyle/>
        <a:p>
          <a:pPr rtl="0"/>
          <a:r>
            <a:rPr lang="it-IT" noProof="0" dirty="0" smtClean="0"/>
            <a:t>Perché oggettivare i consumi di un bus?</a:t>
          </a:r>
          <a:endParaRPr lang="it-IT" noProof="0" dirty="0"/>
        </a:p>
      </dgm:t>
    </dgm:pt>
    <dgm:pt modelId="{936EA5F5-AC3F-45FD-AC5C-2D9A8EADA58C}" type="parTrans" cxnId="{EEC9D7CC-936D-4A52-BD39-D72F7376CFDF}">
      <dgm:prSet/>
      <dgm:spPr/>
      <dgm:t>
        <a:bodyPr/>
        <a:lstStyle/>
        <a:p>
          <a:endParaRPr lang="en-US"/>
        </a:p>
      </dgm:t>
    </dgm:pt>
    <dgm:pt modelId="{2779C1B8-9D0A-4361-928F-A2629F37D39E}" type="sibTrans" cxnId="{EEC9D7CC-936D-4A52-BD39-D72F7376CFDF}">
      <dgm:prSet/>
      <dgm:spPr/>
      <dgm:t>
        <a:bodyPr/>
        <a:lstStyle/>
        <a:p>
          <a:endParaRPr lang="en-US"/>
        </a:p>
      </dgm:t>
    </dgm:pt>
    <dgm:pt modelId="{711EFFDD-05DD-478F-B558-FD43F64DD5E9}">
      <dgm:prSet/>
      <dgm:spPr/>
      <dgm:t>
        <a:bodyPr/>
        <a:lstStyle/>
        <a:p>
          <a:pPr rtl="0"/>
          <a:r>
            <a:rPr lang="en-US" dirty="0" err="1" smtClean="0"/>
            <a:t>L’approccio</a:t>
          </a:r>
          <a:r>
            <a:rPr lang="en-US" dirty="0" smtClean="0"/>
            <a:t> </a:t>
          </a:r>
          <a:r>
            <a:rPr lang="en-US" dirty="0" err="1" smtClean="0"/>
            <a:t>sperimentale</a:t>
          </a:r>
          <a:r>
            <a:rPr lang="en-US" dirty="0" smtClean="0"/>
            <a:t>: SORT e prove in </a:t>
          </a:r>
          <a:r>
            <a:rPr lang="en-US" dirty="0" err="1" smtClean="0"/>
            <a:t>linea</a:t>
          </a:r>
          <a:endParaRPr lang="it-IT" dirty="0"/>
        </a:p>
      </dgm:t>
    </dgm:pt>
    <dgm:pt modelId="{BC00257F-EEC1-4FF8-9942-AB1E9829C100}" type="parTrans" cxnId="{FE887A19-95B0-41A2-99A4-EE70E842FC57}">
      <dgm:prSet/>
      <dgm:spPr/>
      <dgm:t>
        <a:bodyPr/>
        <a:lstStyle/>
        <a:p>
          <a:endParaRPr lang="en-US"/>
        </a:p>
      </dgm:t>
    </dgm:pt>
    <dgm:pt modelId="{7FD37066-D6B7-47C1-8D2B-298020FD8780}" type="sibTrans" cxnId="{FE887A19-95B0-41A2-99A4-EE70E842FC57}">
      <dgm:prSet/>
      <dgm:spPr/>
      <dgm:t>
        <a:bodyPr/>
        <a:lstStyle/>
        <a:p>
          <a:endParaRPr lang="en-US"/>
        </a:p>
      </dgm:t>
    </dgm:pt>
    <dgm:pt modelId="{7E6D7BC3-1B33-48E2-A75C-9846121B3AA2}">
      <dgm:prSet/>
      <dgm:spPr/>
      <dgm:t>
        <a:bodyPr/>
        <a:lstStyle/>
        <a:p>
          <a:pPr rtl="0"/>
          <a:r>
            <a:rPr lang="en-US" dirty="0" err="1" smtClean="0"/>
            <a:t>Dalla</a:t>
          </a:r>
          <a:r>
            <a:rPr lang="en-US" dirty="0" smtClean="0"/>
            <a:t> </a:t>
          </a:r>
          <a:r>
            <a:rPr lang="en-US" dirty="0" err="1" smtClean="0"/>
            <a:t>misura</a:t>
          </a:r>
          <a:r>
            <a:rPr lang="en-US" dirty="0" smtClean="0"/>
            <a:t> </a:t>
          </a:r>
          <a:r>
            <a:rPr lang="en-US" dirty="0" err="1" smtClean="0"/>
            <a:t>alla</a:t>
          </a:r>
          <a:r>
            <a:rPr lang="en-US" dirty="0" smtClean="0"/>
            <a:t> </a:t>
          </a:r>
          <a:r>
            <a:rPr lang="en-US" dirty="0" err="1" smtClean="0"/>
            <a:t>simulazione</a:t>
          </a:r>
          <a:endParaRPr lang="it-IT" dirty="0"/>
        </a:p>
      </dgm:t>
    </dgm:pt>
    <dgm:pt modelId="{476C39F5-8A6E-4AC5-B877-99F67FC4E0EC}" type="parTrans" cxnId="{F1BDED9B-D130-4C8A-ABDE-5508A4DB9CAC}">
      <dgm:prSet/>
      <dgm:spPr/>
      <dgm:t>
        <a:bodyPr/>
        <a:lstStyle/>
        <a:p>
          <a:endParaRPr lang="en-US"/>
        </a:p>
      </dgm:t>
    </dgm:pt>
    <dgm:pt modelId="{458466ED-9322-4ECF-8322-36BD22473738}" type="sibTrans" cxnId="{F1BDED9B-D130-4C8A-ABDE-5508A4DB9CAC}">
      <dgm:prSet/>
      <dgm:spPr/>
      <dgm:t>
        <a:bodyPr/>
        <a:lstStyle/>
        <a:p>
          <a:endParaRPr lang="en-US"/>
        </a:p>
      </dgm:t>
    </dgm:pt>
    <dgm:pt modelId="{7A6D2AF6-7AA7-4CD8-B4A8-2B3208966994}" type="pres">
      <dgm:prSet presAssocID="{61C7FA4C-3942-4F11-8536-6694558B1DF7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B15C9A-3E60-4105-BDD7-6CE915FF5673}" type="pres">
      <dgm:prSet presAssocID="{9D8C5785-9471-40F9-824D-AB8B234F8E79}" presName="composite" presStyleCnt="0"/>
      <dgm:spPr/>
    </dgm:pt>
    <dgm:pt modelId="{A91B224D-F964-4AAD-B4BE-4F6A208D7CCE}" type="pres">
      <dgm:prSet presAssocID="{9D8C5785-9471-40F9-824D-AB8B234F8E79}" presName="imgShp" presStyleLbl="fgImgPlace1" presStyleIdx="0" presStyleCnt="3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27" t="5238" r="-35327" b="5238"/>
          </a:stretch>
        </a:blipFill>
      </dgm:spPr>
      <dgm:t>
        <a:bodyPr/>
        <a:lstStyle/>
        <a:p>
          <a:endParaRPr lang="en-US"/>
        </a:p>
      </dgm:t>
    </dgm:pt>
    <dgm:pt modelId="{3A7A73D8-1419-4AB0-9521-949A9AE44427}" type="pres">
      <dgm:prSet presAssocID="{9D8C5785-9471-40F9-824D-AB8B234F8E79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E0E3D-6CFB-4AA5-9065-93824FD6A73C}" type="pres">
      <dgm:prSet presAssocID="{2779C1B8-9D0A-4361-928F-A2629F37D39E}" presName="spacing" presStyleCnt="0"/>
      <dgm:spPr/>
    </dgm:pt>
    <dgm:pt modelId="{380D5EE7-1A20-4C7D-A136-EDD051DFDE6B}" type="pres">
      <dgm:prSet presAssocID="{711EFFDD-05DD-478F-B558-FD43F64DD5E9}" presName="composite" presStyleCnt="0"/>
      <dgm:spPr/>
    </dgm:pt>
    <dgm:pt modelId="{8D55C4BD-86D2-4717-B948-BCE6AAEE4B2E}" type="pres">
      <dgm:prSet presAssocID="{711EFFDD-05DD-478F-B558-FD43F64DD5E9}" presName="imgShp" presStyleLbl="fgImgPlace1" presStyleIdx="1" presStyleCnt="3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338" t="5238" r="-21338" b="5238"/>
          </a:stretch>
        </a:blipFill>
      </dgm:spPr>
      <dgm:t>
        <a:bodyPr/>
        <a:lstStyle/>
        <a:p>
          <a:endParaRPr lang="en-US"/>
        </a:p>
      </dgm:t>
    </dgm:pt>
    <dgm:pt modelId="{56993B13-EFC1-42C2-A02F-175F6E828CB9}" type="pres">
      <dgm:prSet presAssocID="{711EFFDD-05DD-478F-B558-FD43F64DD5E9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0D2077-F5CF-4C15-B627-C4A9E4644F3B}" type="pres">
      <dgm:prSet presAssocID="{7FD37066-D6B7-47C1-8D2B-298020FD8780}" presName="spacing" presStyleCnt="0"/>
      <dgm:spPr/>
    </dgm:pt>
    <dgm:pt modelId="{81203314-C695-4BC8-8A9E-BC188764745E}" type="pres">
      <dgm:prSet presAssocID="{7E6D7BC3-1B33-48E2-A75C-9846121B3AA2}" presName="composite" presStyleCnt="0"/>
      <dgm:spPr/>
    </dgm:pt>
    <dgm:pt modelId="{919BCA48-1E2D-4C7E-8957-047B8BFA9778}" type="pres">
      <dgm:prSet presAssocID="{7E6D7BC3-1B33-48E2-A75C-9846121B3AA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US"/>
        </a:p>
      </dgm:t>
    </dgm:pt>
    <dgm:pt modelId="{785BF0A3-A514-4D9A-9D79-76C8FCD5C065}" type="pres">
      <dgm:prSet presAssocID="{7E6D7BC3-1B33-48E2-A75C-9846121B3AA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76B18A-2939-4AAB-9BFB-AC0BA3A50D45}" type="presOf" srcId="{711EFFDD-05DD-478F-B558-FD43F64DD5E9}" destId="{56993B13-EFC1-42C2-A02F-175F6E828CB9}" srcOrd="0" destOrd="0" presId="urn:microsoft.com/office/officeart/2005/8/layout/vList3"/>
    <dgm:cxn modelId="{EEC9D7CC-936D-4A52-BD39-D72F7376CFDF}" srcId="{61C7FA4C-3942-4F11-8536-6694558B1DF7}" destId="{9D8C5785-9471-40F9-824D-AB8B234F8E79}" srcOrd="0" destOrd="0" parTransId="{936EA5F5-AC3F-45FD-AC5C-2D9A8EADA58C}" sibTransId="{2779C1B8-9D0A-4361-928F-A2629F37D39E}"/>
    <dgm:cxn modelId="{902A49C1-66A1-478A-8B8F-F13D1802E2BF}" type="presOf" srcId="{61C7FA4C-3942-4F11-8536-6694558B1DF7}" destId="{7A6D2AF6-7AA7-4CD8-B4A8-2B3208966994}" srcOrd="0" destOrd="0" presId="urn:microsoft.com/office/officeart/2005/8/layout/vList3"/>
    <dgm:cxn modelId="{FE887A19-95B0-41A2-99A4-EE70E842FC57}" srcId="{61C7FA4C-3942-4F11-8536-6694558B1DF7}" destId="{711EFFDD-05DD-478F-B558-FD43F64DD5E9}" srcOrd="1" destOrd="0" parTransId="{BC00257F-EEC1-4FF8-9942-AB1E9829C100}" sibTransId="{7FD37066-D6B7-47C1-8D2B-298020FD8780}"/>
    <dgm:cxn modelId="{F1BDED9B-D130-4C8A-ABDE-5508A4DB9CAC}" srcId="{61C7FA4C-3942-4F11-8536-6694558B1DF7}" destId="{7E6D7BC3-1B33-48E2-A75C-9846121B3AA2}" srcOrd="2" destOrd="0" parTransId="{476C39F5-8A6E-4AC5-B877-99F67FC4E0EC}" sibTransId="{458466ED-9322-4ECF-8322-36BD22473738}"/>
    <dgm:cxn modelId="{44D09151-4A84-4478-933A-B65135B82DA8}" type="presOf" srcId="{9D8C5785-9471-40F9-824D-AB8B234F8E79}" destId="{3A7A73D8-1419-4AB0-9521-949A9AE44427}" srcOrd="0" destOrd="0" presId="urn:microsoft.com/office/officeart/2005/8/layout/vList3"/>
    <dgm:cxn modelId="{B904455A-F27D-44B7-A8AD-33B845EF0562}" type="presOf" srcId="{7E6D7BC3-1B33-48E2-A75C-9846121B3AA2}" destId="{785BF0A3-A514-4D9A-9D79-76C8FCD5C065}" srcOrd="0" destOrd="0" presId="urn:microsoft.com/office/officeart/2005/8/layout/vList3"/>
    <dgm:cxn modelId="{3C1680D6-EDC9-41E9-9DD6-CF628C78904E}" type="presParOf" srcId="{7A6D2AF6-7AA7-4CD8-B4A8-2B3208966994}" destId="{D6B15C9A-3E60-4105-BDD7-6CE915FF5673}" srcOrd="0" destOrd="0" presId="urn:microsoft.com/office/officeart/2005/8/layout/vList3"/>
    <dgm:cxn modelId="{20FF30D0-D4E4-4B2D-89F6-34DA6FA8AADF}" type="presParOf" srcId="{D6B15C9A-3E60-4105-BDD7-6CE915FF5673}" destId="{A91B224D-F964-4AAD-B4BE-4F6A208D7CCE}" srcOrd="0" destOrd="0" presId="urn:microsoft.com/office/officeart/2005/8/layout/vList3"/>
    <dgm:cxn modelId="{397CC76E-F449-4369-B689-A3D490FED159}" type="presParOf" srcId="{D6B15C9A-3E60-4105-BDD7-6CE915FF5673}" destId="{3A7A73D8-1419-4AB0-9521-949A9AE44427}" srcOrd="1" destOrd="0" presId="urn:microsoft.com/office/officeart/2005/8/layout/vList3"/>
    <dgm:cxn modelId="{A5BB51A9-F45D-43D7-86EB-68B72C020A53}" type="presParOf" srcId="{7A6D2AF6-7AA7-4CD8-B4A8-2B3208966994}" destId="{3E5E0E3D-6CFB-4AA5-9065-93824FD6A73C}" srcOrd="1" destOrd="0" presId="urn:microsoft.com/office/officeart/2005/8/layout/vList3"/>
    <dgm:cxn modelId="{329E0409-D467-41C2-89DB-BCF799D477B9}" type="presParOf" srcId="{7A6D2AF6-7AA7-4CD8-B4A8-2B3208966994}" destId="{380D5EE7-1A20-4C7D-A136-EDD051DFDE6B}" srcOrd="2" destOrd="0" presId="urn:microsoft.com/office/officeart/2005/8/layout/vList3"/>
    <dgm:cxn modelId="{D7D0FA6A-0F36-4178-AFA6-A7B9B34A57D2}" type="presParOf" srcId="{380D5EE7-1A20-4C7D-A136-EDD051DFDE6B}" destId="{8D55C4BD-86D2-4717-B948-BCE6AAEE4B2E}" srcOrd="0" destOrd="0" presId="urn:microsoft.com/office/officeart/2005/8/layout/vList3"/>
    <dgm:cxn modelId="{CDF68C3B-6D97-4C4D-A12D-C304AEA83B6A}" type="presParOf" srcId="{380D5EE7-1A20-4C7D-A136-EDD051DFDE6B}" destId="{56993B13-EFC1-42C2-A02F-175F6E828CB9}" srcOrd="1" destOrd="0" presId="urn:microsoft.com/office/officeart/2005/8/layout/vList3"/>
    <dgm:cxn modelId="{55D3487D-8A4F-41ED-B972-EA5AEF2EDA89}" type="presParOf" srcId="{7A6D2AF6-7AA7-4CD8-B4A8-2B3208966994}" destId="{100D2077-F5CF-4C15-B627-C4A9E4644F3B}" srcOrd="3" destOrd="0" presId="urn:microsoft.com/office/officeart/2005/8/layout/vList3"/>
    <dgm:cxn modelId="{978C605B-74DE-4329-B61F-1B9A9A00CDAA}" type="presParOf" srcId="{7A6D2AF6-7AA7-4CD8-B4A8-2B3208966994}" destId="{81203314-C695-4BC8-8A9E-BC188764745E}" srcOrd="4" destOrd="0" presId="urn:microsoft.com/office/officeart/2005/8/layout/vList3"/>
    <dgm:cxn modelId="{610B95CB-ACF2-40B1-AC69-5F194C24409C}" type="presParOf" srcId="{81203314-C695-4BC8-8A9E-BC188764745E}" destId="{919BCA48-1E2D-4C7E-8957-047B8BFA9778}" srcOrd="0" destOrd="0" presId="urn:microsoft.com/office/officeart/2005/8/layout/vList3"/>
    <dgm:cxn modelId="{D72A5BD1-801F-4186-A214-574D2034C5FB}" type="presParOf" srcId="{81203314-C695-4BC8-8A9E-BC188764745E}" destId="{785BF0A3-A514-4D9A-9D79-76C8FCD5C06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73D8-1419-4AB0-9521-949A9AE44427}">
      <dsp:nvSpPr>
        <dsp:cNvPr id="0" name=""/>
        <dsp:cNvSpPr/>
      </dsp:nvSpPr>
      <dsp:spPr>
        <a:xfrm rot="10800000">
          <a:off x="1741644" y="219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noProof="0" dirty="0" smtClean="0"/>
            <a:t>Perché oggettivare i consumi di un bus?</a:t>
          </a:r>
          <a:endParaRPr lang="it-IT" sz="3400" kern="1200" noProof="0" dirty="0"/>
        </a:p>
      </dsp:txBody>
      <dsp:txXfrm rot="10800000">
        <a:off x="2063349" y="219"/>
        <a:ext cx="5315666" cy="1286820"/>
      </dsp:txXfrm>
    </dsp:sp>
    <dsp:sp modelId="{A91B224D-F964-4AAD-B4BE-4F6A208D7CCE}">
      <dsp:nvSpPr>
        <dsp:cNvPr id="0" name=""/>
        <dsp:cNvSpPr/>
      </dsp:nvSpPr>
      <dsp:spPr>
        <a:xfrm>
          <a:off x="1098234" y="219"/>
          <a:ext cx="1286820" cy="128682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27" t="5238" r="-35327" b="5238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993B13-EFC1-42C2-A02F-175F6E828CB9}">
      <dsp:nvSpPr>
        <dsp:cNvPr id="0" name=""/>
        <dsp:cNvSpPr/>
      </dsp:nvSpPr>
      <dsp:spPr>
        <a:xfrm rot="10800000">
          <a:off x="1741644" y="1671164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L’approccio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sperimentale</a:t>
          </a:r>
          <a:r>
            <a:rPr lang="en-US" sz="3400" kern="1200" dirty="0" smtClean="0"/>
            <a:t>: SORT e prove in </a:t>
          </a:r>
          <a:r>
            <a:rPr lang="en-US" sz="3400" kern="1200" dirty="0" err="1" smtClean="0"/>
            <a:t>linea</a:t>
          </a:r>
          <a:endParaRPr lang="it-IT" sz="3400" kern="1200" dirty="0"/>
        </a:p>
      </dsp:txBody>
      <dsp:txXfrm rot="10800000">
        <a:off x="2063349" y="1671164"/>
        <a:ext cx="5315666" cy="1286820"/>
      </dsp:txXfrm>
    </dsp:sp>
    <dsp:sp modelId="{8D55C4BD-86D2-4717-B948-BCE6AAEE4B2E}">
      <dsp:nvSpPr>
        <dsp:cNvPr id="0" name=""/>
        <dsp:cNvSpPr/>
      </dsp:nvSpPr>
      <dsp:spPr>
        <a:xfrm>
          <a:off x="1098234" y="1671164"/>
          <a:ext cx="1286820" cy="1286820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338" t="5238" r="-21338" b="5238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5BF0A3-A514-4D9A-9D79-76C8FCD5C065}">
      <dsp:nvSpPr>
        <dsp:cNvPr id="0" name=""/>
        <dsp:cNvSpPr/>
      </dsp:nvSpPr>
      <dsp:spPr>
        <a:xfrm rot="10800000">
          <a:off x="1741644" y="3342110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Dalla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misura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alla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simulazione</a:t>
          </a:r>
          <a:endParaRPr lang="it-IT" sz="3400" kern="1200" dirty="0"/>
        </a:p>
      </dsp:txBody>
      <dsp:txXfrm rot="10800000">
        <a:off x="2063349" y="3342110"/>
        <a:ext cx="5315666" cy="1286820"/>
      </dsp:txXfrm>
    </dsp:sp>
    <dsp:sp modelId="{919BCA48-1E2D-4C7E-8957-047B8BFA9778}">
      <dsp:nvSpPr>
        <dsp:cNvPr id="0" name=""/>
        <dsp:cNvSpPr/>
      </dsp:nvSpPr>
      <dsp:spPr>
        <a:xfrm>
          <a:off x="1098234" y="3342110"/>
          <a:ext cx="1286820" cy="12868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73D8-1419-4AB0-9521-949A9AE44427}">
      <dsp:nvSpPr>
        <dsp:cNvPr id="0" name=""/>
        <dsp:cNvSpPr/>
      </dsp:nvSpPr>
      <dsp:spPr>
        <a:xfrm rot="10800000">
          <a:off x="1741644" y="219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noProof="0" dirty="0" smtClean="0"/>
            <a:t>Perché oggettivare i consumi di un bus?</a:t>
          </a:r>
          <a:endParaRPr lang="it-IT" sz="3400" kern="1200" noProof="0" dirty="0"/>
        </a:p>
      </dsp:txBody>
      <dsp:txXfrm rot="10800000">
        <a:off x="2063349" y="219"/>
        <a:ext cx="5315666" cy="1286820"/>
      </dsp:txXfrm>
    </dsp:sp>
    <dsp:sp modelId="{A91B224D-F964-4AAD-B4BE-4F6A208D7CCE}">
      <dsp:nvSpPr>
        <dsp:cNvPr id="0" name=""/>
        <dsp:cNvSpPr/>
      </dsp:nvSpPr>
      <dsp:spPr>
        <a:xfrm>
          <a:off x="1098234" y="219"/>
          <a:ext cx="1286820" cy="128682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27" t="5238" r="-35327" b="5238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993B13-EFC1-42C2-A02F-175F6E828CB9}">
      <dsp:nvSpPr>
        <dsp:cNvPr id="0" name=""/>
        <dsp:cNvSpPr/>
      </dsp:nvSpPr>
      <dsp:spPr>
        <a:xfrm rot="10800000">
          <a:off x="1741644" y="1671164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L’approccio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sperimentale</a:t>
          </a:r>
          <a:r>
            <a:rPr lang="en-US" sz="3400" kern="1200" dirty="0" smtClean="0"/>
            <a:t>: SORT e prove in </a:t>
          </a:r>
          <a:r>
            <a:rPr lang="en-US" sz="3400" kern="1200" dirty="0" err="1" smtClean="0"/>
            <a:t>linea</a:t>
          </a:r>
          <a:endParaRPr lang="it-IT" sz="3400" kern="1200" dirty="0"/>
        </a:p>
      </dsp:txBody>
      <dsp:txXfrm rot="10800000">
        <a:off x="2063349" y="1671164"/>
        <a:ext cx="5315666" cy="1286820"/>
      </dsp:txXfrm>
    </dsp:sp>
    <dsp:sp modelId="{8D55C4BD-86D2-4717-B948-BCE6AAEE4B2E}">
      <dsp:nvSpPr>
        <dsp:cNvPr id="0" name=""/>
        <dsp:cNvSpPr/>
      </dsp:nvSpPr>
      <dsp:spPr>
        <a:xfrm>
          <a:off x="1098234" y="1671164"/>
          <a:ext cx="1286820" cy="1286820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338" t="5238" r="-21338" b="5238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5BF0A3-A514-4D9A-9D79-76C8FCD5C065}">
      <dsp:nvSpPr>
        <dsp:cNvPr id="0" name=""/>
        <dsp:cNvSpPr/>
      </dsp:nvSpPr>
      <dsp:spPr>
        <a:xfrm rot="10800000">
          <a:off x="1741644" y="3342110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Dalla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misura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alla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simulazione</a:t>
          </a:r>
          <a:endParaRPr lang="it-IT" sz="3400" kern="1200" dirty="0"/>
        </a:p>
      </dsp:txBody>
      <dsp:txXfrm rot="10800000">
        <a:off x="2063349" y="3342110"/>
        <a:ext cx="5315666" cy="1286820"/>
      </dsp:txXfrm>
    </dsp:sp>
    <dsp:sp modelId="{919BCA48-1E2D-4C7E-8957-047B8BFA9778}">
      <dsp:nvSpPr>
        <dsp:cNvPr id="0" name=""/>
        <dsp:cNvSpPr/>
      </dsp:nvSpPr>
      <dsp:spPr>
        <a:xfrm>
          <a:off x="1098234" y="3342110"/>
          <a:ext cx="1286820" cy="12868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73D8-1419-4AB0-9521-949A9AE44427}">
      <dsp:nvSpPr>
        <dsp:cNvPr id="0" name=""/>
        <dsp:cNvSpPr/>
      </dsp:nvSpPr>
      <dsp:spPr>
        <a:xfrm rot="10800000">
          <a:off x="1741644" y="219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400" kern="1200" noProof="0" dirty="0" smtClean="0"/>
            <a:t>Perché oggettivare i consumi di un bus?</a:t>
          </a:r>
          <a:endParaRPr lang="it-IT" sz="3400" kern="1200" noProof="0" dirty="0"/>
        </a:p>
      </dsp:txBody>
      <dsp:txXfrm rot="10800000">
        <a:off x="2063349" y="219"/>
        <a:ext cx="5315666" cy="1286820"/>
      </dsp:txXfrm>
    </dsp:sp>
    <dsp:sp modelId="{A91B224D-F964-4AAD-B4BE-4F6A208D7CCE}">
      <dsp:nvSpPr>
        <dsp:cNvPr id="0" name=""/>
        <dsp:cNvSpPr/>
      </dsp:nvSpPr>
      <dsp:spPr>
        <a:xfrm>
          <a:off x="1098234" y="219"/>
          <a:ext cx="1286820" cy="128682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327" t="5238" r="-35327" b="5238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6993B13-EFC1-42C2-A02F-175F6E828CB9}">
      <dsp:nvSpPr>
        <dsp:cNvPr id="0" name=""/>
        <dsp:cNvSpPr/>
      </dsp:nvSpPr>
      <dsp:spPr>
        <a:xfrm rot="10800000">
          <a:off x="1741644" y="1671164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L’approccio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sperimentale</a:t>
          </a:r>
          <a:r>
            <a:rPr lang="en-US" sz="3400" kern="1200" dirty="0" smtClean="0"/>
            <a:t>: SORT e prove in </a:t>
          </a:r>
          <a:r>
            <a:rPr lang="en-US" sz="3400" kern="1200" dirty="0" err="1" smtClean="0"/>
            <a:t>linea</a:t>
          </a:r>
          <a:endParaRPr lang="it-IT" sz="3400" kern="1200" dirty="0"/>
        </a:p>
      </dsp:txBody>
      <dsp:txXfrm rot="10800000">
        <a:off x="2063349" y="1671164"/>
        <a:ext cx="5315666" cy="1286820"/>
      </dsp:txXfrm>
    </dsp:sp>
    <dsp:sp modelId="{8D55C4BD-86D2-4717-B948-BCE6AAEE4B2E}">
      <dsp:nvSpPr>
        <dsp:cNvPr id="0" name=""/>
        <dsp:cNvSpPr/>
      </dsp:nvSpPr>
      <dsp:spPr>
        <a:xfrm>
          <a:off x="1098234" y="1671164"/>
          <a:ext cx="1286820" cy="1286820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338" t="5238" r="-21338" b="5238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5BF0A3-A514-4D9A-9D79-76C8FCD5C065}">
      <dsp:nvSpPr>
        <dsp:cNvPr id="0" name=""/>
        <dsp:cNvSpPr/>
      </dsp:nvSpPr>
      <dsp:spPr>
        <a:xfrm rot="10800000">
          <a:off x="1741644" y="3342110"/>
          <a:ext cx="5637371" cy="128682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7452" tIns="129540" rIns="241808" bIns="129540" numCol="1" spcCol="1270" anchor="ctr" anchorCtr="0">
          <a:noAutofit/>
        </a:bodyPr>
        <a:lstStyle/>
        <a:p>
          <a:pPr lvl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Dalla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misura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alla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simulazione</a:t>
          </a:r>
          <a:endParaRPr lang="it-IT" sz="3400" kern="1200" dirty="0"/>
        </a:p>
      </dsp:txBody>
      <dsp:txXfrm rot="10800000">
        <a:off x="2063349" y="3342110"/>
        <a:ext cx="5315666" cy="1286820"/>
      </dsp:txXfrm>
    </dsp:sp>
    <dsp:sp modelId="{919BCA48-1E2D-4C7E-8957-047B8BFA9778}">
      <dsp:nvSpPr>
        <dsp:cNvPr id="0" name=""/>
        <dsp:cNvSpPr/>
      </dsp:nvSpPr>
      <dsp:spPr>
        <a:xfrm>
          <a:off x="1098234" y="3342110"/>
          <a:ext cx="1286820" cy="128682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D0003-BFD6-45A0-8D5D-B5481DCB94F1}" type="datetime1">
              <a:rPr lang="it-IT" smtClean="0"/>
              <a:t>15/03/2018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8D368-D786-43A7-845C-D308A0CE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75252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EB0F8-DEDE-4D45-A9F6-FBEE45BF4147}" type="datetime1">
              <a:rPr lang="it-IT" smtClean="0"/>
              <a:t>15/03/2018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2D508-B988-4569-8AE5-F95E91EC0CB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207929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807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0431" y="-359"/>
            <a:ext cx="3744476" cy="963304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 rot="2561184">
            <a:off x="7989688" y="405805"/>
            <a:ext cx="1475044" cy="7238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uppo 12"/>
          <p:cNvGrpSpPr/>
          <p:nvPr userDrawn="1"/>
        </p:nvGrpSpPr>
        <p:grpSpPr>
          <a:xfrm>
            <a:off x="3868492" y="896913"/>
            <a:ext cx="5600950" cy="68051"/>
            <a:chOff x="2411760" y="475581"/>
            <a:chExt cx="3862434" cy="495000"/>
          </a:xfrm>
        </p:grpSpPr>
        <p:sp>
          <p:nvSpPr>
            <p:cNvPr id="14" name="Trapezio 13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ttangolo 14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CasellaDiTesto 15"/>
          <p:cNvSpPr txBox="1"/>
          <p:nvPr userDrawn="1"/>
        </p:nvSpPr>
        <p:spPr>
          <a:xfrm>
            <a:off x="9459597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SERVICES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9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5000" y="0"/>
            <a:ext cx="3779912" cy="977626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 rot="2561184">
            <a:off x="7957056" y="427504"/>
            <a:ext cx="1560641" cy="726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3868495" y="909576"/>
            <a:ext cx="5600950" cy="68051"/>
            <a:chOff x="2411760" y="475581"/>
            <a:chExt cx="3862434" cy="495000"/>
          </a:xfrm>
        </p:grpSpPr>
        <p:sp>
          <p:nvSpPr>
            <p:cNvPr id="13" name="Trapezio 12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ttangolo 13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CasellaDiTesto 14"/>
          <p:cNvSpPr txBox="1"/>
          <p:nvPr userDrawn="1"/>
        </p:nvSpPr>
        <p:spPr>
          <a:xfrm>
            <a:off x="9459600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DEALERSHIP</a:t>
            </a:r>
            <a:endParaRPr lang="en-US" sz="20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93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3734" y="-12891"/>
            <a:ext cx="3779912" cy="964305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 rot="2561184">
            <a:off x="7932730" y="376936"/>
            <a:ext cx="1461289" cy="7329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3847229" y="896913"/>
            <a:ext cx="5600950" cy="68051"/>
            <a:chOff x="2411760" y="475581"/>
            <a:chExt cx="3862434" cy="495000"/>
          </a:xfrm>
        </p:grpSpPr>
        <p:sp>
          <p:nvSpPr>
            <p:cNvPr id="14" name="Trapezio 13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ttangolo 14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CasellaDiTesto 15"/>
          <p:cNvSpPr txBox="1"/>
          <p:nvPr userDrawn="1"/>
        </p:nvSpPr>
        <p:spPr>
          <a:xfrm>
            <a:off x="9438334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REFERENCES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617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/>
          <a:stretch/>
        </p:blipFill>
        <p:spPr>
          <a:xfrm>
            <a:off x="8413028" y="-12292"/>
            <a:ext cx="3778327" cy="977025"/>
          </a:xfrm>
          <a:prstGeom prst="rect">
            <a:avLst/>
          </a:prstGeom>
        </p:spPr>
      </p:pic>
      <p:grpSp>
        <p:nvGrpSpPr>
          <p:cNvPr id="10" name="Gruppo 9"/>
          <p:cNvGrpSpPr/>
          <p:nvPr userDrawn="1"/>
        </p:nvGrpSpPr>
        <p:grpSpPr>
          <a:xfrm>
            <a:off x="3868495" y="896913"/>
            <a:ext cx="5600950" cy="68051"/>
            <a:chOff x="2411760" y="475581"/>
            <a:chExt cx="3862434" cy="495000"/>
          </a:xfrm>
        </p:grpSpPr>
        <p:sp>
          <p:nvSpPr>
            <p:cNvPr id="11" name="Trapezio 10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ttangolo 13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CasellaDiTesto 14"/>
          <p:cNvSpPr txBox="1"/>
          <p:nvPr userDrawn="1"/>
        </p:nvSpPr>
        <p:spPr>
          <a:xfrm>
            <a:off x="9459600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CONTACTS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70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66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0900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2876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 userDrawn="1"/>
        </p:nvCxnSpPr>
        <p:spPr>
          <a:xfrm>
            <a:off x="3493827" y="532263"/>
            <a:ext cx="8698173" cy="0"/>
          </a:xfrm>
          <a:prstGeom prst="line">
            <a:avLst/>
          </a:prstGeom>
          <a:ln w="63500">
            <a:gradFill flip="none" rotWithShape="1">
              <a:gsLst>
                <a:gs pos="69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402" y="-250112"/>
            <a:ext cx="2353627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09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ttore 1 1"/>
          <p:cNvCxnSpPr/>
          <p:nvPr userDrawn="1"/>
        </p:nvCxnSpPr>
        <p:spPr>
          <a:xfrm>
            <a:off x="3493827" y="532263"/>
            <a:ext cx="8698173" cy="0"/>
          </a:xfrm>
          <a:prstGeom prst="line">
            <a:avLst/>
          </a:prstGeom>
          <a:ln w="63500">
            <a:gradFill flip="none" rotWithShape="1">
              <a:gsLst>
                <a:gs pos="69000">
                  <a:schemeClr val="bg1">
                    <a:lumMod val="5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402" y="-250112"/>
            <a:ext cx="2353627" cy="972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5448"/>
            <a:ext cx="1774210" cy="4640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914" y="945448"/>
            <a:ext cx="1774210" cy="4640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3827" y="945448"/>
            <a:ext cx="1774210" cy="4640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0741" y="945448"/>
            <a:ext cx="1774210" cy="4640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654" y="945448"/>
            <a:ext cx="1774210" cy="4640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4568" y="945448"/>
            <a:ext cx="1774210" cy="4640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481" y="945448"/>
            <a:ext cx="1774210" cy="464024"/>
          </a:xfrm>
          <a:prstGeom prst="rect">
            <a:avLst/>
          </a:prstGeom>
        </p:spPr>
      </p:pic>
      <p:cxnSp>
        <p:nvCxnSpPr>
          <p:cNvPr id="11" name="Connettore 2 10"/>
          <p:cNvCxnSpPr/>
          <p:nvPr userDrawn="1"/>
        </p:nvCxnSpPr>
        <p:spPr>
          <a:xfrm>
            <a:off x="-127640" y="6415458"/>
            <a:ext cx="1216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 userDrawn="1"/>
        </p:nvCxnSpPr>
        <p:spPr>
          <a:xfrm flipV="1">
            <a:off x="341190" y="4490114"/>
            <a:ext cx="0" cy="19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 userDrawn="1"/>
        </p:nvCxnSpPr>
        <p:spPr>
          <a:xfrm>
            <a:off x="-113992" y="4668544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 userDrawn="1"/>
        </p:nvCxnSpPr>
        <p:spPr>
          <a:xfrm>
            <a:off x="-80989" y="5487409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 userDrawn="1"/>
        </p:nvCxnSpPr>
        <p:spPr>
          <a:xfrm>
            <a:off x="-113992" y="5965080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 userDrawn="1"/>
        </p:nvCxnSpPr>
        <p:spPr>
          <a:xfrm>
            <a:off x="-113992" y="6251684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 userDrawn="1"/>
        </p:nvSpPr>
        <p:spPr>
          <a:xfrm>
            <a:off x="-100344" y="445032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1000</a:t>
            </a:r>
            <a:endParaRPr lang="it-IT" sz="1200" i="1" dirty="0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-49914" y="526500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5</a:t>
            </a:r>
            <a:r>
              <a:rPr lang="it-IT" sz="1200" i="1" dirty="0" smtClean="0"/>
              <a:t>00</a:t>
            </a:r>
            <a:endParaRPr lang="it-IT" sz="1200" i="1" dirty="0"/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-64890" y="573584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250</a:t>
            </a:r>
            <a:endParaRPr lang="it-IT" sz="1200" i="1" dirty="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-80989" y="601197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100</a:t>
            </a:r>
            <a:endParaRPr lang="it-IT" sz="1200" i="1" dirty="0"/>
          </a:p>
        </p:txBody>
      </p:sp>
      <p:sp>
        <p:nvSpPr>
          <p:cNvPr id="22" name="CasellaDiTesto 21"/>
          <p:cNvSpPr txBox="1"/>
          <p:nvPr userDrawn="1"/>
        </p:nvSpPr>
        <p:spPr>
          <a:xfrm>
            <a:off x="7132" y="3941900"/>
            <a:ext cx="1128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i="1" dirty="0" err="1" smtClean="0"/>
              <a:t>GrossTurnOver</a:t>
            </a:r>
            <a:r>
              <a:rPr lang="it-IT" sz="1200" i="1" dirty="0" smtClean="0"/>
              <a:t> [</a:t>
            </a:r>
            <a:r>
              <a:rPr lang="it-IT" sz="1200" i="1" dirty="0" err="1" smtClean="0"/>
              <a:t>keu</a:t>
            </a:r>
            <a:r>
              <a:rPr lang="it-IT" sz="1200" i="1" dirty="0" smtClean="0"/>
              <a:t>]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3327644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402" y="-250112"/>
            <a:ext cx="2353627" cy="9720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945448"/>
            <a:ext cx="1774210" cy="46402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914" y="945448"/>
            <a:ext cx="1774210" cy="46402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3827" y="945448"/>
            <a:ext cx="1774210" cy="46402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0741" y="945448"/>
            <a:ext cx="1774210" cy="46402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87654" y="945448"/>
            <a:ext cx="1774210" cy="46402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34568" y="945448"/>
            <a:ext cx="1774210" cy="464024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1481" y="945448"/>
            <a:ext cx="1774210" cy="464024"/>
          </a:xfrm>
          <a:prstGeom prst="rect">
            <a:avLst/>
          </a:prstGeom>
        </p:spPr>
      </p:pic>
      <p:cxnSp>
        <p:nvCxnSpPr>
          <p:cNvPr id="11" name="Connettore 2 10"/>
          <p:cNvCxnSpPr/>
          <p:nvPr userDrawn="1"/>
        </p:nvCxnSpPr>
        <p:spPr>
          <a:xfrm>
            <a:off x="-127640" y="6415458"/>
            <a:ext cx="1216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 userDrawn="1"/>
        </p:nvCxnSpPr>
        <p:spPr>
          <a:xfrm flipV="1">
            <a:off x="341190" y="4490114"/>
            <a:ext cx="0" cy="1911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 userDrawn="1"/>
        </p:nvCxnSpPr>
        <p:spPr>
          <a:xfrm>
            <a:off x="-113992" y="4668544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 userDrawn="1"/>
        </p:nvCxnSpPr>
        <p:spPr>
          <a:xfrm>
            <a:off x="-80989" y="5487409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 userDrawn="1"/>
        </p:nvCxnSpPr>
        <p:spPr>
          <a:xfrm>
            <a:off x="-113992" y="5965080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 userDrawn="1"/>
        </p:nvCxnSpPr>
        <p:spPr>
          <a:xfrm>
            <a:off x="-113992" y="6251684"/>
            <a:ext cx="12168000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 userDrawn="1"/>
        </p:nvSpPr>
        <p:spPr>
          <a:xfrm>
            <a:off x="-100344" y="4450320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1000</a:t>
            </a:r>
            <a:endParaRPr lang="it-IT" sz="1200" i="1" dirty="0"/>
          </a:p>
        </p:txBody>
      </p:sp>
      <p:sp>
        <p:nvSpPr>
          <p:cNvPr id="18" name="CasellaDiTesto 17"/>
          <p:cNvSpPr txBox="1"/>
          <p:nvPr userDrawn="1"/>
        </p:nvSpPr>
        <p:spPr>
          <a:xfrm>
            <a:off x="-49914" y="526500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/>
              <a:t>5</a:t>
            </a:r>
            <a:r>
              <a:rPr lang="it-IT" sz="1200" i="1" dirty="0" smtClean="0"/>
              <a:t>00</a:t>
            </a:r>
            <a:endParaRPr lang="it-IT" sz="1200" i="1" dirty="0"/>
          </a:p>
        </p:txBody>
      </p:sp>
      <p:sp>
        <p:nvSpPr>
          <p:cNvPr id="19" name="CasellaDiTesto 18"/>
          <p:cNvSpPr txBox="1"/>
          <p:nvPr userDrawn="1"/>
        </p:nvSpPr>
        <p:spPr>
          <a:xfrm>
            <a:off x="-64890" y="573584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250</a:t>
            </a:r>
            <a:endParaRPr lang="it-IT" sz="1200" i="1" dirty="0"/>
          </a:p>
        </p:txBody>
      </p:sp>
      <p:sp>
        <p:nvSpPr>
          <p:cNvPr id="20" name="CasellaDiTesto 19"/>
          <p:cNvSpPr txBox="1"/>
          <p:nvPr userDrawn="1"/>
        </p:nvSpPr>
        <p:spPr>
          <a:xfrm>
            <a:off x="-80989" y="601197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i="1" dirty="0" smtClean="0"/>
              <a:t>100</a:t>
            </a:r>
            <a:endParaRPr lang="it-IT" sz="1200" i="1" dirty="0"/>
          </a:p>
        </p:txBody>
      </p:sp>
      <p:sp>
        <p:nvSpPr>
          <p:cNvPr id="21" name="CasellaDiTesto 20"/>
          <p:cNvSpPr txBox="1"/>
          <p:nvPr userDrawn="1"/>
        </p:nvSpPr>
        <p:spPr>
          <a:xfrm>
            <a:off x="7132" y="3941900"/>
            <a:ext cx="11283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i="1" dirty="0" err="1" smtClean="0"/>
              <a:t>GrossTurnOver</a:t>
            </a:r>
            <a:r>
              <a:rPr lang="it-IT" sz="1200" i="1" dirty="0" smtClean="0"/>
              <a:t> [</a:t>
            </a:r>
            <a:r>
              <a:rPr lang="it-IT" sz="1200" i="1" dirty="0" err="1" smtClean="0"/>
              <a:t>keu</a:t>
            </a:r>
            <a:r>
              <a:rPr lang="it-IT" sz="1200" i="1" dirty="0" smtClean="0"/>
              <a:t>]</a:t>
            </a:r>
            <a:endParaRPr lang="it-IT" sz="1200" i="1" dirty="0"/>
          </a:p>
        </p:txBody>
      </p:sp>
    </p:spTree>
    <p:extLst>
      <p:ext uri="{BB962C8B-B14F-4D97-AF65-F5344CB8AC3E}">
        <p14:creationId xmlns:p14="http://schemas.microsoft.com/office/powerpoint/2010/main" val="325841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3"/>
          <a:stretch/>
        </p:blipFill>
        <p:spPr>
          <a:xfrm>
            <a:off x="8404998" y="-11279"/>
            <a:ext cx="3804299" cy="970412"/>
          </a:xfrm>
          <a:prstGeom prst="rect">
            <a:avLst/>
          </a:prstGeom>
        </p:spPr>
      </p:pic>
      <p:sp>
        <p:nvSpPr>
          <p:cNvPr id="15" name="Rettangolo 14"/>
          <p:cNvSpPr/>
          <p:nvPr userDrawn="1"/>
        </p:nvSpPr>
        <p:spPr>
          <a:xfrm rot="2561184">
            <a:off x="7973616" y="389539"/>
            <a:ext cx="1458935" cy="707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6" name="Gruppo 15"/>
          <p:cNvGrpSpPr/>
          <p:nvPr userDrawn="1"/>
        </p:nvGrpSpPr>
        <p:grpSpPr>
          <a:xfrm>
            <a:off x="3868495" y="896913"/>
            <a:ext cx="5600950" cy="68051"/>
            <a:chOff x="2411760" y="475581"/>
            <a:chExt cx="3862434" cy="495000"/>
          </a:xfrm>
        </p:grpSpPr>
        <p:sp>
          <p:nvSpPr>
            <p:cNvPr id="18" name="Trapezio 17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ttangolo 18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20" name="CasellaDiTesto 19"/>
          <p:cNvSpPr txBox="1"/>
          <p:nvPr userDrawn="1"/>
        </p:nvSpPr>
        <p:spPr>
          <a:xfrm>
            <a:off x="9459600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INDEX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0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10296" y="1204"/>
            <a:ext cx="3774615" cy="963758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 rot="2561184">
            <a:off x="7957061" y="393479"/>
            <a:ext cx="1457132" cy="76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3868495" y="896913"/>
            <a:ext cx="5600950" cy="68051"/>
            <a:chOff x="2411760" y="475581"/>
            <a:chExt cx="3862434" cy="495000"/>
          </a:xfrm>
        </p:grpSpPr>
        <p:sp>
          <p:nvSpPr>
            <p:cNvPr id="14" name="Trapezio 13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ttangolo 14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CasellaDiTesto 15"/>
          <p:cNvSpPr txBox="1"/>
          <p:nvPr userDrawn="1"/>
        </p:nvSpPr>
        <p:spPr>
          <a:xfrm>
            <a:off x="9459600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ABOUT US</a:t>
            </a:r>
            <a:endParaRPr lang="en-US" sz="20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52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999" y="0"/>
            <a:ext cx="3779912" cy="963304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 rot="2561184">
            <a:off x="7983186" y="405591"/>
            <a:ext cx="1469648" cy="699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3" name="Gruppo 12"/>
          <p:cNvGrpSpPr/>
          <p:nvPr userDrawn="1"/>
        </p:nvGrpSpPr>
        <p:grpSpPr>
          <a:xfrm>
            <a:off x="3868496" y="896913"/>
            <a:ext cx="5600950" cy="68051"/>
            <a:chOff x="2411760" y="475581"/>
            <a:chExt cx="3862434" cy="495000"/>
          </a:xfrm>
        </p:grpSpPr>
        <p:sp>
          <p:nvSpPr>
            <p:cNvPr id="14" name="Trapezio 13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ttangolo 14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CasellaDiTesto 15"/>
          <p:cNvSpPr txBox="1"/>
          <p:nvPr userDrawn="1"/>
        </p:nvSpPr>
        <p:spPr>
          <a:xfrm>
            <a:off x="9459601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TEAM</a:t>
            </a:r>
            <a:endParaRPr lang="en-US" sz="20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077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 userDrawn="1"/>
        </p:nvSpPr>
        <p:spPr>
          <a:xfrm rot="2561184">
            <a:off x="6578612" y="391780"/>
            <a:ext cx="1925789" cy="73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6"/>
          <a:stretch/>
        </p:blipFill>
        <p:spPr>
          <a:xfrm>
            <a:off x="8376923" y="0"/>
            <a:ext cx="3801968" cy="964962"/>
          </a:xfrm>
          <a:prstGeom prst="rect">
            <a:avLst/>
          </a:prstGeom>
        </p:spPr>
      </p:pic>
      <p:sp>
        <p:nvSpPr>
          <p:cNvPr id="10" name="Rettangolo 9"/>
          <p:cNvSpPr/>
          <p:nvPr userDrawn="1"/>
        </p:nvSpPr>
        <p:spPr>
          <a:xfrm rot="2561184">
            <a:off x="7932337" y="391780"/>
            <a:ext cx="1444342" cy="73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12" name="Gruppo 11"/>
          <p:cNvGrpSpPr/>
          <p:nvPr userDrawn="1"/>
        </p:nvGrpSpPr>
        <p:grpSpPr>
          <a:xfrm>
            <a:off x="3817855" y="896913"/>
            <a:ext cx="5600950" cy="68051"/>
            <a:chOff x="2411760" y="475581"/>
            <a:chExt cx="3862434" cy="495000"/>
          </a:xfrm>
        </p:grpSpPr>
        <p:sp>
          <p:nvSpPr>
            <p:cNvPr id="13" name="Trapezio 12"/>
            <p:cNvSpPr/>
            <p:nvPr userDrawn="1"/>
          </p:nvSpPr>
          <p:spPr>
            <a:xfrm>
              <a:off x="5220072" y="475581"/>
              <a:ext cx="1054122" cy="495000"/>
            </a:xfrm>
            <a:prstGeom prst="trapezoid">
              <a:avLst>
                <a:gd name="adj" fmla="val 106477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ttangolo 13"/>
            <p:cNvSpPr/>
            <p:nvPr userDrawn="1"/>
          </p:nvSpPr>
          <p:spPr>
            <a:xfrm>
              <a:off x="2411760" y="476673"/>
              <a:ext cx="3335373" cy="49225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50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5" name="CasellaDiTesto 14"/>
          <p:cNvSpPr txBox="1"/>
          <p:nvPr userDrawn="1"/>
        </p:nvSpPr>
        <p:spPr>
          <a:xfrm>
            <a:off x="9417068" y="512590"/>
            <a:ext cx="2808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Cooper Black" panose="0208090404030B020404" pitchFamily="18" charset="0"/>
              </a:rPr>
              <a:t>PARTNERSHIP</a:t>
            </a:r>
            <a:endParaRPr lang="en-US" sz="2000" dirty="0">
              <a:ln>
                <a:solidFill>
                  <a:srgbClr val="C00000"/>
                </a:solidFill>
              </a:ln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46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2"/>
          </p:nvPr>
        </p:nvSpPr>
        <p:spPr>
          <a:xfrm>
            <a:off x="11262204" y="6467257"/>
            <a:ext cx="92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C1FC701-F67E-4DA8-9A29-6DC30DB492DE}" type="datetime1">
              <a:rPr lang="it-IT" smtClean="0"/>
              <a:pPr/>
              <a:t>15/03/2018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73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8"/>
          <p:cNvSpPr txBox="1">
            <a:spLocks noChangeArrowheads="1"/>
          </p:cNvSpPr>
          <p:nvPr userDrawn="1"/>
        </p:nvSpPr>
        <p:spPr bwMode="gray">
          <a:xfrm>
            <a:off x="10997921" y="6502976"/>
            <a:ext cx="20399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>
            <a:lvl1pPr algn="r" eaLnBrk="0" hangingPunct="0">
              <a:defRPr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8EC698-559A-4C55-A657-E06B5256CBC5}" type="slidenum">
              <a:rPr lang="en-US" sz="11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Connettore 1 8"/>
          <p:cNvCxnSpPr/>
          <p:nvPr userDrawn="1"/>
        </p:nvCxnSpPr>
        <p:spPr>
          <a:xfrm flipH="1">
            <a:off x="11232059" y="6502976"/>
            <a:ext cx="0" cy="355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 userDrawn="1"/>
        </p:nvSpPr>
        <p:spPr>
          <a:xfrm>
            <a:off x="4137822" y="653483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Milano, Mobility innovation tour</a:t>
            </a:r>
            <a:r>
              <a:rPr lang="en-US" sz="1600" baseline="0" dirty="0" smtClean="0">
                <a:solidFill>
                  <a:schemeClr val="bg1">
                    <a:lumMod val="65000"/>
                  </a:schemeClr>
                </a:solidFill>
              </a:rPr>
              <a:t> - 16/03/2018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							</a:t>
            </a:r>
          </a:p>
        </p:txBody>
      </p:sp>
    </p:spTree>
    <p:extLst>
      <p:ext uri="{BB962C8B-B14F-4D97-AF65-F5344CB8AC3E}">
        <p14:creationId xmlns:p14="http://schemas.microsoft.com/office/powerpoint/2010/main" val="264622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7" r:id="rId2"/>
    <p:sldLayoutId id="2147483706" r:id="rId3"/>
    <p:sldLayoutId id="2147483708" r:id="rId4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" y="2060848"/>
            <a:ext cx="4271795" cy="4096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24" name="CasellaDiTesto 23"/>
          <p:cNvSpPr txBox="1"/>
          <p:nvPr userDrawn="1"/>
        </p:nvSpPr>
        <p:spPr>
          <a:xfrm>
            <a:off x="3594768" y="6617767"/>
            <a:ext cx="4981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0" dirty="0" smtClean="0">
                <a:solidFill>
                  <a:schemeClr val="bg1">
                    <a:lumMod val="50000"/>
                  </a:schemeClr>
                </a:solidFill>
              </a:rPr>
              <a:t>Strictly confidential. Any unauthorized usage is forbidden unless authorized by written</a:t>
            </a:r>
            <a:endParaRPr lang="en-US" sz="105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6"/>
          <a:stretch/>
        </p:blipFill>
        <p:spPr>
          <a:xfrm>
            <a:off x="-139695" y="25602"/>
            <a:ext cx="2546978" cy="720000"/>
          </a:xfrm>
          <a:prstGeom prst="rect">
            <a:avLst/>
          </a:prstGeom>
        </p:spPr>
      </p:pic>
      <p:sp>
        <p:nvSpPr>
          <p:cNvPr id="11" name="Rectangle 28"/>
          <p:cNvSpPr txBox="1">
            <a:spLocks noChangeArrowheads="1"/>
          </p:cNvSpPr>
          <p:nvPr userDrawn="1"/>
        </p:nvSpPr>
        <p:spPr bwMode="gray">
          <a:xfrm>
            <a:off x="10997921" y="6502976"/>
            <a:ext cx="203994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46800" rIns="0" bIns="46800" anchor="ctr"/>
          <a:lstStyle>
            <a:lvl1pPr algn="r" eaLnBrk="0" hangingPunct="0">
              <a:defRPr sz="1000" b="0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98EC698-559A-4C55-A657-E06B5256CBC5}" type="slidenum">
              <a:rPr lang="en-US" sz="1100" smtClean="0">
                <a:solidFill>
                  <a:prstClr val="black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‹N›</a:t>
            </a:fld>
            <a:r>
              <a:rPr lang="en-US" sz="11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Connettore 1 11"/>
          <p:cNvCxnSpPr/>
          <p:nvPr userDrawn="1"/>
        </p:nvCxnSpPr>
        <p:spPr>
          <a:xfrm flipH="1">
            <a:off x="11232059" y="6502976"/>
            <a:ext cx="0" cy="355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Segnaposto data 3"/>
          <p:cNvSpPr>
            <a:spLocks noGrp="1"/>
          </p:cNvSpPr>
          <p:nvPr>
            <p:ph type="dt" sz="half" idx="2"/>
          </p:nvPr>
        </p:nvSpPr>
        <p:spPr>
          <a:xfrm>
            <a:off x="11262204" y="6467257"/>
            <a:ext cx="929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8C1FC701-F67E-4DA8-9A29-6DC30DB492DE}" type="datetime1">
              <a:rPr lang="it-IT" smtClean="0"/>
              <a:pPr/>
              <a:t>15/03/2018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786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9" r:id="rId9"/>
    <p:sldLayoutId id="2147483693" r:id="rId10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48.png"/><Relationship Id="rId5" Type="http://schemas.openxmlformats.org/officeDocument/2006/relationships/image" Target="../media/image21.jpeg"/><Relationship Id="rId10" Type="http://schemas.microsoft.com/office/2007/relationships/hdphoto" Target="../media/hdphoto3.wdp"/><Relationship Id="rId4" Type="http://schemas.openxmlformats.org/officeDocument/2006/relationships/image" Target="../media/image50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5.png"/><Relationship Id="rId3" Type="http://schemas.openxmlformats.org/officeDocument/2006/relationships/image" Target="../media/image49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11" Type="http://schemas.openxmlformats.org/officeDocument/2006/relationships/image" Target="../media/image48.png"/><Relationship Id="rId5" Type="http://schemas.openxmlformats.org/officeDocument/2006/relationships/image" Target="../media/image21.jpeg"/><Relationship Id="rId10" Type="http://schemas.openxmlformats.org/officeDocument/2006/relationships/image" Target="../media/image54.jpeg"/><Relationship Id="rId4" Type="http://schemas.openxmlformats.org/officeDocument/2006/relationships/image" Target="../media/image50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../media/image48.png"/><Relationship Id="rId12" Type="http://schemas.openxmlformats.org/officeDocument/2006/relationships/image" Target="../media/image5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56.jpeg"/><Relationship Id="rId10" Type="http://schemas.openxmlformats.org/officeDocument/2006/relationships/image" Target="../media/image54.jpeg"/><Relationship Id="rId4" Type="http://schemas.openxmlformats.org/officeDocument/2006/relationships/image" Target="../media/image50.png"/><Relationship Id="rId9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56.jpeg"/><Relationship Id="rId17" Type="http://schemas.openxmlformats.org/officeDocument/2006/relationships/image" Target="../media/image54.jpeg"/><Relationship Id="rId2" Type="http://schemas.openxmlformats.org/officeDocument/2006/relationships/image" Target="../media/image45.pn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5" Type="http://schemas.openxmlformats.org/officeDocument/2006/relationships/image" Target="../media/image5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8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5" Type="http://schemas.openxmlformats.org/officeDocument/2006/relationships/image" Target="../media/image52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7.png"/><Relationship Id="rId18" Type="http://schemas.openxmlformats.org/officeDocument/2006/relationships/image" Target="../media/image52.jpe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openxmlformats.org/officeDocument/2006/relationships/image" Target="../media/image56.jpeg"/><Relationship Id="rId17" Type="http://schemas.openxmlformats.org/officeDocument/2006/relationships/image" Target="../media/image54.jpeg"/><Relationship Id="rId2" Type="http://schemas.openxmlformats.org/officeDocument/2006/relationships/image" Target="../media/image45.png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8.jpeg"/><Relationship Id="rId5" Type="http://schemas.openxmlformats.org/officeDocument/2006/relationships/image" Target="../media/image23.png"/><Relationship Id="rId15" Type="http://schemas.openxmlformats.org/officeDocument/2006/relationships/image" Target="../media/image53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3" Type="http://schemas.openxmlformats.org/officeDocument/2006/relationships/image" Target="../media/image21.jpeg"/><Relationship Id="rId21" Type="http://schemas.openxmlformats.org/officeDocument/2006/relationships/image" Target="../media/image37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17" Type="http://schemas.openxmlformats.org/officeDocument/2006/relationships/image" Target="../media/image16.jpeg"/><Relationship Id="rId2" Type="http://schemas.openxmlformats.org/officeDocument/2006/relationships/image" Target="../media/image20.jpeg"/><Relationship Id="rId16" Type="http://schemas.openxmlformats.org/officeDocument/2006/relationships/image" Target="../media/image33.gif"/><Relationship Id="rId20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28.jpeg"/><Relationship Id="rId24" Type="http://schemas.openxmlformats.org/officeDocument/2006/relationships/image" Target="../media/image40.png"/><Relationship Id="rId5" Type="http://schemas.openxmlformats.org/officeDocument/2006/relationships/image" Target="../media/image23.png"/><Relationship Id="rId15" Type="http://schemas.openxmlformats.org/officeDocument/2006/relationships/image" Target="../media/image32.jpeg"/><Relationship Id="rId23" Type="http://schemas.openxmlformats.org/officeDocument/2006/relationships/image" Target="../media/image39.jpeg"/><Relationship Id="rId10" Type="http://schemas.openxmlformats.org/officeDocument/2006/relationships/image" Target="../media/image27.jpeg"/><Relationship Id="rId19" Type="http://schemas.openxmlformats.org/officeDocument/2006/relationships/image" Target="../media/image35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Relationship Id="rId14" Type="http://schemas.openxmlformats.org/officeDocument/2006/relationships/image" Target="../media/image31.jpeg"/><Relationship Id="rId22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42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12" Type="http://schemas.openxmlformats.org/officeDocument/2006/relationships/image" Target="../media/image4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14.png"/><Relationship Id="rId5" Type="http://schemas.microsoft.com/office/2007/relationships/hdphoto" Target="../media/hdphoto3.wdp"/><Relationship Id="rId15" Type="http://schemas.openxmlformats.org/officeDocument/2006/relationships/image" Target="../media/image44.jpe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eg"/><Relationship Id="rId1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6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12" Type="http://schemas.openxmlformats.org/officeDocument/2006/relationships/image" Target="../media/image25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openxmlformats.org/officeDocument/2006/relationships/image" Target="../media/image24.jpeg"/><Relationship Id="rId5" Type="http://schemas.microsoft.com/office/2007/relationships/hdphoto" Target="../media/hdphoto2.wdp"/><Relationship Id="rId15" Type="http://schemas.openxmlformats.org/officeDocument/2006/relationships/image" Target="../media/image28.jpeg"/><Relationship Id="rId10" Type="http://schemas.microsoft.com/office/2007/relationships/hdphoto" Target="../media/hdphoto3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49.png"/><Relationship Id="rId3" Type="http://schemas.openxmlformats.org/officeDocument/2006/relationships/image" Target="../media/image21.jpeg"/><Relationship Id="rId7" Type="http://schemas.openxmlformats.org/officeDocument/2006/relationships/image" Target="../media/image24.jpeg"/><Relationship Id="rId12" Type="http://schemas.microsoft.com/office/2007/relationships/hdphoto" Target="../media/hdphoto3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11" Type="http://schemas.openxmlformats.org/officeDocument/2006/relationships/image" Target="../media/image23.png"/><Relationship Id="rId5" Type="http://schemas.openxmlformats.org/officeDocument/2006/relationships/image" Target="../media/image47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193317"/>
            <a:ext cx="12217443" cy="5328366"/>
          </a:xfrm>
          <a:prstGeom prst="rect">
            <a:avLst/>
          </a:prstGeom>
        </p:spPr>
      </p:pic>
      <p:sp>
        <p:nvSpPr>
          <p:cNvPr id="43" name="Rettangolo 42"/>
          <p:cNvSpPr/>
          <p:nvPr/>
        </p:nvSpPr>
        <p:spPr>
          <a:xfrm>
            <a:off x="114360" y="4390440"/>
            <a:ext cx="1200137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Topic:</a:t>
            </a:r>
          </a:p>
          <a:p>
            <a:r>
              <a:rPr lang="en-US" sz="3200" b="1" dirty="0" smtClean="0"/>
              <a:t>Autobus: </a:t>
            </a:r>
            <a:r>
              <a:rPr lang="en-US" sz="3200" b="1" dirty="0" err="1" smtClean="0"/>
              <a:t>quanto</a:t>
            </a:r>
            <a:r>
              <a:rPr lang="en-US" sz="3200" b="1" dirty="0" smtClean="0"/>
              <a:t> mi </a:t>
            </a:r>
            <a:r>
              <a:rPr lang="en-US" sz="3200" b="1" dirty="0" err="1" smtClean="0"/>
              <a:t>consumi</a:t>
            </a:r>
            <a:r>
              <a:rPr lang="en-US" sz="3200" b="1" dirty="0" smtClean="0"/>
              <a:t>?</a:t>
            </a:r>
          </a:p>
          <a:p>
            <a:r>
              <a:rPr lang="en-US" sz="3200" b="1" i="1" dirty="0" err="1" smtClean="0"/>
              <a:t>Dalla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misura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empirica</a:t>
            </a:r>
            <a:r>
              <a:rPr lang="en-US" sz="3200" b="1" i="1" dirty="0" smtClean="0"/>
              <a:t> al </a:t>
            </a:r>
            <a:r>
              <a:rPr lang="en-US" sz="3200" b="1" i="1" dirty="0" err="1" smtClean="0"/>
              <a:t>futuro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della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simulazione</a:t>
            </a:r>
            <a:r>
              <a:rPr lang="en-US" sz="3200" b="1" i="1" dirty="0" smtClean="0"/>
              <a:t> </a:t>
            </a:r>
            <a:r>
              <a:rPr lang="en-US" sz="3200" b="1" i="1" dirty="0" err="1" smtClean="0"/>
              <a:t>numerica</a:t>
            </a:r>
            <a:endParaRPr lang="en-US" sz="3200" b="1" i="1" dirty="0"/>
          </a:p>
          <a:p>
            <a:endParaRPr lang="en-US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en-US" sz="1100" dirty="0" smtClean="0"/>
          </a:p>
        </p:txBody>
      </p:sp>
      <p:sp>
        <p:nvSpPr>
          <p:cNvPr id="2" name="CasellaDiTesto 1"/>
          <p:cNvSpPr txBox="1"/>
          <p:nvPr/>
        </p:nvSpPr>
        <p:spPr>
          <a:xfrm>
            <a:off x="8835427" y="3768645"/>
            <a:ext cx="3389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Partner di </a:t>
            </a:r>
            <a:r>
              <a:rPr lang="en-US" sz="2400" b="1" i="1" dirty="0"/>
              <a:t>TÜV SÜD </a:t>
            </a:r>
            <a:r>
              <a:rPr lang="en-US" sz="2400" b="1" i="1" dirty="0" smtClean="0"/>
              <a:t>Italia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72753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666480" y="573204"/>
            <a:ext cx="23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85000"/>
                  </a:schemeClr>
                </a:solidFill>
              </a:rPr>
              <a:t>Controllo acceleratore:</a:t>
            </a:r>
            <a:endParaRPr lang="it-IT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923117" y="546675"/>
            <a:ext cx="2310235" cy="62607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rgamena 1 7"/>
          <p:cNvSpPr/>
          <p:nvPr/>
        </p:nvSpPr>
        <p:spPr>
          <a:xfrm>
            <a:off x="7359500" y="1709038"/>
            <a:ext cx="3040094" cy="2025154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Minore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influenza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variabili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ambientali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temperatura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umidità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fondo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stradale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traffico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...)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7247000" y="2565801"/>
            <a:ext cx="32754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" y="1079812"/>
            <a:ext cx="1792288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4" y="1079812"/>
            <a:ext cx="2030412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9" name="Gruppo 48"/>
          <p:cNvGrpSpPr/>
          <p:nvPr/>
        </p:nvGrpSpPr>
        <p:grpSpPr>
          <a:xfrm>
            <a:off x="5235068" y="1111653"/>
            <a:ext cx="1624083" cy="1116000"/>
            <a:chOff x="846168" y="880279"/>
            <a:chExt cx="1624083" cy="1116000"/>
          </a:xfrm>
        </p:grpSpPr>
        <p:sp>
          <p:nvSpPr>
            <p:cNvPr id="50" name="Rettangolo arrotondato 49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51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Rettangolo arrotondato 66"/>
          <p:cNvSpPr/>
          <p:nvPr/>
        </p:nvSpPr>
        <p:spPr>
          <a:xfrm>
            <a:off x="5246238" y="5500109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AUTISTA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68" name="Picture 3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04" y="5819136"/>
            <a:ext cx="1245459" cy="7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9" name="Gruppo 68"/>
          <p:cNvGrpSpPr/>
          <p:nvPr/>
        </p:nvGrpSpPr>
        <p:grpSpPr>
          <a:xfrm>
            <a:off x="5263151" y="4056743"/>
            <a:ext cx="1624083" cy="1116000"/>
            <a:chOff x="8581794" y="3815118"/>
            <a:chExt cx="1624083" cy="1116000"/>
          </a:xfrm>
        </p:grpSpPr>
        <p:sp>
          <p:nvSpPr>
            <p:cNvPr id="70" name="Rettangolo arrotondato 69"/>
            <p:cNvSpPr/>
            <p:nvPr/>
          </p:nvSpPr>
          <p:spPr>
            <a:xfrm>
              <a:off x="8581794" y="3815118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71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178" y="4148770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" name="Gruppo 71"/>
          <p:cNvGrpSpPr/>
          <p:nvPr/>
        </p:nvGrpSpPr>
        <p:grpSpPr>
          <a:xfrm>
            <a:off x="5244714" y="2565801"/>
            <a:ext cx="1624083" cy="1116000"/>
            <a:chOff x="846168" y="2347433"/>
            <a:chExt cx="1624083" cy="1116000"/>
          </a:xfrm>
        </p:grpSpPr>
        <p:sp>
          <p:nvSpPr>
            <p:cNvPr id="73" name="Rettangolo arrotondato 72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74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5" name="CasellaDiTesto 74"/>
          <p:cNvSpPr txBox="1"/>
          <p:nvPr/>
        </p:nvSpPr>
        <p:spPr>
          <a:xfrm>
            <a:off x="5279313" y="573204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 al banco: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6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85" y="5660729"/>
            <a:ext cx="1009155" cy="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6056755" y="4678378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7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666480" y="573204"/>
            <a:ext cx="23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85000"/>
                  </a:schemeClr>
                </a:solidFill>
              </a:rPr>
              <a:t>Controllo acceleratore:</a:t>
            </a:r>
            <a:endParaRPr lang="it-IT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093149" y="546675"/>
            <a:ext cx="2310235" cy="62607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rgamena 1 7"/>
          <p:cNvSpPr/>
          <p:nvPr/>
        </p:nvSpPr>
        <p:spPr>
          <a:xfrm>
            <a:off x="9529532" y="1709038"/>
            <a:ext cx="2794396" cy="2671748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Possibilità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simulare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diverse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condizioni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profili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di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missione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mappature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motore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cambio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poco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tempo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9417032" y="2565801"/>
            <a:ext cx="32754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" y="1079812"/>
            <a:ext cx="1792288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4" y="1079812"/>
            <a:ext cx="2030412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CasellaDiTesto 74"/>
          <p:cNvSpPr txBox="1"/>
          <p:nvPr/>
        </p:nvSpPr>
        <p:spPr>
          <a:xfrm>
            <a:off x="5279313" y="573204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85000"/>
                  </a:schemeClr>
                </a:solidFill>
              </a:rPr>
              <a:t>Prove al banco:</a:t>
            </a:r>
            <a:endParaRPr lang="it-IT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7429518" y="1059336"/>
            <a:ext cx="1624083" cy="1116000"/>
            <a:chOff x="846168" y="880279"/>
            <a:chExt cx="1624083" cy="1116000"/>
          </a:xfrm>
        </p:grpSpPr>
        <p:sp>
          <p:nvSpPr>
            <p:cNvPr id="46" name="Rettangolo arrotondato 45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47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uppo 51"/>
          <p:cNvGrpSpPr/>
          <p:nvPr/>
        </p:nvGrpSpPr>
        <p:grpSpPr>
          <a:xfrm>
            <a:off x="7446273" y="5500109"/>
            <a:ext cx="1624083" cy="1116000"/>
            <a:chOff x="9623968" y="5354789"/>
            <a:chExt cx="1624083" cy="1116000"/>
          </a:xfrm>
        </p:grpSpPr>
        <p:sp>
          <p:nvSpPr>
            <p:cNvPr id="54" name="Rettangolo arrotondato 53"/>
            <p:cNvSpPr/>
            <p:nvPr/>
          </p:nvSpPr>
          <p:spPr>
            <a:xfrm>
              <a:off x="9623968" y="5354789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AUTISTA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56" name="Picture 3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034" y="5673816"/>
              <a:ext cx="1245459" cy="755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7" name="Picture 40" descr="Risultati immagini per volant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78" y="5893073"/>
            <a:ext cx="479090" cy="4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8" name="Gruppo 57"/>
          <p:cNvGrpSpPr/>
          <p:nvPr/>
        </p:nvGrpSpPr>
        <p:grpSpPr>
          <a:xfrm>
            <a:off x="7436734" y="4047134"/>
            <a:ext cx="1624083" cy="1116000"/>
            <a:chOff x="8581794" y="3815118"/>
            <a:chExt cx="1624083" cy="1116000"/>
          </a:xfrm>
        </p:grpSpPr>
        <p:sp>
          <p:nvSpPr>
            <p:cNvPr id="59" name="Rettangolo arrotondato 58"/>
            <p:cNvSpPr/>
            <p:nvPr/>
          </p:nvSpPr>
          <p:spPr>
            <a:xfrm>
              <a:off x="8581794" y="3815118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60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178" y="4148770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" name="Gruppo 60"/>
          <p:cNvGrpSpPr/>
          <p:nvPr/>
        </p:nvGrpSpPr>
        <p:grpSpPr>
          <a:xfrm>
            <a:off x="7443987" y="2593932"/>
            <a:ext cx="1624083" cy="1116000"/>
            <a:chOff x="9643261" y="2374000"/>
            <a:chExt cx="1624083" cy="1116000"/>
          </a:xfrm>
        </p:grpSpPr>
        <p:sp>
          <p:nvSpPr>
            <p:cNvPr id="62" name="Rettangolo arrotondato 61"/>
            <p:cNvSpPr/>
            <p:nvPr/>
          </p:nvSpPr>
          <p:spPr>
            <a:xfrm>
              <a:off x="9643261" y="2374000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TELAIO BUS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63" name="Picture 48" descr="Risultati immagini per carmaker ipg bus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5" r="16175"/>
            <a:stretch/>
          </p:blipFill>
          <p:spPr bwMode="auto">
            <a:xfrm>
              <a:off x="9759876" y="2674052"/>
              <a:ext cx="1398285" cy="77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CasellaDiTesto 63"/>
          <p:cNvSpPr txBox="1"/>
          <p:nvPr/>
        </p:nvSpPr>
        <p:spPr>
          <a:xfrm>
            <a:off x="7956476" y="57320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HIL: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5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65" y="5621885"/>
            <a:ext cx="10091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8226783" y="4665815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73" y="1091461"/>
            <a:ext cx="1895475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39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2666480" y="573204"/>
            <a:ext cx="23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85000"/>
                  </a:schemeClr>
                </a:solidFill>
              </a:rPr>
              <a:t>Controllo acceleratore:</a:t>
            </a:r>
            <a:endParaRPr lang="it-IT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276829" y="546675"/>
            <a:ext cx="2310235" cy="62607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" y="1079812"/>
            <a:ext cx="1792288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04" y="1079812"/>
            <a:ext cx="2030412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CasellaDiTesto 74"/>
          <p:cNvSpPr txBox="1"/>
          <p:nvPr/>
        </p:nvSpPr>
        <p:spPr>
          <a:xfrm>
            <a:off x="5279313" y="573204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bg1">
                    <a:lumMod val="85000"/>
                  </a:schemeClr>
                </a:solidFill>
              </a:rPr>
              <a:t>Prove al banco:</a:t>
            </a:r>
            <a:endParaRPr lang="it-IT" b="1" i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4" name="CasellaDiTesto 63"/>
          <p:cNvSpPr txBox="1"/>
          <p:nvPr/>
        </p:nvSpPr>
        <p:spPr>
          <a:xfrm>
            <a:off x="7956476" y="57320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HIL: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8775510" y="2934291"/>
            <a:ext cx="532679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ttangolo arrotondato 49"/>
          <p:cNvSpPr/>
          <p:nvPr/>
        </p:nvSpPr>
        <p:spPr>
          <a:xfrm>
            <a:off x="9623968" y="1111653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DRIVELINE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51" name="Picture 29" descr="Risultati immagini per mappa consumi moto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24" y="1445890"/>
            <a:ext cx="1114969" cy="7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uppo 52"/>
          <p:cNvGrpSpPr/>
          <p:nvPr/>
        </p:nvGrpSpPr>
        <p:grpSpPr>
          <a:xfrm>
            <a:off x="9646309" y="5502126"/>
            <a:ext cx="1624083" cy="1116000"/>
            <a:chOff x="9623968" y="5354789"/>
            <a:chExt cx="1624083" cy="1116000"/>
          </a:xfrm>
        </p:grpSpPr>
        <p:sp>
          <p:nvSpPr>
            <p:cNvPr id="65" name="Rettangolo arrotondato 64"/>
            <p:cNvSpPr/>
            <p:nvPr/>
          </p:nvSpPr>
          <p:spPr>
            <a:xfrm>
              <a:off x="9623968" y="5354789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AUTISTA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67" name="Picture 3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034" y="5673816"/>
              <a:ext cx="1245459" cy="755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8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56" y="5619868"/>
            <a:ext cx="10091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0" descr="Risultati immagini per volant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11" y="5904488"/>
            <a:ext cx="479090" cy="4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" name="Gruppo 69"/>
          <p:cNvGrpSpPr/>
          <p:nvPr/>
        </p:nvGrpSpPr>
        <p:grpSpPr>
          <a:xfrm>
            <a:off x="9637614" y="4033220"/>
            <a:ext cx="1624083" cy="1116000"/>
            <a:chOff x="9637614" y="3814852"/>
            <a:chExt cx="1624083" cy="1116000"/>
          </a:xfrm>
        </p:grpSpPr>
        <p:sp>
          <p:nvSpPr>
            <p:cNvPr id="71" name="Rettangolo arrotondato 70"/>
            <p:cNvSpPr/>
            <p:nvPr/>
          </p:nvSpPr>
          <p:spPr>
            <a:xfrm>
              <a:off x="9637614" y="3814852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72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998" y="4148504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3" name="Gruppo 72"/>
          <p:cNvGrpSpPr/>
          <p:nvPr/>
        </p:nvGrpSpPr>
        <p:grpSpPr>
          <a:xfrm>
            <a:off x="9643261" y="2592368"/>
            <a:ext cx="1624083" cy="1116000"/>
            <a:chOff x="9643261" y="2374000"/>
            <a:chExt cx="1624083" cy="1116000"/>
          </a:xfrm>
        </p:grpSpPr>
        <p:sp>
          <p:nvSpPr>
            <p:cNvPr id="74" name="Rettangolo arrotondato 73"/>
            <p:cNvSpPr/>
            <p:nvPr/>
          </p:nvSpPr>
          <p:spPr>
            <a:xfrm>
              <a:off x="9643261" y="2374000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TELAIO BUS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76" name="Picture 48" descr="Risultati immagini per carmaker ipg bus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5" r="16175"/>
            <a:stretch/>
          </p:blipFill>
          <p:spPr bwMode="auto">
            <a:xfrm>
              <a:off x="9759876" y="2674052"/>
              <a:ext cx="1398285" cy="77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CasellaDiTesto 45"/>
          <p:cNvSpPr txBox="1"/>
          <p:nvPr/>
        </p:nvSpPr>
        <p:spPr>
          <a:xfrm>
            <a:off x="9899007" y="57320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 / MIL: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7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10424451" y="4654855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1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73" y="1091461"/>
            <a:ext cx="1895475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302" y="1051307"/>
            <a:ext cx="1908175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Pergamena 1 7"/>
          <p:cNvSpPr/>
          <p:nvPr/>
        </p:nvSpPr>
        <p:spPr>
          <a:xfrm>
            <a:off x="6353033" y="1709060"/>
            <a:ext cx="2662468" cy="2144930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Vantaggioso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se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hanno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a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disposizione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modelli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numerici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delle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logiche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motore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/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cambio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846168" y="1098647"/>
            <a:ext cx="1624083" cy="1116000"/>
            <a:chOff x="846168" y="880279"/>
            <a:chExt cx="1624083" cy="1116000"/>
          </a:xfrm>
        </p:grpSpPr>
        <p:sp>
          <p:nvSpPr>
            <p:cNvPr id="3" name="Rettangolo arrotondato 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79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uppo 52"/>
          <p:cNvGrpSpPr/>
          <p:nvPr/>
        </p:nvGrpSpPr>
        <p:grpSpPr>
          <a:xfrm>
            <a:off x="846168" y="2565801"/>
            <a:ext cx="1624083" cy="1116000"/>
            <a:chOff x="846168" y="2347433"/>
            <a:chExt cx="1624083" cy="1116000"/>
          </a:xfrm>
        </p:grpSpPr>
        <p:sp>
          <p:nvSpPr>
            <p:cNvPr id="49" name="Rettangolo arrotondato 48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8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po 33"/>
          <p:cNvGrpSpPr/>
          <p:nvPr/>
        </p:nvGrpSpPr>
        <p:grpSpPr>
          <a:xfrm>
            <a:off x="694464" y="4032955"/>
            <a:ext cx="1775787" cy="1125875"/>
            <a:chOff x="694464" y="3814587"/>
            <a:chExt cx="1775787" cy="1125875"/>
          </a:xfrm>
        </p:grpSpPr>
        <p:sp>
          <p:nvSpPr>
            <p:cNvPr id="50" name="Rettangolo arrotondato 49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o 10"/>
          <p:cNvGrpSpPr/>
          <p:nvPr/>
        </p:nvGrpSpPr>
        <p:grpSpPr>
          <a:xfrm>
            <a:off x="846168" y="5500109"/>
            <a:ext cx="1624083" cy="1116000"/>
            <a:chOff x="846168" y="5281741"/>
            <a:chExt cx="1624083" cy="1116000"/>
          </a:xfrm>
        </p:grpSpPr>
        <p:sp>
          <p:nvSpPr>
            <p:cNvPr id="51" name="Rettangolo arrotondato 50"/>
            <p:cNvSpPr/>
            <p:nvPr/>
          </p:nvSpPr>
          <p:spPr>
            <a:xfrm>
              <a:off x="846168" y="5281741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AUTISTA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9" name="Picture 27" descr="Risultati immagini per autista bus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r="9200"/>
            <a:stretch/>
          </p:blipFill>
          <p:spPr bwMode="auto">
            <a:xfrm>
              <a:off x="859816" y="5685186"/>
              <a:ext cx="1584000" cy="56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uppo 77"/>
          <p:cNvGrpSpPr/>
          <p:nvPr/>
        </p:nvGrpSpPr>
        <p:grpSpPr>
          <a:xfrm>
            <a:off x="3040618" y="1098647"/>
            <a:ext cx="1624083" cy="1116000"/>
            <a:chOff x="846168" y="880279"/>
            <a:chExt cx="1624083" cy="1116000"/>
          </a:xfrm>
        </p:grpSpPr>
        <p:sp>
          <p:nvSpPr>
            <p:cNvPr id="79" name="Rettangolo arrotondato 78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80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uppo 81"/>
          <p:cNvGrpSpPr/>
          <p:nvPr/>
        </p:nvGrpSpPr>
        <p:grpSpPr>
          <a:xfrm>
            <a:off x="5235068" y="1111653"/>
            <a:ext cx="1624083" cy="1116000"/>
            <a:chOff x="846168" y="880279"/>
            <a:chExt cx="1624083" cy="1116000"/>
          </a:xfrm>
        </p:grpSpPr>
        <p:sp>
          <p:nvSpPr>
            <p:cNvPr id="83" name="Rettangolo arrotondato 8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84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uppo 85"/>
          <p:cNvGrpSpPr/>
          <p:nvPr/>
        </p:nvGrpSpPr>
        <p:grpSpPr>
          <a:xfrm>
            <a:off x="7429518" y="1059336"/>
            <a:ext cx="1624083" cy="1116000"/>
            <a:chOff x="846168" y="880279"/>
            <a:chExt cx="1624083" cy="1116000"/>
          </a:xfrm>
        </p:grpSpPr>
        <p:sp>
          <p:nvSpPr>
            <p:cNvPr id="87" name="Rettangolo arrotondato 86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88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" name="Rettangolo arrotondato 94"/>
          <p:cNvSpPr/>
          <p:nvPr/>
        </p:nvSpPr>
        <p:spPr>
          <a:xfrm>
            <a:off x="9623968" y="1111653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DRIVELINE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3101" name="Picture 29" descr="Risultati immagini per mappa consumi mot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24" y="1445890"/>
            <a:ext cx="1114969" cy="7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o 32"/>
          <p:cNvGrpSpPr/>
          <p:nvPr/>
        </p:nvGrpSpPr>
        <p:grpSpPr>
          <a:xfrm>
            <a:off x="9646309" y="5502126"/>
            <a:ext cx="1624083" cy="1116000"/>
            <a:chOff x="9623968" y="5354789"/>
            <a:chExt cx="1624083" cy="1116000"/>
          </a:xfrm>
        </p:grpSpPr>
        <p:sp>
          <p:nvSpPr>
            <p:cNvPr id="113" name="Rettangolo arrotondato 112"/>
            <p:cNvSpPr/>
            <p:nvPr/>
          </p:nvSpPr>
          <p:spPr>
            <a:xfrm>
              <a:off x="9623968" y="5354789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AUTISTA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3108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034" y="5673816"/>
              <a:ext cx="1245459" cy="755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6" name="Gruppo 135"/>
          <p:cNvGrpSpPr/>
          <p:nvPr/>
        </p:nvGrpSpPr>
        <p:grpSpPr>
          <a:xfrm>
            <a:off x="7446273" y="5500109"/>
            <a:ext cx="1624083" cy="1116000"/>
            <a:chOff x="9623968" y="5354789"/>
            <a:chExt cx="1624083" cy="1116000"/>
          </a:xfrm>
        </p:grpSpPr>
        <p:sp>
          <p:nvSpPr>
            <p:cNvPr id="137" name="Rettangolo arrotondato 136"/>
            <p:cNvSpPr/>
            <p:nvPr/>
          </p:nvSpPr>
          <p:spPr>
            <a:xfrm>
              <a:off x="9623968" y="5354789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AUTISTA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138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034" y="5673816"/>
              <a:ext cx="1245459" cy="755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3" name="Rettangolo arrotondato 142"/>
          <p:cNvSpPr/>
          <p:nvPr/>
        </p:nvSpPr>
        <p:spPr>
          <a:xfrm>
            <a:off x="5246238" y="5500109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AUTISTA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44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04" y="5819136"/>
            <a:ext cx="1245459" cy="7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" name="Rettangolo arrotondato 148"/>
          <p:cNvSpPr/>
          <p:nvPr/>
        </p:nvSpPr>
        <p:spPr>
          <a:xfrm>
            <a:off x="3046203" y="5500109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AUTISTA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50" name="Picture 3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69" y="5819136"/>
            <a:ext cx="1245459" cy="7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11" y="5646459"/>
            <a:ext cx="1009155" cy="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85" y="5660729"/>
            <a:ext cx="1009155" cy="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65" y="5621885"/>
            <a:ext cx="10091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56" y="5619868"/>
            <a:ext cx="10091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Risultati immagini per volant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78" y="5893073"/>
            <a:ext cx="479090" cy="4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40" descr="Risultati immagini per volant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11" y="5904488"/>
            <a:ext cx="479090" cy="4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uppo 160"/>
          <p:cNvGrpSpPr/>
          <p:nvPr/>
        </p:nvGrpSpPr>
        <p:grpSpPr>
          <a:xfrm>
            <a:off x="2869624" y="4033220"/>
            <a:ext cx="1775787" cy="1125875"/>
            <a:chOff x="694464" y="3814587"/>
            <a:chExt cx="1775787" cy="1125875"/>
          </a:xfrm>
        </p:grpSpPr>
        <p:sp>
          <p:nvSpPr>
            <p:cNvPr id="162" name="Rettangolo arrotondato 161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16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uppo 51"/>
          <p:cNvGrpSpPr/>
          <p:nvPr/>
        </p:nvGrpSpPr>
        <p:grpSpPr>
          <a:xfrm>
            <a:off x="9637614" y="4033220"/>
            <a:ext cx="1624083" cy="1116000"/>
            <a:chOff x="9637614" y="3814852"/>
            <a:chExt cx="1624083" cy="1116000"/>
          </a:xfrm>
        </p:grpSpPr>
        <p:sp>
          <p:nvSpPr>
            <p:cNvPr id="174" name="Rettangolo arrotondato 173"/>
            <p:cNvSpPr/>
            <p:nvPr/>
          </p:nvSpPr>
          <p:spPr>
            <a:xfrm>
              <a:off x="9637614" y="3814852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3118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998" y="4148504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po 35"/>
          <p:cNvGrpSpPr/>
          <p:nvPr/>
        </p:nvGrpSpPr>
        <p:grpSpPr>
          <a:xfrm>
            <a:off x="7436734" y="4047134"/>
            <a:ext cx="1624083" cy="1116000"/>
            <a:chOff x="8581794" y="3815118"/>
            <a:chExt cx="1624083" cy="1116000"/>
          </a:xfrm>
        </p:grpSpPr>
        <p:sp>
          <p:nvSpPr>
            <p:cNvPr id="183" name="Rettangolo arrotondato 182"/>
            <p:cNvSpPr/>
            <p:nvPr/>
          </p:nvSpPr>
          <p:spPr>
            <a:xfrm>
              <a:off x="8581794" y="3815118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184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178" y="4148770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6" name="Gruppo 185"/>
          <p:cNvGrpSpPr/>
          <p:nvPr/>
        </p:nvGrpSpPr>
        <p:grpSpPr>
          <a:xfrm>
            <a:off x="5263151" y="4056743"/>
            <a:ext cx="1624083" cy="1116000"/>
            <a:chOff x="8581794" y="3815118"/>
            <a:chExt cx="1624083" cy="1116000"/>
          </a:xfrm>
        </p:grpSpPr>
        <p:sp>
          <p:nvSpPr>
            <p:cNvPr id="187" name="Rettangolo arrotondato 186"/>
            <p:cNvSpPr/>
            <p:nvPr/>
          </p:nvSpPr>
          <p:spPr>
            <a:xfrm>
              <a:off x="8581794" y="3815118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188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178" y="4148770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" name="Gruppo 190"/>
          <p:cNvGrpSpPr/>
          <p:nvPr/>
        </p:nvGrpSpPr>
        <p:grpSpPr>
          <a:xfrm>
            <a:off x="3045441" y="2565801"/>
            <a:ext cx="1624083" cy="1116000"/>
            <a:chOff x="846168" y="2347433"/>
            <a:chExt cx="1624083" cy="1116000"/>
          </a:xfrm>
        </p:grpSpPr>
        <p:sp>
          <p:nvSpPr>
            <p:cNvPr id="192" name="Rettangolo arrotondato 191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19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" name="Gruppo 193"/>
          <p:cNvGrpSpPr/>
          <p:nvPr/>
        </p:nvGrpSpPr>
        <p:grpSpPr>
          <a:xfrm>
            <a:off x="5244714" y="2565801"/>
            <a:ext cx="1624083" cy="1116000"/>
            <a:chOff x="846168" y="2347433"/>
            <a:chExt cx="1624083" cy="1116000"/>
          </a:xfrm>
        </p:grpSpPr>
        <p:sp>
          <p:nvSpPr>
            <p:cNvPr id="195" name="Rettangolo arrotondato 194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196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uppo 53"/>
          <p:cNvGrpSpPr/>
          <p:nvPr/>
        </p:nvGrpSpPr>
        <p:grpSpPr>
          <a:xfrm>
            <a:off x="9643261" y="2592368"/>
            <a:ext cx="1624083" cy="1116000"/>
            <a:chOff x="9643261" y="2374000"/>
            <a:chExt cx="1624083" cy="1116000"/>
          </a:xfrm>
        </p:grpSpPr>
        <p:sp>
          <p:nvSpPr>
            <p:cNvPr id="198" name="Rettangolo arrotondato 197"/>
            <p:cNvSpPr/>
            <p:nvPr/>
          </p:nvSpPr>
          <p:spPr>
            <a:xfrm>
              <a:off x="9643261" y="2374000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TELAIO BUS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3120" name="Picture 48" descr="Risultati immagini per carmaker ipg bus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5" r="16175"/>
            <a:stretch/>
          </p:blipFill>
          <p:spPr bwMode="auto">
            <a:xfrm>
              <a:off x="9759876" y="2674052"/>
              <a:ext cx="1398285" cy="77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2" name="Gruppo 201"/>
          <p:cNvGrpSpPr/>
          <p:nvPr/>
        </p:nvGrpSpPr>
        <p:grpSpPr>
          <a:xfrm>
            <a:off x="7443987" y="2593932"/>
            <a:ext cx="1624083" cy="1116000"/>
            <a:chOff x="9643261" y="2374000"/>
            <a:chExt cx="1624083" cy="1116000"/>
          </a:xfrm>
        </p:grpSpPr>
        <p:sp>
          <p:nvSpPr>
            <p:cNvPr id="203" name="Rettangolo arrotondato 202"/>
            <p:cNvSpPr/>
            <p:nvPr/>
          </p:nvSpPr>
          <p:spPr>
            <a:xfrm>
              <a:off x="9643261" y="2374000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TELAIO BUS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204" name="Picture 48" descr="Risultati immagini per carmaker ipg bus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5" r="16175"/>
            <a:stretch/>
          </p:blipFill>
          <p:spPr bwMode="auto">
            <a:xfrm>
              <a:off x="9759876" y="2674052"/>
              <a:ext cx="1398285" cy="77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2666480" y="573204"/>
            <a:ext cx="23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Controllo acceleratore: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1" name="CasellaDiTesto 210"/>
          <p:cNvSpPr txBox="1"/>
          <p:nvPr/>
        </p:nvSpPr>
        <p:spPr>
          <a:xfrm>
            <a:off x="5279313" y="573204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 al banco: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2" name="CasellaDiTesto 211"/>
          <p:cNvSpPr txBox="1"/>
          <p:nvPr/>
        </p:nvSpPr>
        <p:spPr>
          <a:xfrm>
            <a:off x="7956476" y="57320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HIL: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4" name="CasellaDiTesto 213"/>
          <p:cNvSpPr txBox="1"/>
          <p:nvPr/>
        </p:nvSpPr>
        <p:spPr>
          <a:xfrm>
            <a:off x="9899007" y="57320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 / MIL: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3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10424451" y="4654855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8226783" y="4665815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6056755" y="4678378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8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846168" y="1098647"/>
            <a:ext cx="1624083" cy="1116000"/>
            <a:chOff x="846168" y="880279"/>
            <a:chExt cx="1624083" cy="1116000"/>
          </a:xfrm>
        </p:grpSpPr>
        <p:sp>
          <p:nvSpPr>
            <p:cNvPr id="3" name="Rettangolo arrotondato 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79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uppo 52"/>
          <p:cNvGrpSpPr/>
          <p:nvPr/>
        </p:nvGrpSpPr>
        <p:grpSpPr>
          <a:xfrm>
            <a:off x="846168" y="2565801"/>
            <a:ext cx="1624083" cy="1116000"/>
            <a:chOff x="846168" y="2347433"/>
            <a:chExt cx="1624083" cy="1116000"/>
          </a:xfrm>
        </p:grpSpPr>
        <p:sp>
          <p:nvSpPr>
            <p:cNvPr id="49" name="Rettangolo arrotondato 48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8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po 33"/>
          <p:cNvGrpSpPr/>
          <p:nvPr/>
        </p:nvGrpSpPr>
        <p:grpSpPr>
          <a:xfrm>
            <a:off x="694464" y="4032955"/>
            <a:ext cx="1775787" cy="1125875"/>
            <a:chOff x="694464" y="3814587"/>
            <a:chExt cx="1775787" cy="1125875"/>
          </a:xfrm>
        </p:grpSpPr>
        <p:sp>
          <p:nvSpPr>
            <p:cNvPr id="50" name="Rettangolo arrotondato 49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o 10"/>
          <p:cNvGrpSpPr/>
          <p:nvPr/>
        </p:nvGrpSpPr>
        <p:grpSpPr>
          <a:xfrm>
            <a:off x="846168" y="5500109"/>
            <a:ext cx="1624083" cy="1116000"/>
            <a:chOff x="846168" y="5281741"/>
            <a:chExt cx="1624083" cy="1116000"/>
          </a:xfrm>
        </p:grpSpPr>
        <p:sp>
          <p:nvSpPr>
            <p:cNvPr id="51" name="Rettangolo arrotondato 50"/>
            <p:cNvSpPr/>
            <p:nvPr/>
          </p:nvSpPr>
          <p:spPr>
            <a:xfrm>
              <a:off x="846168" y="5281741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AUTISTA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9" name="Picture 27" descr="Risultati immagini per autista bus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r="9200"/>
            <a:stretch/>
          </p:blipFill>
          <p:spPr bwMode="auto">
            <a:xfrm>
              <a:off x="859816" y="5685186"/>
              <a:ext cx="1584000" cy="56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8" name="Gruppo 77"/>
          <p:cNvGrpSpPr/>
          <p:nvPr/>
        </p:nvGrpSpPr>
        <p:grpSpPr>
          <a:xfrm>
            <a:off x="3040618" y="1098647"/>
            <a:ext cx="1624083" cy="1116000"/>
            <a:chOff x="846168" y="880279"/>
            <a:chExt cx="1624083" cy="1116000"/>
          </a:xfrm>
        </p:grpSpPr>
        <p:sp>
          <p:nvSpPr>
            <p:cNvPr id="79" name="Rettangolo arrotondato 78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80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2" name="Gruppo 81"/>
          <p:cNvGrpSpPr/>
          <p:nvPr/>
        </p:nvGrpSpPr>
        <p:grpSpPr>
          <a:xfrm>
            <a:off x="5235068" y="1111653"/>
            <a:ext cx="1624083" cy="1116000"/>
            <a:chOff x="846168" y="880279"/>
            <a:chExt cx="1624083" cy="1116000"/>
          </a:xfrm>
        </p:grpSpPr>
        <p:sp>
          <p:nvSpPr>
            <p:cNvPr id="83" name="Rettangolo arrotondato 8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84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" name="Rettangolo arrotondato 142"/>
          <p:cNvSpPr/>
          <p:nvPr/>
        </p:nvSpPr>
        <p:spPr>
          <a:xfrm>
            <a:off x="5246238" y="5500109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AUTISTA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44" name="Picture 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04" y="5819136"/>
            <a:ext cx="1245459" cy="7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" name="Rettangolo arrotondato 148"/>
          <p:cNvSpPr/>
          <p:nvPr/>
        </p:nvSpPr>
        <p:spPr>
          <a:xfrm>
            <a:off x="3046203" y="5500109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AUTISTA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150" name="Picture 3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69" y="5819136"/>
            <a:ext cx="1245459" cy="7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10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11" y="5646459"/>
            <a:ext cx="1009155" cy="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185" y="5660729"/>
            <a:ext cx="1009155" cy="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1" name="Gruppo 160"/>
          <p:cNvGrpSpPr/>
          <p:nvPr/>
        </p:nvGrpSpPr>
        <p:grpSpPr>
          <a:xfrm>
            <a:off x="2869624" y="4033220"/>
            <a:ext cx="1775787" cy="1125875"/>
            <a:chOff x="694464" y="3814587"/>
            <a:chExt cx="1775787" cy="1125875"/>
          </a:xfrm>
        </p:grpSpPr>
        <p:sp>
          <p:nvSpPr>
            <p:cNvPr id="162" name="Rettangolo arrotondato 161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16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6" name="Gruppo 185"/>
          <p:cNvGrpSpPr/>
          <p:nvPr/>
        </p:nvGrpSpPr>
        <p:grpSpPr>
          <a:xfrm>
            <a:off x="5263151" y="4056743"/>
            <a:ext cx="1624083" cy="1116000"/>
            <a:chOff x="8581794" y="3815118"/>
            <a:chExt cx="1624083" cy="1116000"/>
          </a:xfrm>
        </p:grpSpPr>
        <p:sp>
          <p:nvSpPr>
            <p:cNvPr id="187" name="Rettangolo arrotondato 186"/>
            <p:cNvSpPr/>
            <p:nvPr/>
          </p:nvSpPr>
          <p:spPr>
            <a:xfrm>
              <a:off x="8581794" y="3815118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188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178" y="4148770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1" name="Gruppo 190"/>
          <p:cNvGrpSpPr/>
          <p:nvPr/>
        </p:nvGrpSpPr>
        <p:grpSpPr>
          <a:xfrm>
            <a:off x="3045441" y="2565801"/>
            <a:ext cx="1624083" cy="1116000"/>
            <a:chOff x="846168" y="2347433"/>
            <a:chExt cx="1624083" cy="1116000"/>
          </a:xfrm>
        </p:grpSpPr>
        <p:sp>
          <p:nvSpPr>
            <p:cNvPr id="192" name="Rettangolo arrotondato 191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19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4" name="Gruppo 193"/>
          <p:cNvGrpSpPr/>
          <p:nvPr/>
        </p:nvGrpSpPr>
        <p:grpSpPr>
          <a:xfrm>
            <a:off x="5244714" y="2565801"/>
            <a:ext cx="1624083" cy="1116000"/>
            <a:chOff x="846168" y="2347433"/>
            <a:chExt cx="1624083" cy="1116000"/>
          </a:xfrm>
        </p:grpSpPr>
        <p:sp>
          <p:nvSpPr>
            <p:cNvPr id="195" name="Rettangolo arrotondato 194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196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2666480" y="573204"/>
            <a:ext cx="23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Controllo acceleratore: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1" name="CasellaDiTesto 210"/>
          <p:cNvSpPr txBox="1"/>
          <p:nvPr/>
        </p:nvSpPr>
        <p:spPr>
          <a:xfrm>
            <a:off x="5279313" y="573204"/>
            <a:ext cx="1661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Prove al banco: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694464" y="942536"/>
            <a:ext cx="6523282" cy="5765590"/>
          </a:xfrm>
          <a:prstGeom prst="roundRect">
            <a:avLst>
              <a:gd name="adj" fmla="val 5542"/>
            </a:avLst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969998" y="3563721"/>
            <a:ext cx="4371325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Prove SORT: </a:t>
            </a:r>
            <a:r>
              <a:rPr lang="en-US" sz="2800" dirty="0" err="1" smtClean="0"/>
              <a:t>possibile</a:t>
            </a:r>
            <a:r>
              <a:rPr lang="en-US" sz="2800" dirty="0" smtClean="0"/>
              <a:t> </a:t>
            </a:r>
            <a:r>
              <a:rPr lang="en-US" sz="2800" dirty="0" err="1" smtClean="0"/>
              <a:t>futuro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5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6056755" y="4678378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846168" y="1098647"/>
            <a:ext cx="1624083" cy="1116000"/>
            <a:chOff x="846168" y="880279"/>
            <a:chExt cx="1624083" cy="1116000"/>
          </a:xfrm>
        </p:grpSpPr>
        <p:sp>
          <p:nvSpPr>
            <p:cNvPr id="3" name="Rettangolo arrotondato 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79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uppo 52"/>
          <p:cNvGrpSpPr/>
          <p:nvPr/>
        </p:nvGrpSpPr>
        <p:grpSpPr>
          <a:xfrm>
            <a:off x="846168" y="2565801"/>
            <a:ext cx="1624083" cy="1116000"/>
            <a:chOff x="846168" y="2347433"/>
            <a:chExt cx="1624083" cy="1116000"/>
          </a:xfrm>
        </p:grpSpPr>
        <p:sp>
          <p:nvSpPr>
            <p:cNvPr id="49" name="Rettangolo arrotondato 48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8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po 33"/>
          <p:cNvGrpSpPr/>
          <p:nvPr/>
        </p:nvGrpSpPr>
        <p:grpSpPr>
          <a:xfrm>
            <a:off x="694464" y="4032955"/>
            <a:ext cx="1775787" cy="1125875"/>
            <a:chOff x="694464" y="3814587"/>
            <a:chExt cx="1775787" cy="1125875"/>
          </a:xfrm>
        </p:grpSpPr>
        <p:sp>
          <p:nvSpPr>
            <p:cNvPr id="50" name="Rettangolo arrotondato 49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o 10"/>
          <p:cNvGrpSpPr/>
          <p:nvPr/>
        </p:nvGrpSpPr>
        <p:grpSpPr>
          <a:xfrm>
            <a:off x="846168" y="5500109"/>
            <a:ext cx="1624083" cy="1116000"/>
            <a:chOff x="846168" y="5281741"/>
            <a:chExt cx="1624083" cy="1116000"/>
          </a:xfrm>
        </p:grpSpPr>
        <p:sp>
          <p:nvSpPr>
            <p:cNvPr id="51" name="Rettangolo arrotondato 50"/>
            <p:cNvSpPr/>
            <p:nvPr/>
          </p:nvSpPr>
          <p:spPr>
            <a:xfrm>
              <a:off x="846168" y="5281741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AUTISTA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9" name="Picture 27" descr="Risultati immagini per autista bus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r="9200"/>
            <a:stretch/>
          </p:blipFill>
          <p:spPr bwMode="auto">
            <a:xfrm>
              <a:off x="859816" y="5685186"/>
              <a:ext cx="1584000" cy="56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uppo 85"/>
          <p:cNvGrpSpPr/>
          <p:nvPr/>
        </p:nvGrpSpPr>
        <p:grpSpPr>
          <a:xfrm>
            <a:off x="7429518" y="1059336"/>
            <a:ext cx="1624083" cy="1116000"/>
            <a:chOff x="846168" y="880279"/>
            <a:chExt cx="1624083" cy="1116000"/>
          </a:xfrm>
        </p:grpSpPr>
        <p:sp>
          <p:nvSpPr>
            <p:cNvPr id="87" name="Rettangolo arrotondato 86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88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9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" name="Rettangolo arrotondato 94"/>
          <p:cNvSpPr/>
          <p:nvPr/>
        </p:nvSpPr>
        <p:spPr>
          <a:xfrm>
            <a:off x="9623968" y="1111653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DRIVELINE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3101" name="Picture 29" descr="Risultati immagini per mappa consumi motor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8524" y="1445890"/>
            <a:ext cx="1114969" cy="7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uppo 32"/>
          <p:cNvGrpSpPr/>
          <p:nvPr/>
        </p:nvGrpSpPr>
        <p:grpSpPr>
          <a:xfrm>
            <a:off x="9646309" y="5502126"/>
            <a:ext cx="1624083" cy="1116000"/>
            <a:chOff x="9623968" y="5354789"/>
            <a:chExt cx="1624083" cy="1116000"/>
          </a:xfrm>
        </p:grpSpPr>
        <p:sp>
          <p:nvSpPr>
            <p:cNvPr id="113" name="Rettangolo arrotondato 112"/>
            <p:cNvSpPr/>
            <p:nvPr/>
          </p:nvSpPr>
          <p:spPr>
            <a:xfrm>
              <a:off x="9623968" y="5354789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AUTISTA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3108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034" y="5673816"/>
              <a:ext cx="1245459" cy="755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6" name="Gruppo 135"/>
          <p:cNvGrpSpPr/>
          <p:nvPr/>
        </p:nvGrpSpPr>
        <p:grpSpPr>
          <a:xfrm>
            <a:off x="7446273" y="5500109"/>
            <a:ext cx="1624083" cy="1116000"/>
            <a:chOff x="9623968" y="5354789"/>
            <a:chExt cx="1624083" cy="1116000"/>
          </a:xfrm>
        </p:grpSpPr>
        <p:sp>
          <p:nvSpPr>
            <p:cNvPr id="137" name="Rettangolo arrotondato 136"/>
            <p:cNvSpPr/>
            <p:nvPr/>
          </p:nvSpPr>
          <p:spPr>
            <a:xfrm>
              <a:off x="9623968" y="5354789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AUTISTA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138" name="Picture 3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48034" y="5673816"/>
              <a:ext cx="1245459" cy="7558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6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465" y="5621885"/>
            <a:ext cx="10091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256" y="5619868"/>
            <a:ext cx="1009155" cy="67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Risultati immagini per volant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278" y="5893073"/>
            <a:ext cx="479090" cy="4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40" descr="Risultati immagini per volante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711" y="5904488"/>
            <a:ext cx="479090" cy="47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uppo 51"/>
          <p:cNvGrpSpPr/>
          <p:nvPr/>
        </p:nvGrpSpPr>
        <p:grpSpPr>
          <a:xfrm>
            <a:off x="9637614" y="4033220"/>
            <a:ext cx="1624083" cy="1116000"/>
            <a:chOff x="9637614" y="3814852"/>
            <a:chExt cx="1624083" cy="1116000"/>
          </a:xfrm>
        </p:grpSpPr>
        <p:sp>
          <p:nvSpPr>
            <p:cNvPr id="174" name="Rettangolo arrotondato 173"/>
            <p:cNvSpPr/>
            <p:nvPr/>
          </p:nvSpPr>
          <p:spPr>
            <a:xfrm>
              <a:off x="9637614" y="3814852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3118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998" y="4148504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uppo 35"/>
          <p:cNvGrpSpPr/>
          <p:nvPr/>
        </p:nvGrpSpPr>
        <p:grpSpPr>
          <a:xfrm>
            <a:off x="7436734" y="4047134"/>
            <a:ext cx="1624083" cy="1116000"/>
            <a:chOff x="8581794" y="3815118"/>
            <a:chExt cx="1624083" cy="1116000"/>
          </a:xfrm>
        </p:grpSpPr>
        <p:sp>
          <p:nvSpPr>
            <p:cNvPr id="183" name="Rettangolo arrotondato 182"/>
            <p:cNvSpPr/>
            <p:nvPr/>
          </p:nvSpPr>
          <p:spPr>
            <a:xfrm>
              <a:off x="8581794" y="3815118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AMBIENTE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184" name="Picture 46" descr="Risultati immagini per carmaker ipg virtual road builder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9178" y="4148770"/>
              <a:ext cx="1422022" cy="7123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uppo 53"/>
          <p:cNvGrpSpPr/>
          <p:nvPr/>
        </p:nvGrpSpPr>
        <p:grpSpPr>
          <a:xfrm>
            <a:off x="9643261" y="2592368"/>
            <a:ext cx="1624083" cy="1116000"/>
            <a:chOff x="9643261" y="2374000"/>
            <a:chExt cx="1624083" cy="1116000"/>
          </a:xfrm>
        </p:grpSpPr>
        <p:sp>
          <p:nvSpPr>
            <p:cNvPr id="198" name="Rettangolo arrotondato 197"/>
            <p:cNvSpPr/>
            <p:nvPr/>
          </p:nvSpPr>
          <p:spPr>
            <a:xfrm>
              <a:off x="9643261" y="2374000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TELAIO BUS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3120" name="Picture 48" descr="Risultati immagini per carmaker ipg bus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5" r="16175"/>
            <a:stretch/>
          </p:blipFill>
          <p:spPr bwMode="auto">
            <a:xfrm>
              <a:off x="9759876" y="2674052"/>
              <a:ext cx="1398285" cy="77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2" name="Gruppo 201"/>
          <p:cNvGrpSpPr/>
          <p:nvPr/>
        </p:nvGrpSpPr>
        <p:grpSpPr>
          <a:xfrm>
            <a:off x="7443987" y="2593932"/>
            <a:ext cx="1624083" cy="1116000"/>
            <a:chOff x="9643261" y="2374000"/>
            <a:chExt cx="1624083" cy="1116000"/>
          </a:xfrm>
        </p:grpSpPr>
        <p:sp>
          <p:nvSpPr>
            <p:cNvPr id="203" name="Rettangolo arrotondato 202"/>
            <p:cNvSpPr/>
            <p:nvPr/>
          </p:nvSpPr>
          <p:spPr>
            <a:xfrm>
              <a:off x="9643261" y="2374000"/>
              <a:ext cx="1624083" cy="1116000"/>
            </a:xfrm>
            <a:prstGeom prst="roundRect">
              <a:avLst/>
            </a:prstGeom>
            <a:ln w="28575">
              <a:solidFill>
                <a:srgbClr val="C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rgbClr val="C00000"/>
                  </a:solidFill>
                </a:rPr>
                <a:t>TELAIO BUS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pic>
          <p:nvPicPr>
            <p:cNvPr id="204" name="Picture 48" descr="Risultati immagini per carmaker ipg bus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75" r="16175"/>
            <a:stretch/>
          </p:blipFill>
          <p:spPr bwMode="auto">
            <a:xfrm>
              <a:off x="9759876" y="2674052"/>
              <a:ext cx="1398285" cy="7798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CasellaDiTesto 211"/>
          <p:cNvSpPr txBox="1"/>
          <p:nvPr/>
        </p:nvSpPr>
        <p:spPr>
          <a:xfrm>
            <a:off x="7956476" y="573204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HIL: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4" name="CasellaDiTesto 213"/>
          <p:cNvSpPr txBox="1"/>
          <p:nvPr/>
        </p:nvSpPr>
        <p:spPr>
          <a:xfrm>
            <a:off x="9899007" y="573204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SIL / MIL: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Rettangolo arrotondato 92"/>
          <p:cNvSpPr/>
          <p:nvPr/>
        </p:nvSpPr>
        <p:spPr>
          <a:xfrm>
            <a:off x="694463" y="942536"/>
            <a:ext cx="10825947" cy="5765590"/>
          </a:xfrm>
          <a:prstGeom prst="roundRect">
            <a:avLst>
              <a:gd name="adj" fmla="val 5542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CasellaDiTesto 93"/>
          <p:cNvSpPr txBox="1"/>
          <p:nvPr/>
        </p:nvSpPr>
        <p:spPr>
          <a:xfrm>
            <a:off x="3025988" y="3714954"/>
            <a:ext cx="5656677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Prove in </a:t>
            </a:r>
            <a:r>
              <a:rPr lang="en-US" sz="2800" dirty="0" err="1" smtClean="0"/>
              <a:t>linea</a:t>
            </a:r>
            <a:r>
              <a:rPr lang="en-US" sz="2800" dirty="0" smtClean="0"/>
              <a:t> / RDE : </a:t>
            </a:r>
            <a:r>
              <a:rPr lang="en-US" sz="2800" dirty="0" err="1" smtClean="0"/>
              <a:t>possibile</a:t>
            </a:r>
            <a:r>
              <a:rPr lang="en-US" sz="2800" dirty="0" smtClean="0"/>
              <a:t> </a:t>
            </a:r>
            <a:r>
              <a:rPr lang="en-US" sz="2800" dirty="0" err="1" smtClean="0"/>
              <a:t>futuro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4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10424451" y="4654855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4" descr="Risultati immagini per traffic i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95"/>
          <a:stretch/>
        </p:blipFill>
        <p:spPr bwMode="auto">
          <a:xfrm>
            <a:off x="8226783" y="4665815"/>
            <a:ext cx="711633" cy="42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59760" y="-38100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</a:rPr>
              <a:t>Indice</a:t>
            </a:r>
            <a:endParaRPr lang="it-IT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428601745"/>
              </p:ext>
            </p:extLst>
          </p:nvPr>
        </p:nvGraphicFramePr>
        <p:xfrm>
          <a:off x="2305050" y="1162050"/>
          <a:ext cx="84772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3384644" y="1119116"/>
            <a:ext cx="6359857" cy="13647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1B224D-F964-4AAD-B4BE-4F6A208D7C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A91B224D-F964-4AAD-B4BE-4F6A208D7C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7A73D8-1419-4AB0-9521-949A9AE44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3A7A73D8-1419-4AB0-9521-949A9AE44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55C4BD-86D2-4717-B948-BCE6AAEE4B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8D55C4BD-86D2-4717-B948-BCE6AAEE4B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993B13-EFC1-42C2-A02F-175F6E828C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56993B13-EFC1-42C2-A02F-175F6E828C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9BCA48-1E2D-4C7E-8957-047B8BFA9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919BCA48-1E2D-4C7E-8957-047B8BFA97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5BF0A3-A514-4D9A-9D79-76C8FCD5C0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graphicEl>
                                              <a:dgm id="{785BF0A3-A514-4D9A-9D79-76C8FCD5C0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33800" y="-381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</a:rPr>
              <a:t>Perché oggettivare </a:t>
            </a:r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i consumi di un bus?</a:t>
            </a:r>
          </a:p>
        </p:txBody>
      </p:sp>
      <p:sp>
        <p:nvSpPr>
          <p:cNvPr id="3" name="AutoShape 2" descr="Risultati immagini per magical mystery tour b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isultati immagini per magical mystery tour b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Risultati immagini per magical mystery tour 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30" y="3055755"/>
            <a:ext cx="3290218" cy="232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ccia ad arco 5"/>
          <p:cNvSpPr/>
          <p:nvPr/>
        </p:nvSpPr>
        <p:spPr>
          <a:xfrm rot="10254140">
            <a:off x="230076" y="1751894"/>
            <a:ext cx="4786931" cy="4763068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6924"/>
              <a:gd name="adj5" fmla="val 12500"/>
            </a:avLst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60375" y="777298"/>
            <a:ext cx="11499613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La spesa per il consumo di carburante durante la vita del veicolo è un costo rilevante</a:t>
            </a:r>
            <a:endParaRPr lang="it-IT" sz="24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515865" y="2101752"/>
            <a:ext cx="643740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Necessità di </a:t>
            </a:r>
            <a:r>
              <a:rPr lang="it-IT" sz="2400" b="1" u="sng" dirty="0" smtClean="0"/>
              <a:t>oggettivare</a:t>
            </a:r>
            <a:r>
              <a:rPr lang="it-IT" sz="2400" dirty="0" smtClean="0"/>
              <a:t> il consumo di carburante: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confronto tra bus diversi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/>
              <a:t>p</a:t>
            </a:r>
            <a:r>
              <a:rPr lang="it-IT" sz="2400" dirty="0" smtClean="0"/>
              <a:t>revisione economica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bandi di gara (certificazione con ente terzo)</a:t>
            </a:r>
            <a:endParaRPr lang="it-IT" sz="2400" dirty="0"/>
          </a:p>
        </p:txBody>
      </p:sp>
      <p:sp>
        <p:nvSpPr>
          <p:cNvPr id="9" name="Freccia in giù 8"/>
          <p:cNvSpPr/>
          <p:nvPr/>
        </p:nvSpPr>
        <p:spPr>
          <a:xfrm>
            <a:off x="8134066" y="4043859"/>
            <a:ext cx="600501" cy="732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785562" y="5245224"/>
            <a:ext cx="5351011" cy="8312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o 16"/>
          <p:cNvSpPr/>
          <p:nvPr/>
        </p:nvSpPr>
        <p:spPr>
          <a:xfrm>
            <a:off x="5785562" y="5245224"/>
            <a:ext cx="1545847" cy="83128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uppo 13"/>
          <p:cNvGrpSpPr/>
          <p:nvPr/>
        </p:nvGrpSpPr>
        <p:grpSpPr>
          <a:xfrm>
            <a:off x="6063638" y="5282826"/>
            <a:ext cx="726736" cy="634479"/>
            <a:chOff x="3920530" y="3970224"/>
            <a:chExt cx="777536" cy="777536"/>
          </a:xfrm>
        </p:grpSpPr>
        <p:pic>
          <p:nvPicPr>
            <p:cNvPr id="15" name="Immagin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530" y="3970224"/>
              <a:ext cx="777536" cy="777536"/>
            </a:xfrm>
            <a:prstGeom prst="rect">
              <a:avLst/>
            </a:prstGeom>
          </p:spPr>
        </p:pic>
        <p:pic>
          <p:nvPicPr>
            <p:cNvPr id="16" name="Immagine 1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0966" y1="69549" x2="50000" y2="43985"/>
                          <a14:foregroundMark x1="48864" y1="50000" x2="52273" y2="251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1494" y="4335136"/>
              <a:ext cx="455607" cy="344294"/>
            </a:xfrm>
            <a:prstGeom prst="rect">
              <a:avLst/>
            </a:prstGeom>
          </p:spPr>
        </p:pic>
      </p:grpSp>
      <p:sp>
        <p:nvSpPr>
          <p:cNvPr id="13" name="Rettangolo 12"/>
          <p:cNvSpPr/>
          <p:nvPr/>
        </p:nvSpPr>
        <p:spPr>
          <a:xfrm>
            <a:off x="7118590" y="5232157"/>
            <a:ext cx="42729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/>
              <a:t>Approccio </a:t>
            </a:r>
            <a:r>
              <a:rPr lang="it-IT" sz="2400" b="1" u="sng" dirty="0" smtClean="0"/>
              <a:t>sperimentale</a:t>
            </a:r>
            <a:r>
              <a:rPr lang="it-IT" sz="2400" dirty="0" smtClean="0"/>
              <a:t>: </a:t>
            </a:r>
          </a:p>
          <a:p>
            <a:pPr algn="ctr"/>
            <a:r>
              <a:rPr lang="it-IT" sz="2400" dirty="0" smtClean="0"/>
              <a:t>misura del </a:t>
            </a:r>
            <a:r>
              <a:rPr lang="it-IT" sz="2400" dirty="0"/>
              <a:t>consumo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6"/>
          <a:stretch/>
        </p:blipFill>
        <p:spPr bwMode="auto">
          <a:xfrm>
            <a:off x="3555595" y="4856658"/>
            <a:ext cx="871040" cy="1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21"/>
          <p:cNvSpPr txBox="1"/>
          <p:nvPr/>
        </p:nvSpPr>
        <p:spPr>
          <a:xfrm>
            <a:off x="3655270" y="616345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odoni MT" pitchFamily="18" charset="0"/>
                <a:cs typeface="Andalus" pitchFamily="18" charset="-78"/>
              </a:rPr>
              <a:t>USER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odoni MT" pitchFamily="18" charset="0"/>
              <a:cs typeface="Andalus" pitchFamily="18" charset="-78"/>
            </a:endParaRPr>
          </a:p>
        </p:txBody>
      </p:sp>
      <p:sp>
        <p:nvSpPr>
          <p:cNvPr id="23" name="Fumetto 2 22"/>
          <p:cNvSpPr/>
          <p:nvPr/>
        </p:nvSpPr>
        <p:spPr>
          <a:xfrm>
            <a:off x="743494" y="5299940"/>
            <a:ext cx="2592111" cy="777923"/>
          </a:xfrm>
          <a:prstGeom prst="wedgeRoundRectCallout">
            <a:avLst>
              <a:gd name="adj1" fmla="val 59775"/>
              <a:gd name="adj2" fmla="val -32236"/>
              <a:gd name="adj3" fmla="val 16667"/>
            </a:avLst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Vorrei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prevedere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il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costo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esercizio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del bus...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06"/>
          <a:stretch/>
        </p:blipFill>
        <p:spPr bwMode="auto">
          <a:xfrm>
            <a:off x="1168510" y="1751894"/>
            <a:ext cx="871040" cy="1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CasellaDiTesto 28"/>
          <p:cNvSpPr txBox="1"/>
          <p:nvPr/>
        </p:nvSpPr>
        <p:spPr>
          <a:xfrm>
            <a:off x="908487" y="3055755"/>
            <a:ext cx="139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Bodoni MT" pitchFamily="18" charset="0"/>
                <a:cs typeface="Andalus" pitchFamily="18" charset="-78"/>
              </a:rPr>
              <a:t>PRODUCER</a:t>
            </a:r>
            <a:endParaRPr lang="en-US" b="1" dirty="0">
              <a:latin typeface="Bodoni MT" pitchFamily="18" charset="0"/>
              <a:cs typeface="Andalus" pitchFamily="18" charset="-78"/>
            </a:endParaRPr>
          </a:p>
        </p:txBody>
      </p:sp>
      <p:sp>
        <p:nvSpPr>
          <p:cNvPr id="30" name="Fumetto 2 29"/>
          <p:cNvSpPr/>
          <p:nvPr/>
        </p:nvSpPr>
        <p:spPr>
          <a:xfrm>
            <a:off x="2259539" y="1605065"/>
            <a:ext cx="2592111" cy="777923"/>
          </a:xfrm>
          <a:prstGeom prst="wedgeRoundRectCallout">
            <a:avLst>
              <a:gd name="adj1" fmla="val -60797"/>
              <a:gd name="adj2" fmla="val 2390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Il </a:t>
            </a:r>
            <a:r>
              <a:rPr lang="en-US" dirty="0" err="1" smtClean="0"/>
              <a:t>consumo</a:t>
            </a:r>
            <a:r>
              <a:rPr lang="en-US" dirty="0" smtClean="0"/>
              <a:t> è </a:t>
            </a:r>
            <a:r>
              <a:rPr lang="en-US" dirty="0" err="1" smtClean="0"/>
              <a:t>indice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qualità</a:t>
            </a:r>
            <a:r>
              <a:rPr lang="en-US" dirty="0" smtClean="0"/>
              <a:t> del </a:t>
            </a:r>
            <a:r>
              <a:rPr lang="en-US" dirty="0" err="1" smtClean="0"/>
              <a:t>prodotto</a:t>
            </a:r>
            <a:r>
              <a:rPr lang="en-US" dirty="0" smtClean="0"/>
              <a:t>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4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0" grpId="0" animBg="1"/>
      <p:bldP spid="17" grpId="0" animBg="1"/>
      <p:bldP spid="13" grpId="0"/>
      <p:bldP spid="22" grpId="0"/>
      <p:bldP spid="23" grpId="0" animBg="1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59760" y="-38100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</a:rPr>
              <a:t>Indice</a:t>
            </a:r>
            <a:endParaRPr lang="it-IT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859945582"/>
              </p:ext>
            </p:extLst>
          </p:nvPr>
        </p:nvGraphicFramePr>
        <p:xfrm>
          <a:off x="2305050" y="1162050"/>
          <a:ext cx="84772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3207224" y="2729553"/>
            <a:ext cx="6564573" cy="1473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7" name="Picture 55" descr="Risultati immagini per peak c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2" b="13551"/>
          <a:stretch/>
        </p:blipFill>
        <p:spPr bwMode="auto">
          <a:xfrm>
            <a:off x="7650475" y="1281866"/>
            <a:ext cx="1975851" cy="140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L’approccio sperimentale: SORT e prove in linea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846168" y="1098647"/>
            <a:ext cx="1624083" cy="1116000"/>
            <a:chOff x="846168" y="880279"/>
            <a:chExt cx="1624083" cy="1116000"/>
          </a:xfrm>
        </p:grpSpPr>
        <p:sp>
          <p:nvSpPr>
            <p:cNvPr id="3" name="Rettangolo arrotondato 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79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uppo 52"/>
          <p:cNvGrpSpPr/>
          <p:nvPr/>
        </p:nvGrpSpPr>
        <p:grpSpPr>
          <a:xfrm>
            <a:off x="846168" y="2565801"/>
            <a:ext cx="1624083" cy="1116000"/>
            <a:chOff x="846168" y="2347433"/>
            <a:chExt cx="1624083" cy="1116000"/>
          </a:xfrm>
        </p:grpSpPr>
        <p:sp>
          <p:nvSpPr>
            <p:cNvPr id="49" name="Rettangolo arrotondato 48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8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po 33"/>
          <p:cNvGrpSpPr/>
          <p:nvPr/>
        </p:nvGrpSpPr>
        <p:grpSpPr>
          <a:xfrm>
            <a:off x="694464" y="4032955"/>
            <a:ext cx="1775787" cy="1125875"/>
            <a:chOff x="694464" y="3814587"/>
            <a:chExt cx="1775787" cy="1125875"/>
          </a:xfrm>
        </p:grpSpPr>
        <p:sp>
          <p:nvSpPr>
            <p:cNvPr id="50" name="Rettangolo arrotondato 49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o 10"/>
          <p:cNvGrpSpPr/>
          <p:nvPr/>
        </p:nvGrpSpPr>
        <p:grpSpPr>
          <a:xfrm>
            <a:off x="846168" y="5500109"/>
            <a:ext cx="1624083" cy="1116000"/>
            <a:chOff x="846168" y="5281741"/>
            <a:chExt cx="1624083" cy="1116000"/>
          </a:xfrm>
        </p:grpSpPr>
        <p:sp>
          <p:nvSpPr>
            <p:cNvPr id="51" name="Rettangolo arrotondato 50"/>
            <p:cNvSpPr/>
            <p:nvPr/>
          </p:nvSpPr>
          <p:spPr>
            <a:xfrm>
              <a:off x="846168" y="5281741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AUTISTA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9" name="Picture 27" descr="Risultati immagini per autista bus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r="9200"/>
            <a:stretch/>
          </p:blipFill>
          <p:spPr bwMode="auto">
            <a:xfrm>
              <a:off x="859816" y="5685186"/>
              <a:ext cx="1584000" cy="56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123" name="Picture 51" descr="C:\Users\nike\Documents\lavoro\TUV I\180220_SAB_MA221.1801.05\foto\IMG_7659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8" r="14281"/>
          <a:stretch/>
        </p:blipFill>
        <p:spPr bwMode="auto">
          <a:xfrm>
            <a:off x="3600905" y="955521"/>
            <a:ext cx="2115403" cy="201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CasellaDiTesto 114"/>
          <p:cNvSpPr txBox="1"/>
          <p:nvPr/>
        </p:nvSpPr>
        <p:spPr>
          <a:xfrm>
            <a:off x="3600905" y="3081289"/>
            <a:ext cx="21154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Misuratore</a:t>
            </a:r>
            <a:r>
              <a:rPr lang="en-US" sz="1600" i="1" dirty="0" smtClean="0"/>
              <a:t> di </a:t>
            </a:r>
            <a:r>
              <a:rPr lang="en-US" sz="1600" i="1" dirty="0" err="1" smtClean="0"/>
              <a:t>consumo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volumetrico</a:t>
            </a:r>
            <a:endParaRPr lang="en-US" sz="1600" i="1" dirty="0"/>
          </a:p>
        </p:txBody>
      </p:sp>
      <p:sp>
        <p:nvSpPr>
          <p:cNvPr id="116" name="Croce 115"/>
          <p:cNvSpPr/>
          <p:nvPr/>
        </p:nvSpPr>
        <p:spPr>
          <a:xfrm>
            <a:off x="5868530" y="1687364"/>
            <a:ext cx="518615" cy="5558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25" name="Picture 53" descr="Risultati immagini per termometro testo 925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6" r="30227"/>
          <a:stretch/>
        </p:blipFill>
        <p:spPr bwMode="auto">
          <a:xfrm>
            <a:off x="6496329" y="998954"/>
            <a:ext cx="718319" cy="18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7" name="CasellaDiTesto 226"/>
          <p:cNvSpPr txBox="1"/>
          <p:nvPr/>
        </p:nvSpPr>
        <p:spPr>
          <a:xfrm>
            <a:off x="5778526" y="3062229"/>
            <a:ext cx="2115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Termometro</a:t>
            </a:r>
            <a:endParaRPr lang="en-US" sz="1600" i="1" dirty="0"/>
          </a:p>
        </p:txBody>
      </p:sp>
      <p:sp>
        <p:nvSpPr>
          <p:cNvPr id="228" name="Croce 227"/>
          <p:cNvSpPr/>
          <p:nvPr/>
        </p:nvSpPr>
        <p:spPr>
          <a:xfrm>
            <a:off x="7334370" y="1706002"/>
            <a:ext cx="518615" cy="5558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CasellaDiTesto 229"/>
          <p:cNvSpPr txBox="1"/>
          <p:nvPr/>
        </p:nvSpPr>
        <p:spPr>
          <a:xfrm>
            <a:off x="7615954" y="3066593"/>
            <a:ext cx="2115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Lettore</a:t>
            </a:r>
            <a:r>
              <a:rPr lang="en-US" sz="1600" i="1" dirty="0" smtClean="0"/>
              <a:t> CAN-BUS</a:t>
            </a:r>
            <a:endParaRPr lang="en-US" sz="1600" i="1" dirty="0"/>
          </a:p>
        </p:txBody>
      </p:sp>
      <p:sp>
        <p:nvSpPr>
          <p:cNvPr id="231" name="Croce 230"/>
          <p:cNvSpPr/>
          <p:nvPr/>
        </p:nvSpPr>
        <p:spPr>
          <a:xfrm>
            <a:off x="9367018" y="1706002"/>
            <a:ext cx="518615" cy="55584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29" name="Picture 57" descr="Risultati immagini per gps vbox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1" b="17553"/>
          <a:stretch/>
        </p:blipFill>
        <p:spPr bwMode="auto">
          <a:xfrm rot="16200000">
            <a:off x="10544779" y="1478992"/>
            <a:ext cx="1591764" cy="10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31" name="Picture 59" descr="Risultati immagini per odometro stanley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-7773" r="29614"/>
          <a:stretch/>
        </p:blipFill>
        <p:spPr bwMode="auto">
          <a:xfrm>
            <a:off x="10099343" y="998954"/>
            <a:ext cx="668110" cy="17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CasellaDiTesto 233"/>
          <p:cNvSpPr txBox="1"/>
          <p:nvPr/>
        </p:nvSpPr>
        <p:spPr>
          <a:xfrm>
            <a:off x="9858229" y="3039297"/>
            <a:ext cx="2115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/>
              <a:t>Odometro</a:t>
            </a:r>
            <a:r>
              <a:rPr lang="en-US" sz="1600" i="1" dirty="0" smtClean="0"/>
              <a:t> / GPS</a:t>
            </a:r>
            <a:endParaRPr lang="en-US" sz="1600" i="1" dirty="0"/>
          </a:p>
        </p:txBody>
      </p:sp>
      <p:sp>
        <p:nvSpPr>
          <p:cNvPr id="235" name="CasellaDiTesto 234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36" name="Parentesi graffa chiusa 235"/>
          <p:cNvSpPr/>
          <p:nvPr/>
        </p:nvSpPr>
        <p:spPr>
          <a:xfrm>
            <a:off x="2610109" y="1170647"/>
            <a:ext cx="489061" cy="2583154"/>
          </a:xfrm>
          <a:prstGeom prst="rightBrace">
            <a:avLst>
              <a:gd name="adj1" fmla="val 8333"/>
              <a:gd name="adj2" fmla="val 44717"/>
            </a:avLst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 descr="Risultati immagini per war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Risultati immagini per warn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magine correlata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000" y="4688633"/>
            <a:ext cx="1094186" cy="109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Parentesi graffa chiusa 35"/>
          <p:cNvSpPr/>
          <p:nvPr/>
        </p:nvSpPr>
        <p:spPr>
          <a:xfrm>
            <a:off x="2610109" y="4032955"/>
            <a:ext cx="489061" cy="2583154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6" descr="Risultati immagini per magical mystery tour bu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293" y="4661276"/>
            <a:ext cx="1721720" cy="121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reccia ad arco 40"/>
          <p:cNvSpPr/>
          <p:nvPr/>
        </p:nvSpPr>
        <p:spPr>
          <a:xfrm rot="11112705">
            <a:off x="4153096" y="3841695"/>
            <a:ext cx="2894448" cy="287841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66924"/>
              <a:gd name="adj5" fmla="val 12500"/>
            </a:avLst>
          </a:prstGeom>
          <a:solidFill>
            <a:schemeClr val="accent1">
              <a:alpha val="26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1035" name="Picture 11" descr="Risultati immagini per deserto strada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" t="8507"/>
          <a:stretch/>
        </p:blipFill>
        <p:spPr bwMode="auto">
          <a:xfrm>
            <a:off x="6279638" y="5502007"/>
            <a:ext cx="1154094" cy="820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3" descr="Risultati immagini per termometro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7"/>
          <a:stretch/>
        </p:blipFill>
        <p:spPr bwMode="auto">
          <a:xfrm>
            <a:off x="7146863" y="5595365"/>
            <a:ext cx="220078" cy="63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Risultati immagini per strada nev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263" y="4187896"/>
            <a:ext cx="811356" cy="541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9" name="Picture 15" descr="Risultati immagini per termometro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31"/>
          <a:stretch/>
        </p:blipFill>
        <p:spPr bwMode="auto">
          <a:xfrm>
            <a:off x="4116496" y="4177383"/>
            <a:ext cx="203686" cy="67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Risultati immagini per strada bagnata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590" y="4177383"/>
            <a:ext cx="867992" cy="540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CasellaDiTesto 5"/>
          <p:cNvSpPr txBox="1"/>
          <p:nvPr/>
        </p:nvSpPr>
        <p:spPr>
          <a:xfrm>
            <a:off x="8673655" y="4775694"/>
            <a:ext cx="231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Poco</a:t>
            </a:r>
            <a:r>
              <a:rPr lang="en-US" b="1" dirty="0" smtClean="0"/>
              <a:t> </a:t>
            </a:r>
            <a:r>
              <a:rPr lang="en-US" b="1" dirty="0" err="1" smtClean="0"/>
              <a:t>controllo</a:t>
            </a:r>
            <a:r>
              <a:rPr lang="en-US" b="1" dirty="0" smtClean="0"/>
              <a:t> </a:t>
            </a:r>
            <a:r>
              <a:rPr lang="en-US" b="1" dirty="0" err="1" smtClean="0"/>
              <a:t>sulle</a:t>
            </a:r>
            <a:r>
              <a:rPr lang="en-US" b="1" dirty="0" smtClean="0"/>
              <a:t> </a:t>
            </a:r>
            <a:r>
              <a:rPr lang="en-US" b="1" dirty="0" err="1" smtClean="0"/>
              <a:t>variabili</a:t>
            </a:r>
            <a:r>
              <a:rPr lang="en-US" b="1" dirty="0" smtClean="0"/>
              <a:t> </a:t>
            </a:r>
            <a:r>
              <a:rPr lang="en-US" b="1" dirty="0" err="1" smtClean="0"/>
              <a:t>ambientali</a:t>
            </a:r>
            <a:r>
              <a:rPr lang="en-US" b="1" dirty="0" smtClean="0"/>
              <a:t>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err="1" smtClean="0">
                <a:sym typeface="Wingdings" pitchFamily="2" charset="2"/>
              </a:rPr>
              <a:t>poca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b="1" dirty="0" err="1" smtClean="0">
                <a:sym typeface="Wingdings" pitchFamily="2" charset="2"/>
              </a:rPr>
              <a:t>ripetibilità</a:t>
            </a:r>
            <a:endParaRPr lang="en-US" b="1" dirty="0"/>
          </a:p>
        </p:txBody>
      </p:sp>
      <p:pic>
        <p:nvPicPr>
          <p:cNvPr id="1051" name="Picture 27" descr="Risultati immagini per pioggia disegno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49" y="4141765"/>
            <a:ext cx="554860" cy="47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Risultati immagini per strada dissestata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205" y="5848962"/>
            <a:ext cx="1024488" cy="578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55" name="Picture 31" descr="Risultati immagini per strada dissestata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49" y="5820870"/>
            <a:ext cx="602141" cy="50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3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  <p:bldP spid="227" grpId="0"/>
      <p:bldP spid="228" grpId="0" animBg="1"/>
      <p:bldP spid="230" grpId="0"/>
      <p:bldP spid="231" grpId="0" animBg="1"/>
      <p:bldP spid="234" grpId="0"/>
      <p:bldP spid="236" grpId="0" animBg="1"/>
      <p:bldP spid="36" grpId="0" animBg="1"/>
      <p:bldP spid="41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L’approccio sperimentale: SORT e prove in linea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846168" y="1098647"/>
            <a:ext cx="1624083" cy="1116000"/>
            <a:chOff x="846168" y="880279"/>
            <a:chExt cx="1624083" cy="1116000"/>
          </a:xfrm>
        </p:grpSpPr>
        <p:sp>
          <p:nvSpPr>
            <p:cNvPr id="3" name="Rettangolo arrotondato 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79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uppo 52"/>
          <p:cNvGrpSpPr/>
          <p:nvPr/>
        </p:nvGrpSpPr>
        <p:grpSpPr>
          <a:xfrm>
            <a:off x="846168" y="2565801"/>
            <a:ext cx="1624083" cy="1116000"/>
            <a:chOff x="846168" y="2347433"/>
            <a:chExt cx="1624083" cy="1116000"/>
          </a:xfrm>
        </p:grpSpPr>
        <p:sp>
          <p:nvSpPr>
            <p:cNvPr id="49" name="Rettangolo arrotondato 48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8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po 33"/>
          <p:cNvGrpSpPr/>
          <p:nvPr/>
        </p:nvGrpSpPr>
        <p:grpSpPr>
          <a:xfrm>
            <a:off x="694464" y="4032955"/>
            <a:ext cx="1775787" cy="1125875"/>
            <a:chOff x="694464" y="3814587"/>
            <a:chExt cx="1775787" cy="1125875"/>
          </a:xfrm>
        </p:grpSpPr>
        <p:sp>
          <p:nvSpPr>
            <p:cNvPr id="50" name="Rettangolo arrotondato 49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o 10"/>
          <p:cNvGrpSpPr/>
          <p:nvPr/>
        </p:nvGrpSpPr>
        <p:grpSpPr>
          <a:xfrm>
            <a:off x="846168" y="5500109"/>
            <a:ext cx="1624083" cy="1116000"/>
            <a:chOff x="846168" y="5281741"/>
            <a:chExt cx="1624083" cy="1116000"/>
          </a:xfrm>
        </p:grpSpPr>
        <p:sp>
          <p:nvSpPr>
            <p:cNvPr id="51" name="Rettangolo arrotondato 50"/>
            <p:cNvSpPr/>
            <p:nvPr/>
          </p:nvSpPr>
          <p:spPr>
            <a:xfrm>
              <a:off x="846168" y="5281741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AUTISTA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9" name="Picture 27" descr="Risultati immagini per autista bus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r="9200"/>
            <a:stretch/>
          </p:blipFill>
          <p:spPr bwMode="auto">
            <a:xfrm>
              <a:off x="859816" y="5685186"/>
              <a:ext cx="1584000" cy="56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Parentesi graffa chiusa 3"/>
          <p:cNvSpPr/>
          <p:nvPr/>
        </p:nvSpPr>
        <p:spPr>
          <a:xfrm>
            <a:off x="2524844" y="1098647"/>
            <a:ext cx="464016" cy="5517462"/>
          </a:xfrm>
          <a:prstGeom prst="rightBrac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arrotondato 6"/>
          <p:cNvSpPr/>
          <p:nvPr/>
        </p:nvSpPr>
        <p:spPr>
          <a:xfrm>
            <a:off x="3098042" y="3480180"/>
            <a:ext cx="1320979" cy="7571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MISSIONE DI </a:t>
            </a:r>
            <a:r>
              <a:rPr lang="en-US" b="1" dirty="0" smtClean="0"/>
              <a:t>PROVA</a:t>
            </a:r>
            <a:endParaRPr lang="en-US" b="1" dirty="0"/>
          </a:p>
        </p:txBody>
      </p:sp>
      <p:sp>
        <p:nvSpPr>
          <p:cNvPr id="8" name="Rettangolo arrotondato 7"/>
          <p:cNvSpPr/>
          <p:nvPr/>
        </p:nvSpPr>
        <p:spPr>
          <a:xfrm>
            <a:off x="5213443" y="1071351"/>
            <a:ext cx="6591869" cy="2583154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4">
                  <a:lumMod val="75000"/>
                  <a:alpha val="45000"/>
                </a:schemeClr>
              </a:gs>
            </a:gsLst>
            <a:lin ang="16200000" scaled="1"/>
            <a:tileRect/>
          </a:gra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1" name="Rettangolo arrotondato 40"/>
          <p:cNvSpPr/>
          <p:nvPr/>
        </p:nvSpPr>
        <p:spPr>
          <a:xfrm>
            <a:off x="5227091" y="3859267"/>
            <a:ext cx="6591869" cy="2671194"/>
          </a:xfrm>
          <a:prstGeom prst="roundRect">
            <a:avLst/>
          </a:prstGeom>
          <a:gradFill>
            <a:gsLst>
              <a:gs pos="0">
                <a:schemeClr val="bg1">
                  <a:alpha val="77000"/>
                </a:schemeClr>
              </a:gs>
              <a:gs pos="100000">
                <a:srgbClr val="00B050">
                  <a:alpha val="66000"/>
                </a:srgbClr>
              </a:gs>
            </a:gsLst>
            <a:lin ang="16200000" scaled="1"/>
          </a:gra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2 11"/>
          <p:cNvCxnSpPr>
            <a:endCxn id="8" idx="1"/>
          </p:cNvCxnSpPr>
          <p:nvPr/>
        </p:nvCxnSpPr>
        <p:spPr>
          <a:xfrm flipV="1">
            <a:off x="4350781" y="2362928"/>
            <a:ext cx="862662" cy="107630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>
            <a:endCxn id="41" idx="1"/>
          </p:cNvCxnSpPr>
          <p:nvPr/>
        </p:nvCxnSpPr>
        <p:spPr>
          <a:xfrm>
            <a:off x="4350781" y="4237301"/>
            <a:ext cx="876310" cy="9575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7298838" y="1068010"/>
            <a:ext cx="2630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PROVE UITP - SORT</a:t>
            </a:r>
            <a:endParaRPr lang="en-US" sz="2400" b="1" dirty="0"/>
          </a:p>
        </p:txBody>
      </p:sp>
      <p:sp>
        <p:nvSpPr>
          <p:cNvPr id="48" name="CasellaDiTesto 47"/>
          <p:cNvSpPr txBox="1"/>
          <p:nvPr/>
        </p:nvSpPr>
        <p:spPr>
          <a:xfrm>
            <a:off x="7509857" y="3859267"/>
            <a:ext cx="2222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PROVE IN LINEA</a:t>
            </a:r>
            <a:endParaRPr lang="en-US" sz="2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7410733" y="1571071"/>
            <a:ext cx="42717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SORT 1–2–3 (a seconda della missione del veicolo)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Vincoli su condizioni del veicolo e variabili ambientali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Utili per comparazione tra diversi veicoli</a:t>
            </a:r>
          </a:p>
          <a:p>
            <a:pPr marL="285750" indent="-285750">
              <a:buFont typeface="Wingdings" pitchFamily="2" charset="2"/>
              <a:buChar char=""/>
            </a:pPr>
            <a:r>
              <a:rPr lang="it-IT" b="1" dirty="0">
                <a:solidFill>
                  <a:srgbClr val="00B050"/>
                </a:solidFill>
              </a:rPr>
              <a:t>Massima </a:t>
            </a:r>
            <a:r>
              <a:rPr lang="it-IT" b="1" dirty="0" smtClean="0">
                <a:solidFill>
                  <a:srgbClr val="00B050"/>
                </a:solidFill>
              </a:rPr>
              <a:t>ripetibilità</a:t>
            </a:r>
            <a:endParaRPr lang="it-IT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"/>
            </a:pPr>
            <a:r>
              <a:rPr lang="it-IT" b="1" dirty="0" smtClean="0">
                <a:solidFill>
                  <a:srgbClr val="FF0000"/>
                </a:solidFill>
              </a:rPr>
              <a:t>Poca correlazione con consumi reali</a:t>
            </a:r>
          </a:p>
          <a:p>
            <a:endParaRPr lang="en-US" dirty="0"/>
          </a:p>
        </p:txBody>
      </p:sp>
      <p:pic>
        <p:nvPicPr>
          <p:cNvPr id="52" name="Picture 2" descr="C:\Users\nike\Documents\lavoro\varie\180219 rivista Autobus - SORT virtuali\ciclo SORT 1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8" r="5831" b="4340"/>
          <a:stretch/>
        </p:blipFill>
        <p:spPr bwMode="auto">
          <a:xfrm>
            <a:off x="5488875" y="1339532"/>
            <a:ext cx="1504839" cy="11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2" descr="Risultati immagini per bus ferm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9" name="Immagine 58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6635" r="6224"/>
          <a:stretch/>
        </p:blipFill>
        <p:spPr bwMode="auto">
          <a:xfrm>
            <a:off x="5405156" y="5417135"/>
            <a:ext cx="2074460" cy="8636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2" name="CasellaDiTesto 61"/>
          <p:cNvSpPr txBox="1"/>
          <p:nvPr/>
        </p:nvSpPr>
        <p:spPr>
          <a:xfrm>
            <a:off x="7501299" y="4268452"/>
            <a:ext cx="44131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Diversi fattori da considerare (carico passeggeri, traffico, pavimentazione…)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it-IT" dirty="0" smtClean="0"/>
              <a:t>Necessaria statistica robusta di ripetizioni e di analisi</a:t>
            </a:r>
          </a:p>
          <a:p>
            <a:pPr marL="285750" indent="-285750">
              <a:buFont typeface="Wingdings" pitchFamily="2" charset="2"/>
              <a:buChar char="J"/>
            </a:pPr>
            <a:r>
              <a:rPr lang="it-IT" b="1" dirty="0" smtClean="0">
                <a:solidFill>
                  <a:srgbClr val="00B050"/>
                </a:solidFill>
              </a:rPr>
              <a:t>Correlazione </a:t>
            </a:r>
            <a:r>
              <a:rPr lang="it-IT" b="1" dirty="0">
                <a:solidFill>
                  <a:srgbClr val="00B050"/>
                </a:solidFill>
              </a:rPr>
              <a:t>con i consumi </a:t>
            </a:r>
            <a:r>
              <a:rPr lang="it-IT" b="1" dirty="0" smtClean="0">
                <a:solidFill>
                  <a:srgbClr val="00B050"/>
                </a:solidFill>
              </a:rPr>
              <a:t>reali</a:t>
            </a:r>
            <a:endParaRPr lang="it-IT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L"/>
            </a:pPr>
            <a:r>
              <a:rPr lang="it-IT" b="1" dirty="0" smtClean="0">
                <a:solidFill>
                  <a:srgbClr val="FF0000"/>
                </a:solidFill>
              </a:rPr>
              <a:t>Tempo di prova elevato </a:t>
            </a:r>
            <a:r>
              <a:rPr lang="it-IT" b="1" dirty="0" smtClean="0">
                <a:solidFill>
                  <a:srgbClr val="FF0000"/>
                </a:solidFill>
                <a:sym typeface="Wingdings" pitchFamily="2" charset="2"/>
              </a:rPr>
              <a:t> identificare numero limitato di percorsi/condizioni di carico «</a:t>
            </a:r>
            <a:r>
              <a:rPr lang="it-IT" b="1" dirty="0" smtClean="0">
                <a:solidFill>
                  <a:srgbClr val="FF0000"/>
                </a:solidFill>
              </a:rPr>
              <a:t>rappresentativi»</a:t>
            </a:r>
          </a:p>
          <a:p>
            <a:endParaRPr lang="en-US" dirty="0"/>
          </a:p>
        </p:txBody>
      </p:sp>
      <p:pic>
        <p:nvPicPr>
          <p:cNvPr id="13318" name="Picture 6" descr="Risultati immagini per traffic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221" y="4254384"/>
            <a:ext cx="1641058" cy="98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isultati immagini per bus fermata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/>
          <a:stretch/>
        </p:blipFill>
        <p:spPr bwMode="auto">
          <a:xfrm>
            <a:off x="6374933" y="4746701"/>
            <a:ext cx="1035800" cy="76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isultati immagini per pista prov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13" y="2548374"/>
            <a:ext cx="1629965" cy="93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901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1" grpId="0" animBg="1"/>
      <p:bldP spid="15" grpId="0"/>
      <p:bldP spid="48" grpId="0"/>
      <p:bldP spid="16" grpId="0" build="p"/>
      <p:bldP spid="6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59760" y="-38100"/>
            <a:ext cx="6732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 smtClean="0">
                <a:solidFill>
                  <a:schemeClr val="bg1">
                    <a:lumMod val="50000"/>
                  </a:schemeClr>
                </a:solidFill>
              </a:rPr>
              <a:t>Indice</a:t>
            </a:r>
            <a:endParaRPr lang="it-IT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2621402224"/>
              </p:ext>
            </p:extLst>
          </p:nvPr>
        </p:nvGraphicFramePr>
        <p:xfrm>
          <a:off x="2305050" y="1162050"/>
          <a:ext cx="84772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tangolo 3"/>
          <p:cNvSpPr/>
          <p:nvPr/>
        </p:nvSpPr>
        <p:spPr>
          <a:xfrm>
            <a:off x="3180584" y="4435523"/>
            <a:ext cx="6564573" cy="14739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grpSp>
        <p:nvGrpSpPr>
          <p:cNvPr id="29" name="Gruppo 28"/>
          <p:cNvGrpSpPr/>
          <p:nvPr/>
        </p:nvGrpSpPr>
        <p:grpSpPr>
          <a:xfrm>
            <a:off x="4441298" y="1926294"/>
            <a:ext cx="1134860" cy="1062013"/>
            <a:chOff x="3920530" y="3970224"/>
            <a:chExt cx="777536" cy="777536"/>
          </a:xfrm>
        </p:grpSpPr>
        <p:pic>
          <p:nvPicPr>
            <p:cNvPr id="30" name="Immagine 29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530" y="3970224"/>
              <a:ext cx="777536" cy="777536"/>
            </a:xfrm>
            <a:prstGeom prst="rect">
              <a:avLst/>
            </a:prstGeom>
          </p:spPr>
        </p:pic>
        <p:pic>
          <p:nvPicPr>
            <p:cNvPr id="31" name="Immagine 30"/>
            <p:cNvPicPr>
              <a:picLocks noChangeAspect="1"/>
            </p:cNvPicPr>
            <p:nvPr/>
          </p:nvPicPr>
          <p:blipFill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30966" y1="69549" x2="50000" y2="43985"/>
                          <a14:foregroundMark x1="48864" y1="50000" x2="52273" y2="2518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81494" y="4335136"/>
              <a:ext cx="455607" cy="344294"/>
            </a:xfrm>
            <a:prstGeom prst="rect">
              <a:avLst/>
            </a:prstGeom>
          </p:spPr>
        </p:pic>
      </p:grp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129" y="4703533"/>
            <a:ext cx="1392210" cy="929087"/>
          </a:xfrm>
          <a:prstGeom prst="rect">
            <a:avLst/>
          </a:prstGeom>
        </p:spPr>
      </p:pic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846168" y="1098647"/>
            <a:ext cx="1624083" cy="1116000"/>
            <a:chOff x="846168" y="880279"/>
            <a:chExt cx="1624083" cy="1116000"/>
          </a:xfrm>
        </p:grpSpPr>
        <p:sp>
          <p:nvSpPr>
            <p:cNvPr id="3" name="Rettangolo arrotondato 2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79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uppo 52"/>
          <p:cNvGrpSpPr/>
          <p:nvPr/>
        </p:nvGrpSpPr>
        <p:grpSpPr>
          <a:xfrm>
            <a:off x="846168" y="2565801"/>
            <a:ext cx="1624083" cy="1116000"/>
            <a:chOff x="846168" y="2347433"/>
            <a:chExt cx="1624083" cy="1116000"/>
          </a:xfrm>
        </p:grpSpPr>
        <p:sp>
          <p:nvSpPr>
            <p:cNvPr id="49" name="Rettangolo arrotondato 48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83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uppo 33"/>
          <p:cNvGrpSpPr/>
          <p:nvPr/>
        </p:nvGrpSpPr>
        <p:grpSpPr>
          <a:xfrm>
            <a:off x="694464" y="4032955"/>
            <a:ext cx="1775787" cy="1125875"/>
            <a:chOff x="694464" y="3814587"/>
            <a:chExt cx="1775787" cy="1125875"/>
          </a:xfrm>
        </p:grpSpPr>
        <p:sp>
          <p:nvSpPr>
            <p:cNvPr id="50" name="Rettangolo arrotondato 49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3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5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7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o 10"/>
          <p:cNvGrpSpPr/>
          <p:nvPr/>
        </p:nvGrpSpPr>
        <p:grpSpPr>
          <a:xfrm>
            <a:off x="846168" y="5500109"/>
            <a:ext cx="1624083" cy="1116000"/>
            <a:chOff x="846168" y="5281741"/>
            <a:chExt cx="1624083" cy="1116000"/>
          </a:xfrm>
        </p:grpSpPr>
        <p:sp>
          <p:nvSpPr>
            <p:cNvPr id="51" name="Rettangolo arrotondato 50"/>
            <p:cNvSpPr/>
            <p:nvPr/>
          </p:nvSpPr>
          <p:spPr>
            <a:xfrm>
              <a:off x="846168" y="5281741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AUTISTA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3099" name="Picture 27" descr="Risultati immagini per autista bus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29" r="9200"/>
            <a:stretch/>
          </p:blipFill>
          <p:spPr bwMode="auto">
            <a:xfrm>
              <a:off x="859816" y="5685186"/>
              <a:ext cx="1584000" cy="567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tangolo 54"/>
          <p:cNvSpPr/>
          <p:nvPr/>
        </p:nvSpPr>
        <p:spPr>
          <a:xfrm>
            <a:off x="4037641" y="6550209"/>
            <a:ext cx="4197488" cy="3158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2" r="21982"/>
          <a:stretch/>
        </p:blipFill>
        <p:spPr bwMode="auto">
          <a:xfrm>
            <a:off x="-669504" y="914404"/>
            <a:ext cx="10094427" cy="595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igura a mano libera 8"/>
          <p:cNvSpPr/>
          <p:nvPr/>
        </p:nvSpPr>
        <p:spPr>
          <a:xfrm>
            <a:off x="-95534" y="914404"/>
            <a:ext cx="12897134" cy="6428095"/>
          </a:xfrm>
          <a:custGeom>
            <a:avLst/>
            <a:gdLst>
              <a:gd name="connsiteX0" fmla="*/ 0 w 12897134"/>
              <a:gd name="connsiteY0" fmla="*/ 5923128 h 6428095"/>
              <a:gd name="connsiteX1" fmla="*/ 0 w 12897134"/>
              <a:gd name="connsiteY1" fmla="*/ 5923128 h 6428095"/>
              <a:gd name="connsiteX2" fmla="*/ 2825086 w 12897134"/>
              <a:gd name="connsiteY2" fmla="*/ 5936776 h 6428095"/>
              <a:gd name="connsiteX3" fmla="*/ 2825086 w 12897134"/>
              <a:gd name="connsiteY3" fmla="*/ 5936776 h 6428095"/>
              <a:gd name="connsiteX4" fmla="*/ 2825086 w 12897134"/>
              <a:gd name="connsiteY4" fmla="*/ 4476465 h 6428095"/>
              <a:gd name="connsiteX5" fmla="*/ 5063319 w 12897134"/>
              <a:gd name="connsiteY5" fmla="*/ 4490113 h 6428095"/>
              <a:gd name="connsiteX6" fmla="*/ 5036024 w 12897134"/>
              <a:gd name="connsiteY6" fmla="*/ 2975212 h 6428095"/>
              <a:gd name="connsiteX7" fmla="*/ 7260609 w 12897134"/>
              <a:gd name="connsiteY7" fmla="*/ 2988860 h 6428095"/>
              <a:gd name="connsiteX8" fmla="*/ 7246961 w 12897134"/>
              <a:gd name="connsiteY8" fmla="*/ 1487606 h 6428095"/>
              <a:gd name="connsiteX9" fmla="*/ 9498841 w 12897134"/>
              <a:gd name="connsiteY9" fmla="*/ 1501254 h 6428095"/>
              <a:gd name="connsiteX10" fmla="*/ 9498841 w 12897134"/>
              <a:gd name="connsiteY10" fmla="*/ 13648 h 6428095"/>
              <a:gd name="connsiteX11" fmla="*/ 12897134 w 12897134"/>
              <a:gd name="connsiteY11" fmla="*/ 0 h 6428095"/>
              <a:gd name="connsiteX12" fmla="*/ 12856191 w 12897134"/>
              <a:gd name="connsiteY12" fmla="*/ 6332561 h 6428095"/>
              <a:gd name="connsiteX13" fmla="*/ 68238 w 12897134"/>
              <a:gd name="connsiteY13" fmla="*/ 6428095 h 6428095"/>
              <a:gd name="connsiteX14" fmla="*/ 0 w 12897134"/>
              <a:gd name="connsiteY14" fmla="*/ 5923128 h 642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897134" h="6428095">
                <a:moveTo>
                  <a:pt x="0" y="5923128"/>
                </a:moveTo>
                <a:lnTo>
                  <a:pt x="0" y="5923128"/>
                </a:lnTo>
                <a:lnTo>
                  <a:pt x="2825086" y="5936776"/>
                </a:lnTo>
                <a:lnTo>
                  <a:pt x="2825086" y="5936776"/>
                </a:lnTo>
                <a:lnTo>
                  <a:pt x="2825086" y="4476465"/>
                </a:lnTo>
                <a:lnTo>
                  <a:pt x="5063319" y="4490113"/>
                </a:lnTo>
                <a:lnTo>
                  <a:pt x="5036024" y="2975212"/>
                </a:lnTo>
                <a:lnTo>
                  <a:pt x="7260609" y="2988860"/>
                </a:lnTo>
                <a:lnTo>
                  <a:pt x="7246961" y="1487606"/>
                </a:lnTo>
                <a:lnTo>
                  <a:pt x="9498841" y="1501254"/>
                </a:lnTo>
                <a:lnTo>
                  <a:pt x="9498841" y="13648"/>
                </a:lnTo>
                <a:lnTo>
                  <a:pt x="12897134" y="0"/>
                </a:lnTo>
                <a:lnTo>
                  <a:pt x="12856191" y="6332561"/>
                </a:lnTo>
                <a:lnTo>
                  <a:pt x="68238" y="6428095"/>
                </a:lnTo>
                <a:lnTo>
                  <a:pt x="0" y="592312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77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  <a:alpha val="67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3766782" y="-38100"/>
            <a:ext cx="8425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3200" b="1" dirty="0">
                <a:solidFill>
                  <a:schemeClr val="bg1">
                    <a:lumMod val="50000"/>
                  </a:schemeClr>
                </a:solidFill>
              </a:rPr>
              <a:t>Dalla misura alla simulazione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1537" y="1222917"/>
            <a:ext cx="622927" cy="532729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SPERIMENTALE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8" name="Rettangolo 37"/>
          <p:cNvSpPr/>
          <p:nvPr/>
        </p:nvSpPr>
        <p:spPr>
          <a:xfrm rot="16200000">
            <a:off x="1955551" y="6039996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2698493" y="5269755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 rot="16200000">
            <a:off x="4189994" y="4589157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4905640" y="3832564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 rot="16200000">
            <a:off x="6371746" y="3048492"/>
            <a:ext cx="154800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7114688" y="2346491"/>
            <a:ext cx="2310235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ttangolo 43"/>
          <p:cNvSpPr/>
          <p:nvPr/>
        </p:nvSpPr>
        <p:spPr>
          <a:xfrm rot="16200000">
            <a:off x="8574556" y="1606934"/>
            <a:ext cx="1584000" cy="116734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11421635" y="2001426"/>
            <a:ext cx="622927" cy="359617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NUMERICO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09" name="Rettangolo 208"/>
          <p:cNvSpPr/>
          <p:nvPr/>
        </p:nvSpPr>
        <p:spPr>
          <a:xfrm>
            <a:off x="-259306" y="6735422"/>
            <a:ext cx="3009020" cy="144000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latin typeface="Arial" pitchFamily="34" charset="0"/>
                <a:cs typeface="Arial" pitchFamily="34" charset="0"/>
              </a:rPr>
              <a:t>0010100100010011101100100100100101001000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uppo 35"/>
          <p:cNvGrpSpPr/>
          <p:nvPr/>
        </p:nvGrpSpPr>
        <p:grpSpPr>
          <a:xfrm>
            <a:off x="3040618" y="1098647"/>
            <a:ext cx="1624083" cy="1116000"/>
            <a:chOff x="846168" y="880279"/>
            <a:chExt cx="1624083" cy="1116000"/>
          </a:xfrm>
        </p:grpSpPr>
        <p:sp>
          <p:nvSpPr>
            <p:cNvPr id="46" name="Rettangolo arrotondato 45"/>
            <p:cNvSpPr/>
            <p:nvPr/>
          </p:nvSpPr>
          <p:spPr>
            <a:xfrm>
              <a:off x="846168" y="880279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DRIVELINE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47" name="Picture 7" descr="Risultati immagini per motor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0362" y="1246568"/>
              <a:ext cx="777848" cy="6517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9" descr="Risultati immagini per centralin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8607" y="1287100"/>
              <a:ext cx="902782" cy="611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Rettangolo arrotondato 51"/>
          <p:cNvSpPr/>
          <p:nvPr/>
        </p:nvSpPr>
        <p:spPr>
          <a:xfrm>
            <a:off x="3046203" y="5500109"/>
            <a:ext cx="1624083" cy="1116000"/>
          </a:xfrm>
          <a:prstGeom prst="round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0" bIns="0" rtlCol="0" anchor="t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</a:rPr>
              <a:t>AUTISTA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pic>
        <p:nvPicPr>
          <p:cNvPr id="54" name="Picture 3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69" y="5819136"/>
            <a:ext cx="1245459" cy="75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38" descr="Risultati immagini per pedale accelerator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11" y="5646459"/>
            <a:ext cx="1009155" cy="67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Gruppo 56"/>
          <p:cNvGrpSpPr/>
          <p:nvPr/>
        </p:nvGrpSpPr>
        <p:grpSpPr>
          <a:xfrm>
            <a:off x="2869624" y="4033220"/>
            <a:ext cx="1775787" cy="1125875"/>
            <a:chOff x="694464" y="3814587"/>
            <a:chExt cx="1775787" cy="1125875"/>
          </a:xfrm>
        </p:grpSpPr>
        <p:sp>
          <p:nvSpPr>
            <p:cNvPr id="58" name="Rettangolo arrotondato 57"/>
            <p:cNvSpPr/>
            <p:nvPr/>
          </p:nvSpPr>
          <p:spPr>
            <a:xfrm>
              <a:off x="846168" y="3814587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AMBIENTE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59" name="Picture 21" descr="Risultati immagini per traffic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4041" y="4372587"/>
              <a:ext cx="913705" cy="48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13" descr="Risultati immagini per strad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137" y="4116583"/>
              <a:ext cx="925344" cy="5783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23" descr="Risultati immagini per termometro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87"/>
            <a:stretch/>
          </p:blipFill>
          <p:spPr bwMode="auto">
            <a:xfrm>
              <a:off x="2176980" y="3977989"/>
              <a:ext cx="220078" cy="6339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5" descr="Risultati immagini per cono stradale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464" y="4225390"/>
              <a:ext cx="715072" cy="71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uppo 62"/>
          <p:cNvGrpSpPr/>
          <p:nvPr/>
        </p:nvGrpSpPr>
        <p:grpSpPr>
          <a:xfrm>
            <a:off x="3045441" y="2565801"/>
            <a:ext cx="1624083" cy="1116000"/>
            <a:chOff x="846168" y="2347433"/>
            <a:chExt cx="1624083" cy="1116000"/>
          </a:xfrm>
        </p:grpSpPr>
        <p:sp>
          <p:nvSpPr>
            <p:cNvPr id="64" name="Rettangolo arrotondato 63"/>
            <p:cNvSpPr/>
            <p:nvPr/>
          </p:nvSpPr>
          <p:spPr>
            <a:xfrm>
              <a:off x="846168" y="2347433"/>
              <a:ext cx="1624083" cy="1116000"/>
            </a:xfrm>
            <a:prstGeom prst="roundRect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t"/>
            <a:lstStyle/>
            <a:p>
              <a:pPr algn="ctr"/>
              <a:r>
                <a:rPr lang="en-US" sz="1600" b="1" dirty="0" smtClean="0">
                  <a:solidFill>
                    <a:schemeClr val="tx2"/>
                  </a:solidFill>
                </a:rPr>
                <a:t>TELAIO BUS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  <p:pic>
          <p:nvPicPr>
            <p:cNvPr id="65" name="Picture 11" descr="Risultati immagini per telaio bus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7097" b="83871" l="0" r="983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69" b="16141"/>
            <a:stretch/>
          </p:blipFill>
          <p:spPr bwMode="auto">
            <a:xfrm rot="1149916">
              <a:off x="1032913" y="2605736"/>
              <a:ext cx="1285878" cy="842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6" name="CasellaDiTesto 65"/>
          <p:cNvSpPr txBox="1"/>
          <p:nvPr/>
        </p:nvSpPr>
        <p:spPr>
          <a:xfrm>
            <a:off x="2666480" y="573204"/>
            <a:ext cx="2370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Controllo acceleratore: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84845" y="546675"/>
            <a:ext cx="2310235" cy="626074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ergamena 1 7"/>
          <p:cNvSpPr/>
          <p:nvPr/>
        </p:nvSpPr>
        <p:spPr>
          <a:xfrm>
            <a:off x="5121228" y="1709038"/>
            <a:ext cx="2753529" cy="2025154"/>
          </a:xfrm>
          <a:prstGeom prst="vertic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Migliore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ripetibilità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prove SORT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Minore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influenza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fattore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autista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Connettore 1 12"/>
          <p:cNvCxnSpPr/>
          <p:nvPr/>
        </p:nvCxnSpPr>
        <p:spPr>
          <a:xfrm>
            <a:off x="5008728" y="2565801"/>
            <a:ext cx="327547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01" y="1079812"/>
            <a:ext cx="1792288" cy="55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97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Ross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11905</TotalTime>
  <Words>595</Words>
  <Application>Microsoft Office PowerPoint</Application>
  <PresentationFormat>Personalizzato</PresentationFormat>
  <Paragraphs>236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1_Personalizza struttura</vt:lpstr>
      <vt:lpstr>Personalizza struttura</vt:lpstr>
      <vt:lpstr>2_Tema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Ezio Pezzola</dc:creator>
  <cp:lastModifiedBy>Niccolò Taroni</cp:lastModifiedBy>
  <cp:revision>244</cp:revision>
  <dcterms:created xsi:type="dcterms:W3CDTF">2016-09-05T16:01:22Z</dcterms:created>
  <dcterms:modified xsi:type="dcterms:W3CDTF">2018-03-15T08:43:38Z</dcterms:modified>
</cp:coreProperties>
</file>